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0" r:id="rId1"/>
    <p:sldMasterId id="2147483752" r:id="rId2"/>
  </p:sldMasterIdLst>
  <p:notesMasterIdLst>
    <p:notesMasterId r:id="rId23"/>
  </p:notesMasterIdLst>
  <p:handoutMasterIdLst>
    <p:handoutMasterId r:id="rId24"/>
  </p:handoutMasterIdLst>
  <p:sldIdLst>
    <p:sldId id="342" r:id="rId3"/>
    <p:sldId id="343" r:id="rId4"/>
    <p:sldId id="344" r:id="rId5"/>
    <p:sldId id="378" r:id="rId6"/>
    <p:sldId id="377" r:id="rId7"/>
    <p:sldId id="346" r:id="rId8"/>
    <p:sldId id="347" r:id="rId9"/>
    <p:sldId id="348" r:id="rId10"/>
    <p:sldId id="379" r:id="rId11"/>
    <p:sldId id="349" r:id="rId12"/>
    <p:sldId id="380" r:id="rId13"/>
    <p:sldId id="350" r:id="rId14"/>
    <p:sldId id="383" r:id="rId15"/>
    <p:sldId id="381" r:id="rId16"/>
    <p:sldId id="353" r:id="rId17"/>
    <p:sldId id="354" r:id="rId18"/>
    <p:sldId id="382" r:id="rId19"/>
    <p:sldId id="384" r:id="rId20"/>
    <p:sldId id="385" r:id="rId21"/>
    <p:sldId id="386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0912"/>
    <a:srgbClr val="BA22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78"/>
    </p:cViewPr>
  </p:sorterViewPr>
  <p:notesViewPr>
    <p:cSldViewPr>
      <p:cViewPr varScale="1">
        <p:scale>
          <a:sx n="41" d="100"/>
          <a:sy n="41" d="100"/>
        </p:scale>
        <p:origin x="-147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1200"/>
            </a:lvl1pPr>
          </a:lstStyle>
          <a:p>
            <a:pPr>
              <a:defRPr/>
            </a:pPr>
            <a:fld id="{42525B6C-E571-44F1-A63C-C8FF8758B7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5635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5451183-1856-40E1-903A-31969169CE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3768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8F9D42D-CC0D-4440-95E6-31E142206990}" type="slidenum">
              <a:rPr lang="en-US" smtClean="0">
                <a:latin typeface="Tahoma" pitchFamily="34" charset="0"/>
              </a:rPr>
              <a:pPr eaLnBrk="1" hangingPunct="1"/>
              <a:t>12</a:t>
            </a:fld>
            <a:endParaRPr lang="en-US" smtClean="0">
              <a:latin typeface="Tahoma" pitchFamily="34" charset="0"/>
            </a:endParaRPr>
          </a:p>
        </p:txBody>
      </p:sp>
      <p:sp>
        <p:nvSpPr>
          <p:cNvPr id="563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E68A922-0A9C-4BEF-BE82-B0ED0169D2A8}" type="slidenum">
              <a:rPr lang="en-US" smtClean="0">
                <a:latin typeface="Tahoma" pitchFamily="34" charset="0"/>
              </a:rPr>
              <a:pPr eaLnBrk="1" hangingPunct="1"/>
              <a:t>13</a:t>
            </a:fld>
            <a:endParaRPr lang="en-US" smtClean="0">
              <a:latin typeface="Tahoma" pitchFamily="34" charset="0"/>
            </a:endParaRPr>
          </a:p>
        </p:txBody>
      </p:sp>
      <p:sp>
        <p:nvSpPr>
          <p:cNvPr id="573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370CA-A26C-4028-85B4-A4C4AADFE6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822365"/>
      </p:ext>
    </p:extLst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C42F5E-1C46-4257-AA0C-5570B4A9E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586234"/>
      </p:ext>
    </p:extLst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454364-9162-40E8-A0C3-7DAE4FBC8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558712"/>
      </p:ext>
    </p:extLst>
  </p:cSld>
  <p:clrMapOvr>
    <a:masterClrMapping/>
  </p:clrMapOvr>
  <p:transition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DE5370CA-A26C-4028-85B4-A4C4AADFE6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B674F77-2628-4507-BEF4-D27738BBBF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29CD04B9-B09E-47C0-9255-05F8C7E79A1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pPr>
              <a:defRPr/>
            </a:pPr>
            <a:fld id="{E98BF978-1E23-4098-B5C9-CE5AF9A6A7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pPr>
              <a:defRPr/>
            </a:pPr>
            <a:fld id="{E06DE13B-4278-4C1D-BEB2-3C288023132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5FCCF37-2549-4B3A-8708-670EA565CEB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7A2C2D3-BE97-42C3-9ED0-E3113771A0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DD3116A7-00F5-4443-B98A-91A9D059A58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74F77-2628-4507-BEF4-D27738BBBF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948653"/>
      </p:ext>
    </p:extLst>
  </p:cSld>
  <p:clrMapOvr>
    <a:masterClrMapping/>
  </p:clrMapOvr>
  <p:transition>
    <p:zo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4AF0528E-BE57-4A21-B545-38C2D1FEF95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0C42F5E-1C46-4257-AA0C-5570B4A9E9D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1454364-9162-40E8-A0C3-7DAE4FBC8F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CD04B9-B09E-47C0-9255-05F8C7E79A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838383"/>
      </p:ext>
    </p:extLst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BF978-1E23-4098-B5C9-CE5AF9A6A7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159997"/>
      </p:ext>
    </p:extLst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DE13B-4278-4C1D-BEB2-3C28802313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75392"/>
      </p:ext>
    </p:extLst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CCF37-2549-4B3A-8708-670EA565C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417842"/>
      </p:ext>
    </p:extLst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A2C2D3-BE97-42C3-9ED0-E3113771A0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634902"/>
      </p:ext>
    </p:extLst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116A7-00F5-4443-B98A-91A9D059A5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659157"/>
      </p:ext>
    </p:extLst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0528E-BE57-4A21-B545-38C2D1FEF9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011386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C000571E-DFA2-4C02-8E53-BFAB0B9F31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3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4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4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73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37" name="Rectangle 17"/>
          <p:cNvSpPr>
            <a:spLocks noChangeArrowheads="1"/>
          </p:cNvSpPr>
          <p:nvPr userDrawn="1"/>
        </p:nvSpPr>
        <p:spPr bwMode="auto">
          <a:xfrm>
            <a:off x="3276600" y="615315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endParaRPr lang="en-US" sz="140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ransition>
    <p:zoom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C000571E-DFA2-4C02-8E53-BFAB0B9F317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8" name="Rectangle 17"/>
          <p:cNvSpPr>
            <a:spLocks noChangeArrowheads="1"/>
          </p:cNvSpPr>
          <p:nvPr userDrawn="1"/>
        </p:nvSpPr>
        <p:spPr bwMode="auto">
          <a:xfrm>
            <a:off x="3276600" y="615315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endParaRPr lang="en-US" sz="140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transition>
    <p:zoom/>
  </p:transition>
  <p:timing>
    <p:tnLst>
      <p:par>
        <p:cTn id="1" dur="indefinite" restart="never" nodeType="tmRoot"/>
      </p:par>
    </p:tnLst>
  </p:timing>
  <p:hf hdr="0" ftr="0" dt="0"/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Traditional Methods for Determining Requirements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Interviewing individuals</a:t>
            </a:r>
          </a:p>
          <a:p>
            <a:pPr eaLnBrk="1" hangingPunct="1"/>
            <a:r>
              <a:rPr lang="en-US" sz="4000" smtClean="0"/>
              <a:t>Interviewing groups</a:t>
            </a:r>
          </a:p>
          <a:p>
            <a:pPr eaLnBrk="1" hangingPunct="1"/>
            <a:r>
              <a:rPr lang="en-US" sz="4000" smtClean="0"/>
              <a:t>Observing workers</a:t>
            </a:r>
          </a:p>
          <a:p>
            <a:pPr eaLnBrk="1" hangingPunct="1"/>
            <a:r>
              <a:rPr lang="en-US" sz="4000" smtClean="0"/>
              <a:t>Studying business documents</a:t>
            </a:r>
          </a:p>
        </p:txBody>
      </p:sp>
      <p:sp>
        <p:nvSpPr>
          <p:cNvPr id="921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98A9913-8708-47B7-B1A3-6175DB9D727A}" type="slidenum">
              <a:rPr lang="en-US" smtClean="0">
                <a:latin typeface="Arial Black" pitchFamily="34" charset="0"/>
              </a:rPr>
              <a:pPr eaLnBrk="1" hangingPunct="1"/>
              <a:t>1</a:t>
            </a:fld>
            <a:endParaRPr lang="en-US" smtClean="0">
              <a:latin typeface="Arial Black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Directly Observing Users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/>
              <a:t>Direct</a:t>
            </a:r>
            <a:r>
              <a:rPr lang="en-US" smtClean="0"/>
              <a:t> </a:t>
            </a:r>
            <a:r>
              <a:rPr lang="en-US" b="1" smtClean="0"/>
              <a:t>Observation</a:t>
            </a:r>
            <a:endParaRPr lang="en-US" smtClean="0"/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Watching users do their jobs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Obtaining more firsthand and objective measures of employee interaction with information systems.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Can cause people to change their normal operating behavior.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Time-consuming and limited time to observe.</a:t>
            </a:r>
          </a:p>
        </p:txBody>
      </p:sp>
      <p:sp>
        <p:nvSpPr>
          <p:cNvPr id="1843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306501A-EEA0-4CE5-9C15-2A755F0A0743}" type="slidenum">
              <a:rPr lang="en-US" smtClean="0">
                <a:latin typeface="Arial Black" pitchFamily="34" charset="0"/>
              </a:rPr>
              <a:pPr eaLnBrk="1" hangingPunct="1"/>
              <a:t>10</a:t>
            </a:fld>
            <a:endParaRPr lang="en-US" smtClean="0">
              <a:latin typeface="Arial Black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Analyzing Procedures and Other Documents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/>
              <a:t>Document Analysis</a:t>
            </a:r>
            <a:endParaRPr lang="en-US" smtClean="0"/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Review of existing business documents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Can give a historical and “formal” view of system requirements</a:t>
            </a:r>
          </a:p>
          <a:p>
            <a:pPr eaLnBrk="1" hangingPunct="1"/>
            <a:r>
              <a:rPr lang="en-US" smtClean="0"/>
              <a:t>Types of information to be discovered:</a:t>
            </a:r>
          </a:p>
          <a:p>
            <a:pPr lvl="1" eaLnBrk="1" hangingPunct="1"/>
            <a:r>
              <a:rPr lang="en-US" smtClean="0"/>
              <a:t>Problems with existing system</a:t>
            </a:r>
          </a:p>
          <a:p>
            <a:pPr lvl="1" eaLnBrk="1" hangingPunct="1"/>
            <a:r>
              <a:rPr lang="en-US" smtClean="0"/>
              <a:t>Opportunity to meet new need</a:t>
            </a:r>
          </a:p>
          <a:p>
            <a:pPr lvl="1" eaLnBrk="1" hangingPunct="1"/>
            <a:r>
              <a:rPr lang="en-US" smtClean="0"/>
              <a:t>Organizational direction</a:t>
            </a:r>
          </a:p>
        </p:txBody>
      </p:sp>
      <p:sp>
        <p:nvSpPr>
          <p:cNvPr id="1945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E68F342-5DB6-4036-BC7C-F27A7F1BF9F4}" type="slidenum">
              <a:rPr lang="en-US" smtClean="0">
                <a:latin typeface="Arial Black" pitchFamily="34" charset="0"/>
              </a:rPr>
              <a:pPr eaLnBrk="1" hangingPunct="1"/>
              <a:t>11</a:t>
            </a:fld>
            <a:endParaRPr lang="en-US" smtClean="0">
              <a:latin typeface="Arial Black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Analyzing Procedures and Other Documents (Cont.)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US" smtClean="0"/>
              <a:t>Names of key individuals</a:t>
            </a:r>
          </a:p>
          <a:p>
            <a:pPr lvl="1" eaLnBrk="1" hangingPunct="1"/>
            <a:r>
              <a:rPr lang="en-US" smtClean="0"/>
              <a:t>Values of organization</a:t>
            </a:r>
          </a:p>
          <a:p>
            <a:pPr lvl="1" eaLnBrk="1" hangingPunct="1"/>
            <a:r>
              <a:rPr lang="en-US" smtClean="0"/>
              <a:t>Special information processing circumstances</a:t>
            </a:r>
          </a:p>
          <a:p>
            <a:pPr lvl="1" eaLnBrk="1" hangingPunct="1"/>
            <a:r>
              <a:rPr lang="en-US" smtClean="0"/>
              <a:t>Reasons for current system design</a:t>
            </a:r>
          </a:p>
          <a:p>
            <a:pPr lvl="1" eaLnBrk="1" hangingPunct="1"/>
            <a:r>
              <a:rPr lang="en-US" smtClean="0"/>
              <a:t>Rules for processing data</a:t>
            </a:r>
          </a:p>
          <a:p>
            <a:pPr eaLnBrk="1" hangingPunct="1"/>
            <a:endParaRPr lang="en-US" smtClean="0"/>
          </a:p>
        </p:txBody>
      </p:sp>
      <p:sp>
        <p:nvSpPr>
          <p:cNvPr id="2048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35B7EF7-11CB-45B2-9C8F-46637AB8E4E9}" type="slidenum">
              <a:rPr lang="en-US" smtClean="0">
                <a:latin typeface="Arial Black" pitchFamily="34" charset="0"/>
              </a:rPr>
              <a:pPr eaLnBrk="1" hangingPunct="1"/>
              <a:t>12</a:t>
            </a:fld>
            <a:endParaRPr lang="en-US" smtClean="0">
              <a:latin typeface="Arial Black" pitchFamily="34" charset="0"/>
            </a:endParaRPr>
          </a:p>
        </p:txBody>
      </p:sp>
      <p:sp>
        <p:nvSpPr>
          <p:cNvPr id="20487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600"/>
              <a:t>7.</a:t>
            </a:r>
            <a:fld id="{A7C5B23B-4BC4-496F-8BFB-B845CFEA8853}" type="slidenum">
              <a:rPr lang="en-US" sz="1600"/>
              <a:pPr algn="ctr"/>
              <a:t>12</a:t>
            </a:fld>
            <a:endParaRPr lang="en-US" sz="160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Analyzing Procedures and Other Documents (Cont.)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Useful document: Written work procedure</a:t>
            </a:r>
          </a:p>
          <a:p>
            <a:pPr lvl="1" eaLnBrk="1" hangingPunct="1"/>
            <a:r>
              <a:rPr lang="en-US" smtClean="0"/>
              <a:t>For an individual or work group.</a:t>
            </a:r>
          </a:p>
          <a:p>
            <a:pPr lvl="1" eaLnBrk="1" hangingPunct="1"/>
            <a:r>
              <a:rPr lang="en-US" smtClean="0"/>
              <a:t>Describes how a particular job or task is performed.</a:t>
            </a:r>
          </a:p>
          <a:p>
            <a:pPr lvl="1" eaLnBrk="1" hangingPunct="1"/>
            <a:r>
              <a:rPr lang="en-US" smtClean="0"/>
              <a:t>Includes data and information used and created in the process.</a:t>
            </a:r>
          </a:p>
        </p:txBody>
      </p:sp>
      <p:sp>
        <p:nvSpPr>
          <p:cNvPr id="2150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9544237-7B7A-4205-AC1A-3BF6E5B16B7C}" type="slidenum">
              <a:rPr lang="en-US" smtClean="0">
                <a:latin typeface="Arial Black" pitchFamily="34" charset="0"/>
              </a:rPr>
              <a:pPr eaLnBrk="1" hangingPunct="1"/>
              <a:t>13</a:t>
            </a:fld>
            <a:endParaRPr lang="en-US" smtClean="0">
              <a:latin typeface="Arial Black" pitchFamily="34" charset="0"/>
            </a:endParaRPr>
          </a:p>
        </p:txBody>
      </p:sp>
      <p:sp>
        <p:nvSpPr>
          <p:cNvPr id="21511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9999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1600"/>
              <a:t>7.</a:t>
            </a:r>
            <a:fld id="{6ACBC87C-4F09-4651-89BF-F8E3F9220278}" type="slidenum">
              <a:rPr lang="en-US" sz="1600"/>
              <a:pPr algn="ctr"/>
              <a:t>13</a:t>
            </a:fld>
            <a:endParaRPr lang="en-US" sz="160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Analyzing Procedures and Other Documents (Cont.)</a:t>
            </a:r>
          </a:p>
        </p:txBody>
      </p:sp>
      <p:pic>
        <p:nvPicPr>
          <p:cNvPr id="22534" name="Picture 3" descr="FIG06_0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913" y="1646238"/>
            <a:ext cx="3168173" cy="4525962"/>
          </a:xfrm>
          <a:noFill/>
        </p:spPr>
      </p:pic>
      <p:sp>
        <p:nvSpPr>
          <p:cNvPr id="225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02AE0ED-36EA-4DA4-8719-7F665C7A47EF}" type="slidenum">
              <a:rPr lang="en-US" smtClean="0">
                <a:latin typeface="Arial Black" pitchFamily="34" charset="0"/>
              </a:rPr>
              <a:pPr eaLnBrk="1" hangingPunct="1"/>
              <a:t>14</a:t>
            </a:fld>
            <a:endParaRPr lang="en-US" smtClean="0">
              <a:latin typeface="Arial Black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Analyzing Procedures and Other Documents (Cont.)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Potential Problems with Procedure Documents:</a:t>
            </a:r>
          </a:p>
          <a:p>
            <a:pPr lvl="1" eaLnBrk="1" hangingPunct="1"/>
            <a:r>
              <a:rPr lang="en-US" smtClean="0"/>
              <a:t>May involve duplication of effort.</a:t>
            </a:r>
          </a:p>
          <a:p>
            <a:pPr lvl="1" eaLnBrk="1" hangingPunct="1"/>
            <a:r>
              <a:rPr lang="en-US" smtClean="0"/>
              <a:t>May have missing procedures.</a:t>
            </a:r>
          </a:p>
          <a:p>
            <a:pPr lvl="1" eaLnBrk="1" hangingPunct="1"/>
            <a:r>
              <a:rPr lang="en-US" smtClean="0"/>
              <a:t>May be out of date.</a:t>
            </a:r>
          </a:p>
          <a:p>
            <a:pPr lvl="1" eaLnBrk="1" hangingPunct="1"/>
            <a:r>
              <a:rPr lang="en-US" smtClean="0"/>
              <a:t>May contradict information obtained through interviews.</a:t>
            </a:r>
          </a:p>
          <a:p>
            <a:pPr lvl="1" eaLnBrk="1" hangingPunct="1"/>
            <a:endParaRPr lang="en-US" smtClean="0"/>
          </a:p>
        </p:txBody>
      </p:sp>
      <p:sp>
        <p:nvSpPr>
          <p:cNvPr id="2355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F93375D-0484-4A54-9FDD-46C41847862F}" type="slidenum">
              <a:rPr lang="en-US" smtClean="0">
                <a:latin typeface="Arial Black" pitchFamily="34" charset="0"/>
              </a:rPr>
              <a:pPr eaLnBrk="1" hangingPunct="1"/>
              <a:t>15</a:t>
            </a:fld>
            <a:endParaRPr lang="en-US" smtClean="0">
              <a:latin typeface="Arial Black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Analyzing Procedures and Other Documents (Cont.)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752600"/>
            <a:ext cx="8229600" cy="4191000"/>
          </a:xfrm>
        </p:spPr>
        <p:txBody>
          <a:bodyPr/>
          <a:lstStyle/>
          <a:p>
            <a:pPr eaLnBrk="1" hangingPunct="1"/>
            <a:r>
              <a:rPr lang="en-US" b="1" smtClean="0"/>
              <a:t>Formal Systems</a:t>
            </a:r>
            <a:r>
              <a:rPr lang="en-US" smtClean="0"/>
              <a:t>: the official way a system works as described in organizational documentation (i.e. work procedure).</a:t>
            </a:r>
          </a:p>
          <a:p>
            <a:pPr eaLnBrk="1" hangingPunct="1"/>
            <a:r>
              <a:rPr lang="en-US" b="1" smtClean="0"/>
              <a:t>Informal Systems</a:t>
            </a:r>
            <a:r>
              <a:rPr lang="en-US" smtClean="0"/>
              <a:t>: the way a system actually works (i.e. interviews, observations).</a:t>
            </a:r>
          </a:p>
        </p:txBody>
      </p:sp>
      <p:sp>
        <p:nvSpPr>
          <p:cNvPr id="2457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42C63B3-7B04-4D4F-9D1E-8B09D92199B7}" type="slidenum">
              <a:rPr lang="en-US" smtClean="0">
                <a:latin typeface="Arial Black" pitchFamily="34" charset="0"/>
              </a:rPr>
              <a:pPr eaLnBrk="1" hangingPunct="1"/>
              <a:t>16</a:t>
            </a:fld>
            <a:endParaRPr lang="en-US" smtClean="0">
              <a:latin typeface="Arial Black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Analyzing Procedures and Other Documents (Cont.)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Useful document: Business form</a:t>
            </a:r>
          </a:p>
          <a:p>
            <a:r>
              <a:rPr lang="en-US" smtClean="0"/>
              <a:t>Used for all types of business functions.</a:t>
            </a:r>
          </a:p>
          <a:p>
            <a:r>
              <a:rPr lang="en-US" smtClean="0"/>
              <a:t>Explicitly indicate what data flow in and out of a system and data necessary for the system to function.</a:t>
            </a:r>
          </a:p>
          <a:p>
            <a:r>
              <a:rPr lang="en-US" smtClean="0"/>
              <a:t>Gives crucial information about the nature of the organization.</a:t>
            </a:r>
          </a:p>
        </p:txBody>
      </p:sp>
      <p:sp>
        <p:nvSpPr>
          <p:cNvPr id="2560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C5B0828-2965-4FD3-84E5-60CF490C4C8F}" type="slidenum">
              <a:rPr lang="en-US" smtClean="0">
                <a:latin typeface="Arial Black" pitchFamily="34" charset="0"/>
              </a:rPr>
              <a:pPr eaLnBrk="1" hangingPunct="1"/>
              <a:t>17</a:t>
            </a:fld>
            <a:endParaRPr lang="en-US" smtClean="0">
              <a:latin typeface="Arial Black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Analyzing Procedures and Other Documents (Cont.)</a:t>
            </a:r>
          </a:p>
        </p:txBody>
      </p:sp>
      <p:pic>
        <p:nvPicPr>
          <p:cNvPr id="26630" name="Picture 3" descr="FIG06_0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24200" y="1981200"/>
            <a:ext cx="2778125" cy="3886200"/>
          </a:xfrm>
          <a:noFill/>
        </p:spPr>
      </p:pic>
      <p:sp>
        <p:nvSpPr>
          <p:cNvPr id="266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47FA497-464C-4A79-BFC2-4472052F3799}" type="slidenum">
              <a:rPr lang="en-US" smtClean="0">
                <a:latin typeface="Arial Black" pitchFamily="34" charset="0"/>
              </a:rPr>
              <a:pPr eaLnBrk="1" hangingPunct="1"/>
              <a:t>18</a:t>
            </a:fld>
            <a:endParaRPr lang="en-US" smtClean="0">
              <a:latin typeface="Arial Black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Analyzing Procedures and Other Documents (Cont.)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Useful document: Report</a:t>
            </a:r>
          </a:p>
          <a:p>
            <a:r>
              <a:rPr lang="en-US" smtClean="0"/>
              <a:t>Primary output of current system.</a:t>
            </a:r>
          </a:p>
          <a:p>
            <a:r>
              <a:rPr lang="en-US" smtClean="0"/>
              <a:t>Enables you to work backwards from the report to the data needed to generate it.</a:t>
            </a:r>
          </a:p>
          <a:p>
            <a:r>
              <a:rPr lang="en-US" b="1" smtClean="0"/>
              <a:t>Useful document: Description of current information system</a:t>
            </a:r>
          </a:p>
        </p:txBody>
      </p:sp>
      <p:sp>
        <p:nvSpPr>
          <p:cNvPr id="2765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22A85F9-CDEF-4755-821E-3E2D7C19557B}" type="slidenum">
              <a:rPr lang="en-US" smtClean="0">
                <a:latin typeface="Arial Black" pitchFamily="34" charset="0"/>
              </a:rPr>
              <a:pPr eaLnBrk="1" hangingPunct="1"/>
              <a:t>19</a:t>
            </a:fld>
            <a:endParaRPr lang="en-US" smtClean="0">
              <a:latin typeface="Arial Black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Interviewing and Listening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267200"/>
          </a:xfrm>
        </p:spPr>
        <p:txBody>
          <a:bodyPr/>
          <a:lstStyle/>
          <a:p>
            <a:pPr eaLnBrk="1" hangingPunct="1"/>
            <a:r>
              <a:rPr lang="en-US" smtClean="0"/>
              <a:t>One of the primary ways analysts gather information about an information systems project.</a:t>
            </a:r>
          </a:p>
          <a:p>
            <a:pPr eaLnBrk="1" hangingPunct="1"/>
            <a:r>
              <a:rPr lang="en-US" b="1" smtClean="0"/>
              <a:t>Interview Guide </a:t>
            </a:r>
            <a:r>
              <a:rPr lang="en-US" smtClean="0"/>
              <a:t>is a document for developing, planning and conducting an interview.</a:t>
            </a:r>
          </a:p>
        </p:txBody>
      </p:sp>
      <p:sp>
        <p:nvSpPr>
          <p:cNvPr id="1024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993CCBA-C105-4001-933A-9974355CDB22}" type="slidenum">
              <a:rPr lang="en-US" smtClean="0">
                <a:latin typeface="Arial Black" pitchFamily="34" charset="0"/>
              </a:rPr>
              <a:pPr eaLnBrk="1" hangingPunct="1"/>
              <a:t>2</a:t>
            </a:fld>
            <a:endParaRPr lang="en-US" smtClean="0">
              <a:latin typeface="Arial Black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Analyzing Procedures and Other Documents (Cont.)</a:t>
            </a:r>
          </a:p>
        </p:txBody>
      </p:sp>
      <p:pic>
        <p:nvPicPr>
          <p:cNvPr id="28678" name="Picture 2" descr="TBL06_0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491" y="1646238"/>
            <a:ext cx="6963018" cy="4525962"/>
          </a:xfrm>
          <a:noFill/>
        </p:spPr>
      </p:pic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AC172E0-F175-4DA6-82E4-D7AEA6B4F98A}" type="slidenum">
              <a:rPr lang="en-US" smtClean="0">
                <a:latin typeface="Arial Black" pitchFamily="34" charset="0"/>
              </a:rPr>
              <a:pPr eaLnBrk="1" hangingPunct="1"/>
              <a:t>20</a:t>
            </a:fld>
            <a:endParaRPr lang="en-US" smtClean="0">
              <a:latin typeface="Arial Black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Guidelines for Effective Interviewing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Plan the interview.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Prepare interviewee: appointment, priming questions.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Prepare agenda, checklist, questions.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Listen carefully and take notes (tape record if permitted).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Review notes within 48 hours.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Be neutral.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Seek diverse views.</a:t>
            </a:r>
          </a:p>
        </p:txBody>
      </p:sp>
      <p:sp>
        <p:nvSpPr>
          <p:cNvPr id="1126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8E1C190-107B-444B-A701-0568899F6955}" type="slidenum">
              <a:rPr lang="en-US" smtClean="0">
                <a:latin typeface="Arial Black" pitchFamily="34" charset="0"/>
              </a:rPr>
              <a:pPr eaLnBrk="1" hangingPunct="1"/>
              <a:t>3</a:t>
            </a:fld>
            <a:endParaRPr lang="en-US" smtClean="0">
              <a:latin typeface="Arial Black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Interviewing and Listening (Cont.)</a:t>
            </a:r>
          </a:p>
        </p:txBody>
      </p:sp>
      <p:pic>
        <p:nvPicPr>
          <p:cNvPr id="12294" name="Picture 4" descr="FIG06_0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00400" y="1676400"/>
            <a:ext cx="2582863" cy="4572000"/>
          </a:xfrm>
          <a:noFill/>
        </p:spPr>
      </p:pic>
      <p:sp>
        <p:nvSpPr>
          <p:cNvPr id="122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3F9D56A-0530-4F6D-9221-4460E553C325}" type="slidenum">
              <a:rPr lang="en-US" smtClean="0">
                <a:latin typeface="Arial Black" pitchFamily="34" charset="0"/>
              </a:rPr>
              <a:pPr eaLnBrk="1" hangingPunct="1"/>
              <a:t>4</a:t>
            </a:fld>
            <a:endParaRPr lang="en-US" smtClean="0">
              <a:latin typeface="Arial Black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Choosing Interview Questions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Each question in an interview guide can include both verbal and non-verbal information.</a:t>
            </a:r>
          </a:p>
          <a:p>
            <a:pPr lvl="1" eaLnBrk="1" hangingPunct="1"/>
            <a:r>
              <a:rPr lang="en-US" b="1" smtClean="0"/>
              <a:t>Open-ended questions</a:t>
            </a:r>
            <a:r>
              <a:rPr lang="en-US" smtClean="0"/>
              <a:t>: questions that have no prespecified answers.</a:t>
            </a:r>
          </a:p>
          <a:p>
            <a:pPr lvl="1" eaLnBrk="1" hangingPunct="1"/>
            <a:r>
              <a:rPr lang="en-US" b="1" smtClean="0"/>
              <a:t>Closed-ended questions</a:t>
            </a:r>
            <a:r>
              <a:rPr lang="en-US" smtClean="0"/>
              <a:t>: questions that ask those responding to choose from among a set of specified responses.</a:t>
            </a:r>
          </a:p>
        </p:txBody>
      </p:sp>
      <p:sp>
        <p:nvSpPr>
          <p:cNvPr id="1331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ACCD355-0377-4F75-BDCC-C8DDBE74AE2F}" type="slidenum">
              <a:rPr lang="en-US" smtClean="0">
                <a:latin typeface="Arial Black" pitchFamily="34" charset="0"/>
              </a:rPr>
              <a:pPr eaLnBrk="1" hangingPunct="1"/>
              <a:t>5</a:t>
            </a:fld>
            <a:endParaRPr lang="en-US" smtClean="0">
              <a:latin typeface="Arial Black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Interviewing Groups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Drawbacks to individual interviews</a:t>
            </a:r>
          </a:p>
          <a:p>
            <a:pPr lvl="1" eaLnBrk="1" hangingPunct="1"/>
            <a:r>
              <a:rPr lang="en-US" smtClean="0"/>
              <a:t>Contradictions and inconsistencies between interviewees.</a:t>
            </a:r>
          </a:p>
          <a:p>
            <a:pPr lvl="1" eaLnBrk="1" hangingPunct="1"/>
            <a:r>
              <a:rPr lang="en-US" smtClean="0"/>
              <a:t>Follow-up discussions are time consuming.</a:t>
            </a:r>
          </a:p>
          <a:p>
            <a:pPr lvl="1" eaLnBrk="1" hangingPunct="1"/>
            <a:r>
              <a:rPr lang="en-US" smtClean="0"/>
              <a:t>New interviews may reveal new questions that require additional interviews with those interviewed earlier.</a:t>
            </a:r>
          </a:p>
          <a:p>
            <a:pPr eaLnBrk="1" hangingPunct="1"/>
            <a:endParaRPr lang="en-US" smtClean="0"/>
          </a:p>
        </p:txBody>
      </p:sp>
      <p:sp>
        <p:nvSpPr>
          <p:cNvPr id="1433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F980102-D9C0-46CA-A7F2-B7DDA0122E0F}" type="slidenum">
              <a:rPr lang="en-US" smtClean="0">
                <a:latin typeface="Arial Black" pitchFamily="34" charset="0"/>
              </a:rPr>
              <a:pPr eaLnBrk="1" hangingPunct="1"/>
              <a:t>6</a:t>
            </a:fld>
            <a:endParaRPr lang="en-US" smtClean="0">
              <a:latin typeface="Arial Black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Interviewing Groups (Cont.)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Interview several key people together</a:t>
            </a:r>
          </a:p>
          <a:p>
            <a:pPr eaLnBrk="1" hangingPunct="1"/>
            <a:r>
              <a:rPr lang="en-US" smtClean="0"/>
              <a:t>Advantages</a:t>
            </a:r>
          </a:p>
          <a:p>
            <a:pPr lvl="1" eaLnBrk="1" hangingPunct="1"/>
            <a:r>
              <a:rPr lang="en-US" sz="2400" smtClean="0"/>
              <a:t>More effective use of time.</a:t>
            </a:r>
          </a:p>
          <a:p>
            <a:pPr lvl="1" eaLnBrk="1" hangingPunct="1"/>
            <a:r>
              <a:rPr lang="en-US" sz="2400" smtClean="0"/>
              <a:t>Can hear agreements and disagreements at once.</a:t>
            </a:r>
          </a:p>
          <a:p>
            <a:pPr lvl="1" eaLnBrk="1" hangingPunct="1"/>
            <a:r>
              <a:rPr lang="en-US" sz="2400" smtClean="0"/>
              <a:t>Opportunity for synergies.</a:t>
            </a:r>
          </a:p>
          <a:p>
            <a:pPr eaLnBrk="1" hangingPunct="1"/>
            <a:r>
              <a:rPr lang="en-US" smtClean="0"/>
              <a:t>Disadvantages</a:t>
            </a:r>
          </a:p>
          <a:p>
            <a:pPr lvl="1" eaLnBrk="1" hangingPunct="1"/>
            <a:r>
              <a:rPr lang="en-US" sz="2400" smtClean="0"/>
              <a:t>More difficult to schedule than individual interviews.</a:t>
            </a:r>
          </a:p>
        </p:txBody>
      </p:sp>
      <p:sp>
        <p:nvSpPr>
          <p:cNvPr id="1536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7BD58A6-10F3-4AFC-9E42-34F8A3747935}" type="slidenum">
              <a:rPr lang="en-US" smtClean="0">
                <a:latin typeface="Arial Black" pitchFamily="34" charset="0"/>
              </a:rPr>
              <a:pPr eaLnBrk="1" hangingPunct="1"/>
              <a:t>7</a:t>
            </a:fld>
            <a:endParaRPr lang="en-US" smtClean="0">
              <a:latin typeface="Arial Black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Nominal Group Technique (NGT)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A facilitated process that supports idea generation by groups.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Process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Members come together as a group, but initially work separately.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Each person writes ideas.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Facilitator reads ideas out loud, and they are written on a blackboard or flipchart.</a:t>
            </a:r>
          </a:p>
        </p:txBody>
      </p:sp>
      <p:sp>
        <p:nvSpPr>
          <p:cNvPr id="1638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233D1D3-BBD6-4C18-9034-1EE5A42EAF9A}" type="slidenum">
              <a:rPr lang="en-US" smtClean="0">
                <a:latin typeface="Arial Black" pitchFamily="34" charset="0"/>
              </a:rPr>
              <a:pPr eaLnBrk="1" hangingPunct="1"/>
              <a:t>8</a:t>
            </a:fld>
            <a:endParaRPr lang="en-US" smtClean="0">
              <a:latin typeface="Arial Black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Nominal Group Technique (NGT)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smtClean="0"/>
              <a:t>Group openly discusses the ideas for clarification.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Ideas are prioritized, combined, selected, reduced.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NGT exercise used to complement group meetings or as part of JAD effort.</a:t>
            </a:r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</p:txBody>
      </p:sp>
      <p:sp>
        <p:nvSpPr>
          <p:cNvPr id="1741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E586FD0-3876-4734-A02D-7FC3F2843027}" type="slidenum">
              <a:rPr lang="en-US" smtClean="0">
                <a:latin typeface="Arial Black" pitchFamily="34" charset="0"/>
              </a:rPr>
              <a:pPr eaLnBrk="1" hangingPunct="1"/>
              <a:t>9</a:t>
            </a:fld>
            <a:endParaRPr lang="en-US" smtClean="0">
              <a:latin typeface="Arial Black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xel">
  <a:themeElements>
    <a:clrScheme name="Pixel 11">
      <a:dk1>
        <a:srgbClr val="000000"/>
      </a:dk1>
      <a:lt1>
        <a:srgbClr val="FFFFFF"/>
      </a:lt1>
      <a:dk2>
        <a:srgbClr val="000000"/>
      </a:dk2>
      <a:lt2>
        <a:srgbClr val="779F92"/>
      </a:lt2>
      <a:accent1>
        <a:srgbClr val="33CCCC"/>
      </a:accent1>
      <a:accent2>
        <a:srgbClr val="9DC2D7"/>
      </a:accent2>
      <a:accent3>
        <a:srgbClr val="FFFFFF"/>
      </a:accent3>
      <a:accent4>
        <a:srgbClr val="000000"/>
      </a:accent4>
      <a:accent5>
        <a:srgbClr val="ADE2E2"/>
      </a:accent5>
      <a:accent6>
        <a:srgbClr val="8EB0C3"/>
      </a:accent6>
      <a:hlink>
        <a:srgbClr val="006666"/>
      </a:hlink>
      <a:folHlink>
        <a:srgbClr val="CCCCFF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1424</TotalTime>
  <Words>677</Words>
  <Application>Microsoft Office PowerPoint</Application>
  <PresentationFormat>On-screen Show (4:3)</PresentationFormat>
  <Paragraphs>115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Wingdings</vt:lpstr>
      <vt:lpstr>Arial Black</vt:lpstr>
      <vt:lpstr>Times New Roman</vt:lpstr>
      <vt:lpstr>Tahoma</vt:lpstr>
      <vt:lpstr>Pixel</vt:lpstr>
      <vt:lpstr>Foundry</vt:lpstr>
      <vt:lpstr>Traditional Methods for Determining Requirements</vt:lpstr>
      <vt:lpstr>Interviewing and Listening</vt:lpstr>
      <vt:lpstr>Guidelines for Effective Interviewing</vt:lpstr>
      <vt:lpstr>Interviewing and Listening (Cont.)</vt:lpstr>
      <vt:lpstr>Choosing Interview Questions</vt:lpstr>
      <vt:lpstr>Interviewing Groups</vt:lpstr>
      <vt:lpstr>Interviewing Groups (Cont.)</vt:lpstr>
      <vt:lpstr>Nominal Group Technique (NGT)</vt:lpstr>
      <vt:lpstr>Nominal Group Technique (NGT)</vt:lpstr>
      <vt:lpstr>Directly Observing Users</vt:lpstr>
      <vt:lpstr>Analyzing Procedures and Other Documents</vt:lpstr>
      <vt:lpstr>Analyzing Procedures and Other Documents (Cont.)</vt:lpstr>
      <vt:lpstr>Analyzing Procedures and Other Documents (Cont.)</vt:lpstr>
      <vt:lpstr>Analyzing Procedures and Other Documents (Cont.)</vt:lpstr>
      <vt:lpstr>Analyzing Procedures and Other Documents (Cont.)</vt:lpstr>
      <vt:lpstr>Analyzing Procedures and Other Documents (Cont.)</vt:lpstr>
      <vt:lpstr>Analyzing Procedures and Other Documents (Cont.)</vt:lpstr>
      <vt:lpstr>Analyzing Procedures and Other Documents (Cont.)</vt:lpstr>
      <vt:lpstr>Analyzing Procedures and Other Documents (Cont.)</vt:lpstr>
      <vt:lpstr>Analyzing Procedures and Other Documents (Cont.)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 Systems Analysis and Design Ch1</dc:title>
  <dc:creator>Sauter, Vicki L.</dc:creator>
  <cp:lastModifiedBy>Sauter, Vicki L.</cp:lastModifiedBy>
  <cp:revision>191</cp:revision>
  <cp:lastPrinted>1601-01-01T00:00:00Z</cp:lastPrinted>
  <dcterms:created xsi:type="dcterms:W3CDTF">2000-04-11T00:26:26Z</dcterms:created>
  <dcterms:modified xsi:type="dcterms:W3CDTF">2011-10-31T22:16:09Z</dcterms:modified>
</cp:coreProperties>
</file>