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42"/>
  </p:notesMasterIdLst>
  <p:sldIdLst>
    <p:sldId id="298" r:id="rId2"/>
    <p:sldId id="361" r:id="rId3"/>
    <p:sldId id="326" r:id="rId4"/>
    <p:sldId id="327" r:id="rId5"/>
    <p:sldId id="328" r:id="rId6"/>
    <p:sldId id="324" r:id="rId7"/>
    <p:sldId id="329" r:id="rId8"/>
    <p:sldId id="330" r:id="rId9"/>
    <p:sldId id="331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5" r:id="rId22"/>
    <p:sldId id="346" r:id="rId23"/>
    <p:sldId id="347" r:id="rId24"/>
    <p:sldId id="348" r:id="rId25"/>
    <p:sldId id="349" r:id="rId26"/>
    <p:sldId id="344" r:id="rId27"/>
    <p:sldId id="350" r:id="rId28"/>
    <p:sldId id="351" r:id="rId29"/>
    <p:sldId id="362" r:id="rId30"/>
    <p:sldId id="353" r:id="rId31"/>
    <p:sldId id="363" r:id="rId32"/>
    <p:sldId id="364" r:id="rId33"/>
    <p:sldId id="354" r:id="rId34"/>
    <p:sldId id="355" r:id="rId35"/>
    <p:sldId id="352" r:id="rId36"/>
    <p:sldId id="356" r:id="rId37"/>
    <p:sldId id="358" r:id="rId38"/>
    <p:sldId id="359" r:id="rId39"/>
    <p:sldId id="357" r:id="rId40"/>
    <p:sldId id="36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4660"/>
  </p:normalViewPr>
  <p:slideViewPr>
    <p:cSldViewPr>
      <p:cViewPr varScale="1">
        <p:scale>
          <a:sx n="64" d="100"/>
          <a:sy n="64" d="100"/>
        </p:scale>
        <p:origin x="7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39CA-1B98-4929-AD1C-CF8DBB6B4196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B694B-7B2F-4243-8BC9-3E8EE9E2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4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b="1" dirty="0" smtClean="0"/>
              <a:t>Why is Information Systems Analysis Important?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660674" y="5604070"/>
            <a:ext cx="1617172" cy="295743"/>
          </a:xfrm>
        </p:spPr>
        <p:txBody>
          <a:bodyPr/>
          <a:lstStyle/>
          <a:p>
            <a:fld id="{45B629E6-7444-48E9-8DEB-2939A887E080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0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E15D6E-DA08-4C4D-8243-718E4A8C19C0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3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9E6-7444-48E9-8DEB-2939A887E080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29E6-7444-48E9-8DEB-2939A887E080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4499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9608" y="0"/>
            <a:ext cx="7520940" cy="1498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340" y="2449290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5B629E6-7444-48E9-8DEB-2939A887E080}" type="datetime1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A4FE1AD-9264-44DA-B748-31267EC64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8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marL="0" marR="0" indent="0" algn="ctr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kern="1200" cap="none" baseline="0">
          <a:solidFill>
            <a:srgbClr val="7030A0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ygVllyHOpE%22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youtube.com/watch?v=A_BtS008J0k&amp;feature=youtu.b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://www.youtube.com/watch?v=IJxWoZJAD8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s://www.youtube.com/watch?v=MzS5V5-0Vs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www.youtube.com/watch?v=lhbLNBqhQk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s://www.youtube.com/watch?v=Xo6e-_3VtNM&amp;list=PL6_vtryFPrNVImfjKEFGX3YmOW9MuNyhn&amp;index=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hyperlink" Target="http://watersfoundation.org/webed/mod5/mod5-1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sfoundation.org/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hyperlink" Target="https://www.watersfoundation.org/systems-thinking-tools-and-strategies/tools-strateg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atersfoundation.org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dtools.com/pages/article/newPPM_07.ht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tools.com/pages/article/newPPM_07.htm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hyperlink" Target="https://www.youtube.com/watch?v=L06ZgG0FV4c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en-US" sz="7200" dirty="0" smtClean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en-US" sz="8000" dirty="0">
                <a:solidFill>
                  <a:srgbClr val="7030A0"/>
                </a:solidFill>
                <a:latin typeface="Constantia" panose="02030602050306030303" pitchFamily="18" charset="0"/>
              </a:rPr>
              <a:t/>
            </a:r>
            <a:br>
              <a:rPr lang="en-US" sz="8000" dirty="0">
                <a:solidFill>
                  <a:srgbClr val="7030A0"/>
                </a:solidFill>
                <a:latin typeface="Constantia" panose="02030602050306030303" pitchFamily="18" charset="0"/>
              </a:rPr>
            </a:br>
            <a:r>
              <a:rPr lang="en-US" sz="8000" dirty="0" smtClean="0">
                <a:solidFill>
                  <a:srgbClr val="7030A0"/>
                </a:solidFill>
              </a:rPr>
              <a:t>Systems Analysis 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00584"/>
            <a:ext cx="7520940" cy="54864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Subsystems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69" y="649224"/>
            <a:ext cx="6487201" cy="444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55626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What happens when you do not </a:t>
            </a:r>
            <a:r>
              <a:rPr lang="en-US" sz="1600" dirty="0"/>
              <a:t>scope properly</a:t>
            </a:r>
            <a:r>
              <a:rPr lang="en-US" sz="1600" dirty="0" smtClean="0"/>
              <a:t>?  Scope Creep!   </a:t>
            </a:r>
            <a:r>
              <a:rPr lang="en-US" sz="1600" i="1" dirty="0" smtClean="0">
                <a:hlinkClick r:id="rId3"/>
              </a:rPr>
              <a:t>Scope </a:t>
            </a:r>
            <a:r>
              <a:rPr lang="en-US" sz="1600" i="1" dirty="0">
                <a:hlinkClick r:id="rId3"/>
              </a:rPr>
              <a:t>Creep </a:t>
            </a:r>
            <a:r>
              <a:rPr lang="en-US" sz="1600" i="1" dirty="0" smtClean="0">
                <a:hlinkClick r:id="rId3"/>
              </a:rPr>
              <a:t>Blues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857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57200"/>
            <a:ext cx="6446401" cy="46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2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600" dirty="0" smtClean="0">
                <a:solidFill>
                  <a:srgbClr val="7030A0"/>
                </a:solidFill>
              </a:rPr>
              <a:t>Systems and their environments interact</a:t>
            </a:r>
            <a:endParaRPr lang="en-US" sz="26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12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68" y="914400"/>
            <a:ext cx="3275090" cy="413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12192"/>
            <a:ext cx="6019800" cy="50398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4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14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27" y="25954"/>
            <a:ext cx="5848573" cy="48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8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"/>
            <a:ext cx="4953000" cy="488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69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5105400" cy="503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Dr. Russell </a:t>
            </a:r>
            <a:r>
              <a:rPr lang="en-US" dirty="0" err="1" smtClean="0">
                <a:solidFill>
                  <a:srgbClr val="7030A0"/>
                </a:solidFill>
              </a:rPr>
              <a:t>Ackoff</a:t>
            </a:r>
            <a:r>
              <a:rPr lang="en-US" dirty="0" smtClean="0">
                <a:solidFill>
                  <a:srgbClr val="7030A0"/>
                </a:solidFill>
              </a:rPr>
              <a:t> on </a:t>
            </a:r>
            <a:r>
              <a:rPr lang="en-US" dirty="0" smtClean="0">
                <a:solidFill>
                  <a:srgbClr val="7030A0"/>
                </a:solidFill>
              </a:rPr>
              <a:t>Systems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066800"/>
            <a:ext cx="5174101" cy="3850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5638800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There are three parts to this discussion.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213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More from Dr. </a:t>
            </a:r>
            <a:r>
              <a:rPr lang="en-US" dirty="0" err="1" smtClean="0">
                <a:solidFill>
                  <a:srgbClr val="7030A0"/>
                </a:solidFill>
              </a:rPr>
              <a:t>Ackoff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0" y="1143000"/>
            <a:ext cx="4750847" cy="35798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Animation </a:t>
            </a:r>
            <a:r>
              <a:rPr lang="en-US" dirty="0" smtClean="0">
                <a:solidFill>
                  <a:srgbClr val="7030A0"/>
                </a:solidFill>
              </a:rPr>
              <a:t>Explanation </a:t>
            </a:r>
            <a:r>
              <a:rPr lang="en-US" dirty="0" smtClean="0">
                <a:solidFill>
                  <a:srgbClr val="7030A0"/>
                </a:solidFill>
              </a:rPr>
              <a:t>of Systems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18" y="1295400"/>
            <a:ext cx="7581930" cy="382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7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Systems Analysis?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9608" y="1600200"/>
            <a:ext cx="752094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cs typeface="Arial" panose="020B0604020202020204" pitchFamily="34" charset="0"/>
              </a:rPr>
              <a:t>Systems Analysis and Design is the </a:t>
            </a:r>
            <a:r>
              <a:rPr lang="en-US" sz="20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art of problem solving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. </a:t>
            </a:r>
          </a:p>
          <a:p>
            <a:endParaRPr lang="en-US" sz="2000" dirty="0">
              <a:latin typeface="+mj-lt"/>
              <a:cs typeface="Arial" panose="020B0604020202020204" pitchFamily="34" charset="0"/>
            </a:endParaRPr>
          </a:p>
          <a:p>
            <a:r>
              <a:rPr lang="en-US" sz="2000" dirty="0">
                <a:latin typeface="+mj-lt"/>
                <a:cs typeface="Arial" panose="020B0604020202020204" pitchFamily="34" charset="0"/>
              </a:rPr>
              <a:t>Systems analysis is the study of a current business system and its problems, the determination and definition of business needs and information requirements, and the evaluation of alternative solutions. </a:t>
            </a: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>
                <a:latin typeface="+mj-lt"/>
                <a:cs typeface="Arial" panose="020B0604020202020204" pitchFamily="34" charset="0"/>
              </a:rPr>
              <a:t>Systems design (next semester) is the general and detailed specification of a computer and human solution that meets the requirements determined during systems analysis.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9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What do </a:t>
            </a:r>
            <a:r>
              <a:rPr lang="en-US" sz="2800" dirty="0" smtClean="0">
                <a:solidFill>
                  <a:srgbClr val="7030A0"/>
                </a:solidFill>
              </a:rPr>
              <a:t>We Need </a:t>
            </a:r>
            <a:r>
              <a:rPr lang="en-US" sz="2800" dirty="0" smtClean="0">
                <a:solidFill>
                  <a:srgbClr val="7030A0"/>
                </a:solidFill>
              </a:rPr>
              <a:t>to </a:t>
            </a:r>
            <a:r>
              <a:rPr lang="en-US" sz="2800" dirty="0" smtClean="0">
                <a:solidFill>
                  <a:srgbClr val="7030A0"/>
                </a:solidFill>
              </a:rPr>
              <a:t>Learn About Systems</a:t>
            </a:r>
            <a:r>
              <a:rPr lang="en-US" sz="2800" dirty="0" smtClean="0">
                <a:solidFill>
                  <a:srgbClr val="7030A0"/>
                </a:solidFill>
              </a:rPr>
              <a:t>?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80098" y="1143000"/>
            <a:ext cx="7520940" cy="357984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b="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rgbClr val="7030A0"/>
                </a:solidFill>
              </a:rPr>
              <a:t>A </a:t>
            </a:r>
            <a:r>
              <a:rPr lang="en-US" sz="2000" b="0" dirty="0">
                <a:solidFill>
                  <a:srgbClr val="7030A0"/>
                </a:solidFill>
              </a:rPr>
              <a:t>system's parts must all be present for the system to carry out its purpose optimally. </a:t>
            </a:r>
            <a:endParaRPr lang="en-US" sz="2000" b="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rgbClr val="7030A0"/>
                </a:solidFill>
              </a:rPr>
              <a:t>A system's parts </a:t>
            </a:r>
            <a:r>
              <a:rPr lang="en-US" sz="2000" b="0" dirty="0">
                <a:solidFill>
                  <a:srgbClr val="7030A0"/>
                </a:solidFill>
              </a:rPr>
              <a:t>must be arranged in a specific way for the system to carry out its purpose. </a:t>
            </a:r>
            <a:endParaRPr lang="en-US" sz="2000" b="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rgbClr val="7030A0"/>
                </a:solidFill>
              </a:rPr>
              <a:t>Systems </a:t>
            </a:r>
            <a:r>
              <a:rPr lang="en-US" sz="2000" b="0" dirty="0">
                <a:solidFill>
                  <a:srgbClr val="7030A0"/>
                </a:solidFill>
              </a:rPr>
              <a:t>have specific purposes within </a:t>
            </a:r>
            <a:r>
              <a:rPr lang="en-US" sz="2000" b="0" dirty="0" smtClean="0">
                <a:solidFill>
                  <a:srgbClr val="7030A0"/>
                </a:solidFill>
              </a:rPr>
              <a:t>larger systems</a:t>
            </a:r>
            <a:r>
              <a:rPr lang="en-US" sz="2000" b="0" dirty="0">
                <a:solidFill>
                  <a:srgbClr val="7030A0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rgbClr val="7030A0"/>
                </a:solidFill>
              </a:rPr>
              <a:t>Systems </a:t>
            </a:r>
            <a:r>
              <a:rPr lang="en-US" sz="2000" b="0" dirty="0">
                <a:solidFill>
                  <a:srgbClr val="7030A0"/>
                </a:solidFill>
              </a:rPr>
              <a:t>maintain their stability through fluctuations and adjustments. Systems have feedback</a:t>
            </a:r>
            <a:r>
              <a:rPr lang="en-US" sz="2000" b="0" dirty="0" smtClean="0">
                <a:solidFill>
                  <a:srgbClr val="7030A0"/>
                </a:solidFill>
              </a:rPr>
              <a:t>. </a:t>
            </a:r>
            <a:r>
              <a:rPr lang="en-US" sz="2000" b="0" dirty="0">
                <a:solidFill>
                  <a:srgbClr val="7030A0"/>
                </a:solidFill>
              </a:rPr>
              <a:t>	</a:t>
            </a:r>
            <a:endParaRPr lang="en-US" sz="2000" b="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rgbClr val="7030A0"/>
                </a:solidFill>
              </a:rPr>
              <a:t>The </a:t>
            </a:r>
            <a:r>
              <a:rPr lang="en-US" sz="2000" b="0" dirty="0">
                <a:solidFill>
                  <a:srgbClr val="7030A0"/>
                </a:solidFill>
              </a:rPr>
              <a:t>structure of systems is defined by the interrelationships of the parts (subsystems), not the parts themselves.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Principles of Systems Thinking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6800" y="1371600"/>
            <a:ext cx="6415801" cy="2937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6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Other Factors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78822"/>
            <a:ext cx="7520940" cy="3579849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400" b="0" dirty="0" smtClean="0">
                <a:solidFill>
                  <a:srgbClr val="7030A0"/>
                </a:solidFill>
              </a:rPr>
              <a:t>Think in the </a:t>
            </a:r>
            <a:r>
              <a:rPr lang="en-US" sz="4400" b="0" i="1" dirty="0" smtClean="0">
                <a:solidFill>
                  <a:srgbClr val="7030A0"/>
                </a:solidFill>
              </a:rPr>
              <a:t>big</a:t>
            </a:r>
            <a:r>
              <a:rPr lang="en-US" sz="4400" b="0" dirty="0" smtClean="0">
                <a:solidFill>
                  <a:srgbClr val="7030A0"/>
                </a:solidFill>
              </a:rPr>
              <a:t> picture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400" b="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b="0" dirty="0" smtClean="0">
                <a:solidFill>
                  <a:srgbClr val="7030A0"/>
                </a:solidFill>
              </a:rPr>
              <a:t>Balance </a:t>
            </a:r>
            <a:r>
              <a:rPr lang="en-US" sz="4400" b="0" dirty="0" smtClean="0">
                <a:solidFill>
                  <a:srgbClr val="7030A0"/>
                </a:solidFill>
              </a:rPr>
              <a:t>short term and long </a:t>
            </a:r>
            <a:endParaRPr lang="en-US" sz="4400" b="0" dirty="0" smtClean="0">
              <a:solidFill>
                <a:srgbClr val="7030A0"/>
              </a:solidFill>
            </a:endParaRPr>
          </a:p>
          <a:p>
            <a:pPr marL="0" indent="0"/>
            <a:r>
              <a:rPr lang="en-US" sz="4400" b="0" dirty="0" smtClean="0">
                <a:solidFill>
                  <a:srgbClr val="7030A0"/>
                </a:solidFill>
              </a:rPr>
              <a:t>term </a:t>
            </a:r>
            <a:r>
              <a:rPr lang="en-US" sz="4400" b="0" dirty="0" smtClean="0">
                <a:solidFill>
                  <a:srgbClr val="7030A0"/>
                </a:solidFill>
              </a:rPr>
              <a:t>perspectives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4400" b="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400" b="0" dirty="0" smtClean="0">
                <a:solidFill>
                  <a:srgbClr val="7030A0"/>
                </a:solidFill>
              </a:rPr>
              <a:t>Recognize </a:t>
            </a:r>
            <a:r>
              <a:rPr lang="en-US" sz="4400" b="0" dirty="0" smtClean="0">
                <a:solidFill>
                  <a:srgbClr val="7030A0"/>
                </a:solidFill>
              </a:rPr>
              <a:t>the dynamic, complex </a:t>
            </a:r>
            <a:endParaRPr lang="en-US" sz="4400" b="0" dirty="0" smtClean="0">
              <a:solidFill>
                <a:srgbClr val="7030A0"/>
              </a:solidFill>
            </a:endParaRPr>
          </a:p>
          <a:p>
            <a:pPr marL="0" indent="0"/>
            <a:r>
              <a:rPr lang="en-US" sz="4400" b="0" dirty="0" smtClean="0">
                <a:solidFill>
                  <a:srgbClr val="7030A0"/>
                </a:solidFill>
              </a:rPr>
              <a:t>and </a:t>
            </a:r>
            <a:r>
              <a:rPr lang="en-US" sz="4400" b="0" dirty="0" smtClean="0">
                <a:solidFill>
                  <a:srgbClr val="7030A0"/>
                </a:solidFill>
              </a:rPr>
              <a:t>interdependent nature of systems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0" dirty="0" smtClean="0"/>
          </a:p>
          <a:p>
            <a:pPr marL="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lvl="1" indent="0">
              <a:buNone/>
            </a:pPr>
            <a:r>
              <a:rPr lang="en-US" sz="8000" b="1" dirty="0">
                <a:solidFill>
                  <a:srgbClr val="7030A0"/>
                </a:solidFill>
              </a:rPr>
              <a:t>	</a:t>
            </a:r>
            <a:r>
              <a:rPr lang="en-US" sz="8000" b="1" dirty="0" smtClean="0">
                <a:solidFill>
                  <a:srgbClr val="7030A0"/>
                </a:solidFill>
              </a:rPr>
              <a:t>Feedback</a:t>
            </a:r>
            <a:endParaRPr lang="en-US" sz="8000" b="1" dirty="0">
              <a:solidFill>
                <a:srgbClr val="7030A0"/>
              </a:solidFill>
            </a:endParaRPr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      </a:t>
            </a:r>
            <a:endParaRPr lang="en-US" dirty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42" y="2031119"/>
            <a:ext cx="3723000" cy="256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556608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Video and explanation are from the Waters Foundation and </a:t>
            </a:r>
            <a:r>
              <a:rPr lang="en-US" sz="1400" dirty="0" err="1" smtClean="0"/>
              <a:t>WebEd</a:t>
            </a:r>
            <a:r>
              <a:rPr lang="en-US" sz="1400" dirty="0" smtClean="0"/>
              <a:t>.  </a:t>
            </a:r>
          </a:p>
          <a:p>
            <a:r>
              <a:rPr lang="en-US" sz="1400" dirty="0" smtClean="0"/>
              <a:t>The materials are copyright 2006 by the Waters Foundation.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3790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Other Factors, Continued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098" y="1295400"/>
            <a:ext cx="7520940" cy="35798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0" dirty="0">
                <a:solidFill>
                  <a:srgbClr val="7030A0"/>
                </a:solidFill>
              </a:rPr>
              <a:t>Take into account both measurable and non-measurable </a:t>
            </a:r>
            <a:r>
              <a:rPr lang="en-US" sz="2400" b="0" dirty="0" smtClean="0">
                <a:solidFill>
                  <a:srgbClr val="7030A0"/>
                </a:solidFill>
              </a:rPr>
              <a:t>factors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>
                <a:solidFill>
                  <a:srgbClr val="7030A0"/>
                </a:solidFill>
              </a:rPr>
              <a:t>Be aware we are influenced by and influencing system</a:t>
            </a:r>
          </a:p>
          <a:p>
            <a:pPr lvl="3"/>
            <a:r>
              <a:rPr lang="en-US" sz="2400" dirty="0" smtClean="0">
                <a:solidFill>
                  <a:srgbClr val="7030A0"/>
                </a:solidFill>
              </a:rPr>
              <a:t>Unintended Consequences</a:t>
            </a:r>
          </a:p>
          <a:p>
            <a:pPr lvl="3"/>
            <a:r>
              <a:rPr lang="en-US" sz="2400" dirty="0" smtClean="0">
                <a:solidFill>
                  <a:srgbClr val="7030A0"/>
                </a:solidFill>
              </a:rPr>
              <a:t>Assumptions</a:t>
            </a:r>
          </a:p>
          <a:p>
            <a:pPr lvl="3"/>
            <a:r>
              <a:rPr lang="en-US" sz="2400" dirty="0" smtClean="0">
                <a:solidFill>
                  <a:srgbClr val="7030A0"/>
                </a:solidFill>
              </a:rPr>
              <a:t>Values and beliefs</a:t>
            </a:r>
            <a:endParaRPr lang="en-US" sz="2400" dirty="0">
              <a:solidFill>
                <a:srgbClr val="7030A0"/>
              </a:solidFill>
            </a:endParaRPr>
          </a:p>
          <a:p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6781800" cy="44437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5367257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image was created by and is the property of </a:t>
            </a:r>
            <a:r>
              <a:rPr lang="en-US" sz="1600" dirty="0" err="1" smtClean="0"/>
              <a:t>Djamilla</a:t>
            </a:r>
            <a:r>
              <a:rPr lang="en-US" sz="1600" dirty="0" smtClean="0"/>
              <a:t> von </a:t>
            </a:r>
            <a:r>
              <a:rPr lang="en-US" sz="1600" dirty="0" err="1" smtClean="0"/>
              <a:t>Zandbeek</a:t>
            </a:r>
            <a:r>
              <a:rPr lang="en-US" sz="1600" dirty="0" smtClean="0"/>
              <a:t> and Roger </a:t>
            </a:r>
            <a:r>
              <a:rPr lang="en-US" sz="1600" dirty="0" err="1" smtClean="0"/>
              <a:t>Frijns</a:t>
            </a:r>
            <a:r>
              <a:rPr lang="en-US" sz="1600" dirty="0" smtClean="0"/>
              <a:t>, </a:t>
            </a:r>
            <a:r>
              <a:rPr lang="en-US" sz="1600" dirty="0" err="1" smtClean="0"/>
              <a:t>Basicsschool</a:t>
            </a:r>
            <a:r>
              <a:rPr lang="en-US" sz="1600" dirty="0" smtClean="0"/>
              <a:t> Amby Maastricht.  It has a copyright of 2009.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516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27" y="448456"/>
            <a:ext cx="4191264" cy="556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35593" y="5001271"/>
            <a:ext cx="289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Graphic is the property of the </a:t>
            </a:r>
            <a:r>
              <a:rPr lang="en-US" sz="1400" dirty="0" smtClean="0">
                <a:hlinkClick r:id="rId3"/>
              </a:rPr>
              <a:t>Waters Foundation</a:t>
            </a:r>
            <a:r>
              <a:rPr lang="en-US" sz="1400" dirty="0" smtClean="0"/>
              <a:t>.  The second edition was copyright 2014.  There is more information at the site about systems, tools and strategies.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918698" y="4572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Systems Thinking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608" y="1"/>
            <a:ext cx="752094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Define a System </a:t>
            </a:r>
            <a:r>
              <a:rPr lang="en-US" dirty="0" smtClean="0">
                <a:solidFill>
                  <a:srgbClr val="7030A0"/>
                </a:solidFill>
              </a:rPr>
              <a:t>Completely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098" y="914401"/>
            <a:ext cx="7520940" cy="35798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300" b="0" dirty="0" smtClean="0">
                <a:solidFill>
                  <a:srgbClr val="7030A0"/>
                </a:solidFill>
              </a:rPr>
              <a:t>    </a:t>
            </a:r>
            <a:r>
              <a:rPr lang="en-US" sz="2300" b="1" dirty="0" smtClean="0">
                <a:solidFill>
                  <a:srgbClr val="7030A0"/>
                </a:solidFill>
              </a:rPr>
              <a:t>Events</a:t>
            </a:r>
            <a:r>
              <a:rPr lang="en-US" sz="2300" b="0" dirty="0" smtClean="0">
                <a:solidFill>
                  <a:srgbClr val="7030A0"/>
                </a:solidFill>
              </a:rPr>
              <a:t>:  What </a:t>
            </a:r>
            <a:r>
              <a:rPr lang="en-US" sz="2300" b="0" dirty="0">
                <a:solidFill>
                  <a:srgbClr val="7030A0"/>
                </a:solidFill>
              </a:rPr>
              <a:t>happens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b="0" dirty="0" smtClean="0">
                <a:solidFill>
                  <a:srgbClr val="7030A0"/>
                </a:solidFill>
              </a:rPr>
              <a:t>    </a:t>
            </a:r>
            <a:r>
              <a:rPr lang="en-US" sz="2300" b="1" dirty="0">
                <a:solidFill>
                  <a:srgbClr val="7030A0"/>
                </a:solidFill>
              </a:rPr>
              <a:t>Patterns</a:t>
            </a:r>
            <a:r>
              <a:rPr lang="en-US" sz="2300" b="0" dirty="0">
                <a:solidFill>
                  <a:srgbClr val="7030A0"/>
                </a:solidFill>
              </a:rPr>
              <a:t>: trends or changes in events over time</a:t>
            </a:r>
          </a:p>
          <a:p>
            <a:pPr lvl="2"/>
            <a:r>
              <a:rPr lang="en-US" sz="2300" b="0" dirty="0">
                <a:solidFill>
                  <a:srgbClr val="7030A0"/>
                </a:solidFill>
              </a:rPr>
              <a:t>       </a:t>
            </a:r>
            <a:r>
              <a:rPr lang="en-US" sz="2300" b="0" dirty="0" smtClean="0">
                <a:solidFill>
                  <a:srgbClr val="7030A0"/>
                </a:solidFill>
              </a:rPr>
              <a:t>   </a:t>
            </a:r>
            <a:r>
              <a:rPr lang="en-US" sz="2300" b="0" dirty="0">
                <a:solidFill>
                  <a:srgbClr val="7030A0"/>
                </a:solidFill>
              </a:rPr>
              <a:t>What happens over time</a:t>
            </a:r>
          </a:p>
          <a:p>
            <a:pPr lvl="2"/>
            <a:r>
              <a:rPr lang="en-US" sz="2300" b="0" dirty="0">
                <a:solidFill>
                  <a:srgbClr val="7030A0"/>
                </a:solidFill>
              </a:rPr>
              <a:t>       </a:t>
            </a:r>
            <a:r>
              <a:rPr lang="en-US" sz="2300" b="0" dirty="0" smtClean="0">
                <a:solidFill>
                  <a:srgbClr val="7030A0"/>
                </a:solidFill>
              </a:rPr>
              <a:t>   </a:t>
            </a:r>
            <a:r>
              <a:rPr lang="en-US" sz="2300" b="0" dirty="0">
                <a:solidFill>
                  <a:srgbClr val="7030A0"/>
                </a:solidFill>
              </a:rPr>
              <a:t>Measure or track </a:t>
            </a:r>
            <a:r>
              <a:rPr lang="en-US" sz="2300" b="0" dirty="0" smtClean="0">
                <a:solidFill>
                  <a:srgbClr val="7030A0"/>
                </a:solidFill>
              </a:rPr>
              <a:t>events</a:t>
            </a:r>
            <a:endParaRPr lang="en-US" sz="2300" b="0" dirty="0">
              <a:solidFill>
                <a:srgbClr val="7030A0"/>
              </a:solidFill>
            </a:endParaRPr>
          </a:p>
          <a:p>
            <a:pPr lvl="2"/>
            <a:r>
              <a:rPr lang="en-US" sz="2300" b="0" dirty="0">
                <a:solidFill>
                  <a:srgbClr val="7030A0"/>
                </a:solidFill>
              </a:rPr>
              <a:t>       </a:t>
            </a:r>
            <a:r>
              <a:rPr lang="en-US" sz="2300" b="0" dirty="0" smtClean="0">
                <a:solidFill>
                  <a:srgbClr val="7030A0"/>
                </a:solidFill>
              </a:rPr>
              <a:t>   </a:t>
            </a:r>
            <a:r>
              <a:rPr lang="en-US" sz="2300" b="0" dirty="0">
                <a:solidFill>
                  <a:srgbClr val="7030A0"/>
                </a:solidFill>
              </a:rPr>
              <a:t>Learn how to anticipate the events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b="0" dirty="0" smtClean="0">
                <a:solidFill>
                  <a:srgbClr val="7030A0"/>
                </a:solidFill>
              </a:rPr>
              <a:t>    </a:t>
            </a:r>
            <a:r>
              <a:rPr lang="en-US" sz="2300" b="1" dirty="0">
                <a:solidFill>
                  <a:srgbClr val="7030A0"/>
                </a:solidFill>
              </a:rPr>
              <a:t>Structure</a:t>
            </a:r>
            <a:r>
              <a:rPr lang="en-US" sz="2300" b="0" dirty="0">
                <a:solidFill>
                  <a:srgbClr val="7030A0"/>
                </a:solidFill>
              </a:rPr>
              <a:t>: what is causing the </a:t>
            </a:r>
            <a:r>
              <a:rPr lang="en-US" sz="2300" b="0" dirty="0" smtClean="0">
                <a:solidFill>
                  <a:srgbClr val="7030A0"/>
                </a:solidFill>
              </a:rPr>
              <a:t>patterns           </a:t>
            </a:r>
          </a:p>
          <a:p>
            <a:pPr lvl="2"/>
            <a:r>
              <a:rPr lang="en-US" sz="2300" b="0" dirty="0" smtClean="0">
                <a:solidFill>
                  <a:srgbClr val="7030A0"/>
                </a:solidFill>
              </a:rPr>
              <a:t>         Why </a:t>
            </a:r>
            <a:r>
              <a:rPr lang="en-US" sz="2300" b="0" dirty="0">
                <a:solidFill>
                  <a:srgbClr val="7030A0"/>
                </a:solidFill>
              </a:rPr>
              <a:t>did the events happen</a:t>
            </a:r>
          </a:p>
          <a:p>
            <a:pPr lvl="2"/>
            <a:r>
              <a:rPr lang="en-US" sz="2300" b="0" dirty="0">
                <a:solidFill>
                  <a:srgbClr val="7030A0"/>
                </a:solidFill>
              </a:rPr>
              <a:t>       </a:t>
            </a:r>
            <a:r>
              <a:rPr lang="en-US" sz="2300" b="0" dirty="0" smtClean="0">
                <a:solidFill>
                  <a:srgbClr val="7030A0"/>
                </a:solidFill>
              </a:rPr>
              <a:t>  </a:t>
            </a:r>
            <a:r>
              <a:rPr lang="en-US" sz="2300" b="0" dirty="0">
                <a:solidFill>
                  <a:srgbClr val="7030A0"/>
                </a:solidFill>
              </a:rPr>
              <a:t>Look at the </a:t>
            </a:r>
            <a:r>
              <a:rPr lang="en-US" sz="2300" b="0" dirty="0" smtClean="0">
                <a:solidFill>
                  <a:srgbClr val="7030A0"/>
                </a:solidFill>
              </a:rPr>
              <a:t>causality</a:t>
            </a:r>
            <a:endParaRPr lang="en-US" sz="2300" dirty="0" smtClean="0">
              <a:solidFill>
                <a:srgbClr val="7030A0"/>
              </a:solidFill>
            </a:endParaRPr>
          </a:p>
          <a:p>
            <a:pPr lvl="2"/>
            <a:r>
              <a:rPr lang="en-US" sz="2300" b="0" dirty="0" smtClean="0">
                <a:solidFill>
                  <a:srgbClr val="7030A0"/>
                </a:solidFill>
              </a:rPr>
              <a:t>	</a:t>
            </a:r>
            <a:r>
              <a:rPr lang="en-US" sz="2300" b="0" dirty="0" smtClean="0">
                <a:solidFill>
                  <a:srgbClr val="7030A0"/>
                </a:solidFill>
              </a:rPr>
              <a:t>   Creative </a:t>
            </a:r>
            <a:r>
              <a:rPr lang="en-US" sz="2300" b="0" dirty="0">
                <a:solidFill>
                  <a:srgbClr val="7030A0"/>
                </a:solidFill>
              </a:rPr>
              <a:t>problem solving</a:t>
            </a:r>
          </a:p>
          <a:p>
            <a:pPr lvl="2"/>
            <a:r>
              <a:rPr lang="en-US" sz="2300" b="0" dirty="0">
                <a:solidFill>
                  <a:srgbClr val="7030A0"/>
                </a:solidFill>
              </a:rPr>
              <a:t>       </a:t>
            </a:r>
            <a:r>
              <a:rPr lang="en-US" sz="2300" b="0" dirty="0" smtClean="0">
                <a:solidFill>
                  <a:srgbClr val="7030A0"/>
                </a:solidFill>
              </a:rPr>
              <a:t>	How </a:t>
            </a:r>
            <a:r>
              <a:rPr lang="en-US" sz="2300" b="0" dirty="0">
                <a:solidFill>
                  <a:srgbClr val="7030A0"/>
                </a:solidFill>
              </a:rPr>
              <a:t>to shape the events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5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Systems thinking strategies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371600"/>
            <a:ext cx="7521575" cy="308741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5464269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Graphic is the property of the </a:t>
            </a:r>
            <a:r>
              <a:rPr lang="en-US" dirty="0">
                <a:hlinkClick r:id="rId4"/>
              </a:rPr>
              <a:t>Waters Foundation</a:t>
            </a:r>
            <a:r>
              <a:rPr lang="en-US" dirty="0" smtClean="0"/>
              <a:t>.  </a:t>
            </a:r>
            <a:r>
              <a:rPr lang="en-US" dirty="0"/>
              <a:t>There is more information at the site about systems, tools and strategies.</a:t>
            </a:r>
          </a:p>
        </p:txBody>
      </p:sp>
    </p:spTree>
    <p:extLst>
      <p:ext uri="{BB962C8B-B14F-4D97-AF65-F5344CB8AC3E}">
        <p14:creationId xmlns:p14="http://schemas.microsoft.com/office/powerpoint/2010/main" val="270216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Stages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1066800"/>
            <a:ext cx="781050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rgbClr val="7030A0"/>
                </a:solidFill>
              </a:rPr>
              <a:t>Define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7030A0"/>
                </a:solidFill>
              </a:rPr>
              <a:t>    Decide what issue you are trying to resolve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7030A0"/>
                </a:solidFill>
              </a:rPr>
              <a:t>    Agree on who the audience is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7030A0"/>
                </a:solidFill>
              </a:rPr>
              <a:t>    Prioritize this project in terms of urgency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7030A0"/>
                </a:solidFill>
              </a:rPr>
              <a:t>    Determine what will make this project successful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7030A0"/>
                </a:solidFill>
              </a:rPr>
              <a:t>    Establish a glossary of terms</a:t>
            </a:r>
          </a:p>
          <a:p>
            <a:endParaRPr lang="en-US" sz="23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2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608" y="1295400"/>
            <a:ext cx="7520940" cy="3579849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rgbClr val="7030A0"/>
                </a:solidFill>
              </a:rPr>
              <a:t>Research</a:t>
            </a:r>
          </a:p>
          <a:p>
            <a:pPr marL="742950" lvl="1" indent="-285750"/>
            <a:r>
              <a:rPr lang="en-US" sz="2300" dirty="0">
                <a:solidFill>
                  <a:srgbClr val="7030A0"/>
                </a:solidFill>
              </a:rPr>
              <a:t>    Review the history of the issue; identify any existing obstacles</a:t>
            </a:r>
          </a:p>
          <a:p>
            <a:pPr marL="742950" lvl="1" indent="-285750"/>
            <a:r>
              <a:rPr lang="en-US" sz="2300" dirty="0">
                <a:solidFill>
                  <a:srgbClr val="7030A0"/>
                </a:solidFill>
              </a:rPr>
              <a:t>    Collect examples of other attempts to solve the same issue</a:t>
            </a:r>
          </a:p>
          <a:p>
            <a:pPr marL="742950" lvl="1" indent="-285750"/>
            <a:r>
              <a:rPr lang="en-US" sz="2300" dirty="0">
                <a:solidFill>
                  <a:srgbClr val="7030A0"/>
                </a:solidFill>
              </a:rPr>
              <a:t>    Note the project supporters, investors, and critics</a:t>
            </a:r>
          </a:p>
          <a:p>
            <a:pPr marL="742950" lvl="1" indent="-285750"/>
            <a:r>
              <a:rPr lang="en-US" sz="2300" dirty="0">
                <a:solidFill>
                  <a:srgbClr val="7030A0"/>
                </a:solidFill>
              </a:rPr>
              <a:t>    Talk to your end-users, that brings you the most fruitful ideas for later design</a:t>
            </a:r>
          </a:p>
          <a:p>
            <a:pPr marL="742950" lvl="1" indent="-285750"/>
            <a:r>
              <a:rPr lang="en-US" sz="2300" dirty="0">
                <a:solidFill>
                  <a:srgbClr val="7030A0"/>
                </a:solidFill>
              </a:rPr>
              <a:t>    Take into account thought leaders' opinions</a:t>
            </a:r>
            <a:endParaRPr lang="en-US" sz="23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6096000" cy="38916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39624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There are 5 components that need to be considered when defining the system:  people, organization, data, technology and type of decision.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Stages, Continued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8001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rgbClr val="7030A0"/>
                </a:solidFill>
              </a:rPr>
              <a:t>Ideation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7030A0"/>
                </a:solidFill>
              </a:rPr>
              <a:t>   </a:t>
            </a:r>
            <a:r>
              <a:rPr lang="en-US" sz="2300" dirty="0">
                <a:solidFill>
                  <a:srgbClr val="7030A0"/>
                </a:solidFill>
              </a:rPr>
              <a:t>Identify the needs and motivations of your end-users.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7030A0"/>
                </a:solidFill>
              </a:rPr>
              <a:t>   </a:t>
            </a:r>
            <a:r>
              <a:rPr lang="en-US" sz="2300" dirty="0">
                <a:solidFill>
                  <a:srgbClr val="7030A0"/>
                </a:solidFill>
              </a:rPr>
              <a:t>Generate as many ideas as possible to serve these identified needs.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7030A0"/>
                </a:solidFill>
              </a:rPr>
              <a:t>   </a:t>
            </a:r>
            <a:r>
              <a:rPr lang="en-US" sz="2300" dirty="0">
                <a:solidFill>
                  <a:srgbClr val="7030A0"/>
                </a:solidFill>
              </a:rPr>
              <a:t>Log your brainstorming session.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7030A0"/>
                </a:solidFill>
              </a:rPr>
              <a:t>   </a:t>
            </a:r>
            <a:r>
              <a:rPr lang="en-US" sz="2300" dirty="0">
                <a:solidFill>
                  <a:srgbClr val="7030A0"/>
                </a:solidFill>
              </a:rPr>
              <a:t>Do not judge or debate ideas.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300" dirty="0" smtClean="0">
                <a:solidFill>
                  <a:srgbClr val="7030A0"/>
                </a:solidFill>
              </a:rPr>
              <a:t>   </a:t>
            </a:r>
            <a:r>
              <a:rPr lang="en-US" sz="2300" dirty="0">
                <a:solidFill>
                  <a:srgbClr val="7030A0"/>
                </a:solidFill>
              </a:rPr>
              <a:t>During brainstorming, have one conversation at a time.</a:t>
            </a:r>
          </a:p>
          <a:p>
            <a:endParaRPr lang="en-US" sz="23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608" y="1498809"/>
            <a:ext cx="7520940" cy="357984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rgbClr val="7030A0"/>
                </a:solidFill>
              </a:rPr>
              <a:t>Prototype</a:t>
            </a:r>
          </a:p>
          <a:p>
            <a:pPr marL="742950" lvl="1" indent="-285750"/>
            <a:r>
              <a:rPr lang="en-US" sz="2300" dirty="0">
                <a:solidFill>
                  <a:srgbClr val="7030A0"/>
                </a:solidFill>
              </a:rPr>
              <a:t>    Combine, expand, and refine ideas.</a:t>
            </a:r>
          </a:p>
          <a:p>
            <a:pPr marL="742950" lvl="1" indent="-285750"/>
            <a:r>
              <a:rPr lang="en-US" sz="2300" dirty="0">
                <a:solidFill>
                  <a:srgbClr val="7030A0"/>
                </a:solidFill>
              </a:rPr>
              <a:t>    Create multiple drafts.</a:t>
            </a:r>
          </a:p>
          <a:p>
            <a:pPr marL="742950" lvl="1" indent="-285750"/>
            <a:r>
              <a:rPr lang="en-US" sz="2300" dirty="0">
                <a:solidFill>
                  <a:srgbClr val="7030A0"/>
                </a:solidFill>
              </a:rPr>
              <a:t>    Seek feedback from a diverse group of people, include your end users.</a:t>
            </a:r>
          </a:p>
          <a:p>
            <a:pPr marL="742950" lvl="1" indent="-285750"/>
            <a:r>
              <a:rPr lang="en-US" sz="2300" dirty="0">
                <a:solidFill>
                  <a:srgbClr val="7030A0"/>
                </a:solidFill>
              </a:rPr>
              <a:t>    Present a selection of ideas to the client.</a:t>
            </a:r>
          </a:p>
          <a:p>
            <a:pPr marL="742950" lvl="1" indent="-285750"/>
            <a:r>
              <a:rPr lang="en-US" sz="2300" dirty="0">
                <a:solidFill>
                  <a:srgbClr val="7030A0"/>
                </a:solidFill>
              </a:rPr>
              <a:t>    Reserve judgement and maintain neutrality.</a:t>
            </a:r>
          </a:p>
          <a:p>
            <a:pPr marL="742950" lvl="1" indent="-285750"/>
            <a:r>
              <a:rPr lang="en-US" sz="2300" dirty="0">
                <a:solidFill>
                  <a:srgbClr val="7030A0"/>
                </a:solidFill>
              </a:rPr>
              <a:t>    Create and present actual working prototype(s) </a:t>
            </a:r>
            <a:endParaRPr lang="en-US" sz="23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5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Stages,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098" y="1295400"/>
            <a:ext cx="7520940" cy="357984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7030A0"/>
                </a:solidFill>
              </a:rPr>
              <a:t>Choose</a:t>
            </a:r>
          </a:p>
          <a:p>
            <a:pPr marL="742950" lvl="1" indent="-285750"/>
            <a:r>
              <a:rPr lang="en-US" sz="2400" dirty="0">
                <a:solidFill>
                  <a:srgbClr val="7030A0"/>
                </a:solidFill>
              </a:rPr>
              <a:t>Review the objective</a:t>
            </a:r>
          </a:p>
          <a:p>
            <a:pPr marL="742950" lvl="1" indent="-285750"/>
            <a:r>
              <a:rPr lang="en-US" sz="2400" dirty="0">
                <a:solidFill>
                  <a:srgbClr val="7030A0"/>
                </a:solidFill>
              </a:rPr>
              <a:t>Set aside emotion and ownership of ideas</a:t>
            </a:r>
          </a:p>
          <a:p>
            <a:pPr marL="742950" lvl="1" indent="-285750"/>
            <a:r>
              <a:rPr lang="en-US" sz="2400" dirty="0">
                <a:solidFill>
                  <a:srgbClr val="7030A0"/>
                </a:solidFill>
              </a:rPr>
              <a:t>Avoid consensus thinking</a:t>
            </a:r>
          </a:p>
          <a:p>
            <a:pPr marL="742950" lvl="1" indent="-285750"/>
            <a:r>
              <a:rPr lang="en-US" sz="2400" dirty="0">
                <a:solidFill>
                  <a:srgbClr val="7030A0"/>
                </a:solidFill>
              </a:rPr>
              <a:t>Remember: the most practical solution isn't always the best</a:t>
            </a:r>
          </a:p>
          <a:p>
            <a:pPr marL="742950" lvl="1" indent="-285750"/>
            <a:r>
              <a:rPr lang="en-US" sz="2400" dirty="0">
                <a:solidFill>
                  <a:srgbClr val="7030A0"/>
                </a:solidFill>
              </a:rPr>
              <a:t>Select the powerful ideas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1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Stages, </a:t>
            </a:r>
            <a:r>
              <a:rPr lang="en-US" dirty="0" smtClean="0">
                <a:solidFill>
                  <a:srgbClr val="7030A0"/>
                </a:solidFill>
              </a:rPr>
              <a:t>Continued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1295400"/>
            <a:ext cx="745615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7030A0"/>
                </a:solidFill>
              </a:rPr>
              <a:t>Implement</a:t>
            </a:r>
            <a:endParaRPr lang="en-US" sz="2400" b="1" dirty="0">
              <a:solidFill>
                <a:srgbClr val="7030A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</a:rPr>
              <a:t>   </a:t>
            </a:r>
            <a:r>
              <a:rPr lang="en-US" sz="2400" dirty="0">
                <a:solidFill>
                  <a:srgbClr val="7030A0"/>
                </a:solidFill>
              </a:rPr>
              <a:t>Make task descriptions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</a:rPr>
              <a:t>    </a:t>
            </a:r>
            <a:r>
              <a:rPr lang="en-US" sz="2400" dirty="0">
                <a:solidFill>
                  <a:srgbClr val="7030A0"/>
                </a:solidFill>
              </a:rPr>
              <a:t>Plan tasks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</a:rPr>
              <a:t>    </a:t>
            </a:r>
            <a:r>
              <a:rPr lang="en-US" sz="2400" dirty="0">
                <a:solidFill>
                  <a:srgbClr val="7030A0"/>
                </a:solidFill>
              </a:rPr>
              <a:t>Determine resources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</a:rPr>
              <a:t>    Assign </a:t>
            </a:r>
            <a:r>
              <a:rPr lang="en-US" sz="2400" dirty="0">
                <a:solidFill>
                  <a:srgbClr val="7030A0"/>
                </a:solidFill>
              </a:rPr>
              <a:t>tasks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</a:rPr>
              <a:t>    </a:t>
            </a:r>
            <a:r>
              <a:rPr lang="en-US" sz="2400" dirty="0">
                <a:solidFill>
                  <a:srgbClr val="7030A0"/>
                </a:solidFill>
              </a:rPr>
              <a:t>Execute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</a:rPr>
              <a:t>     Deliver </a:t>
            </a:r>
            <a:r>
              <a:rPr lang="en-US" sz="2400" dirty="0">
                <a:solidFill>
                  <a:srgbClr val="7030A0"/>
                </a:solidFill>
              </a:rPr>
              <a:t>to client</a:t>
            </a:r>
          </a:p>
        </p:txBody>
      </p:sp>
    </p:spTree>
    <p:extLst>
      <p:ext uri="{BB962C8B-B14F-4D97-AF65-F5344CB8AC3E}">
        <p14:creationId xmlns:p14="http://schemas.microsoft.com/office/powerpoint/2010/main" val="43610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Stages, continued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2960" y="1295400"/>
            <a:ext cx="7178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7030A0"/>
                </a:solidFill>
              </a:rPr>
              <a:t>Learn</a:t>
            </a:r>
            <a:endParaRPr lang="en-US" sz="2400" b="1" dirty="0">
              <a:solidFill>
                <a:srgbClr val="7030A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</a:rPr>
              <a:t>Gather </a:t>
            </a:r>
            <a:r>
              <a:rPr lang="en-US" sz="2400" dirty="0">
                <a:solidFill>
                  <a:srgbClr val="7030A0"/>
                </a:solidFill>
              </a:rPr>
              <a:t>feedback from the consumer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</a:rPr>
              <a:t>Determine </a:t>
            </a:r>
            <a:r>
              <a:rPr lang="en-US" sz="2400" dirty="0">
                <a:solidFill>
                  <a:srgbClr val="7030A0"/>
                </a:solidFill>
              </a:rPr>
              <a:t>if the solution met its goals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</a:rPr>
              <a:t>Discuss </a:t>
            </a:r>
            <a:r>
              <a:rPr lang="en-US" sz="2400" dirty="0">
                <a:solidFill>
                  <a:srgbClr val="7030A0"/>
                </a:solidFill>
              </a:rPr>
              <a:t>what could be improved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</a:rPr>
              <a:t>Measure </a:t>
            </a:r>
            <a:r>
              <a:rPr lang="en-US" sz="2400" dirty="0">
                <a:solidFill>
                  <a:srgbClr val="7030A0"/>
                </a:solidFill>
              </a:rPr>
              <a:t>success; collect data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7030A0"/>
                </a:solidFill>
              </a:rPr>
              <a:t>Document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Stages, continued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60" y="1295400"/>
            <a:ext cx="641604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7030A0"/>
                </a:solidFill>
              </a:rPr>
              <a:t>Research</a:t>
            </a:r>
          </a:p>
          <a:p>
            <a:r>
              <a:rPr lang="en-US" sz="2300" dirty="0">
                <a:solidFill>
                  <a:srgbClr val="7030A0"/>
                </a:solidFill>
              </a:rPr>
              <a:t>    Review the history of the issue; remember any existing obstacles.</a:t>
            </a:r>
          </a:p>
          <a:p>
            <a:r>
              <a:rPr lang="en-US" sz="2300" dirty="0">
                <a:solidFill>
                  <a:srgbClr val="7030A0"/>
                </a:solidFill>
              </a:rPr>
              <a:t>    Collect examples of other attempts to solve the same issue.</a:t>
            </a:r>
          </a:p>
          <a:p>
            <a:r>
              <a:rPr lang="en-US" sz="2300" dirty="0">
                <a:solidFill>
                  <a:srgbClr val="7030A0"/>
                </a:solidFill>
              </a:rPr>
              <a:t>    Note the project supporters, investors, and critics.</a:t>
            </a:r>
          </a:p>
          <a:p>
            <a:r>
              <a:rPr lang="en-US" sz="2300" dirty="0">
                <a:solidFill>
                  <a:srgbClr val="7030A0"/>
                </a:solidFill>
              </a:rPr>
              <a:t>    Talk to your end-users, that brings you the most fruitful ideas for later design.</a:t>
            </a:r>
          </a:p>
          <a:p>
            <a:r>
              <a:rPr lang="en-US" sz="2300" dirty="0">
                <a:solidFill>
                  <a:srgbClr val="7030A0"/>
                </a:solidFill>
              </a:rPr>
              <a:t>    Take into account thought leaders' opinions.</a:t>
            </a:r>
          </a:p>
        </p:txBody>
      </p:sp>
    </p:spTree>
    <p:extLst>
      <p:ext uri="{BB962C8B-B14F-4D97-AF65-F5344CB8AC3E}">
        <p14:creationId xmlns:p14="http://schemas.microsoft.com/office/powerpoint/2010/main" val="365082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Stakeholders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5562600"/>
            <a:ext cx="480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Material adapted from </a:t>
            </a:r>
            <a:r>
              <a:rPr lang="en-US" sz="1400" dirty="0" err="1" smtClean="0"/>
              <a:t>Mindtools</a:t>
            </a:r>
            <a:r>
              <a:rPr lang="en-US" sz="1400" dirty="0" smtClean="0"/>
              <a:t>:  Management Training and Leadership Training Online.  It is </a:t>
            </a:r>
            <a:r>
              <a:rPr lang="en-US" sz="1400" dirty="0" smtClean="0">
                <a:hlinkClick r:id="rId2"/>
              </a:rPr>
              <a:t>available online</a:t>
            </a:r>
            <a:r>
              <a:rPr lang="en-US" sz="1400" dirty="0" smtClean="0"/>
              <a:t>; last viewed August 1, 2018.</a:t>
            </a:r>
            <a:endParaRPr lang="en-US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283529"/>
              </p:ext>
            </p:extLst>
          </p:nvPr>
        </p:nvGraphicFramePr>
        <p:xfrm>
          <a:off x="990600" y="1482570"/>
          <a:ext cx="7521576" cy="2560320"/>
        </p:xfrm>
        <a:graphic>
          <a:graphicData uri="http://schemas.openxmlformats.org/drawingml/2006/table">
            <a:tbl>
              <a:tblPr/>
              <a:tblGrid>
                <a:gridCol w="2507192">
                  <a:extLst>
                    <a:ext uri="{9D8B030D-6E8A-4147-A177-3AD203B41FA5}">
                      <a16:colId xmlns:a16="http://schemas.microsoft.com/office/drawing/2014/main" val="1336704975"/>
                    </a:ext>
                  </a:extLst>
                </a:gridCol>
                <a:gridCol w="2507192">
                  <a:extLst>
                    <a:ext uri="{9D8B030D-6E8A-4147-A177-3AD203B41FA5}">
                      <a16:colId xmlns:a16="http://schemas.microsoft.com/office/drawing/2014/main" val="3194150550"/>
                    </a:ext>
                  </a:extLst>
                </a:gridCol>
                <a:gridCol w="2507192">
                  <a:extLst>
                    <a:ext uri="{9D8B030D-6E8A-4147-A177-3AD203B41FA5}">
                      <a16:colId xmlns:a16="http://schemas.microsoft.com/office/drawing/2014/main" val="356977509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7030A0"/>
                          </a:solidFill>
                        </a:rPr>
                        <a:t>Your boss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7030A0"/>
                          </a:solidFill>
                        </a:rPr>
                        <a:t>Shareholders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7030A0"/>
                          </a:solidFill>
                        </a:rPr>
                        <a:t>Government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1484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7030A0"/>
                          </a:solidFill>
                        </a:rPr>
                        <a:t>Senior executives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7030A0"/>
                          </a:solidFill>
                        </a:rPr>
                        <a:t>Alliance partners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7030A0"/>
                          </a:solidFill>
                        </a:rPr>
                        <a:t>Trades associations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71866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7030A0"/>
                          </a:solidFill>
                        </a:rPr>
                        <a:t>Your co-workers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7030A0"/>
                          </a:solidFill>
                        </a:rPr>
                        <a:t>Suppliers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7030A0"/>
                          </a:solidFill>
                        </a:rPr>
                        <a:t>The press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58883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7030A0"/>
                          </a:solidFill>
                        </a:rPr>
                        <a:t>Your team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7030A0"/>
                          </a:solidFill>
                        </a:rPr>
                        <a:t>Lenders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7030A0"/>
                          </a:solidFill>
                        </a:rPr>
                        <a:t>Interest groups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49983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7030A0"/>
                          </a:solidFill>
                        </a:rPr>
                        <a:t>Customers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7030A0"/>
                          </a:solidFill>
                        </a:rPr>
                        <a:t>Analysts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7030A0"/>
                          </a:solidFill>
                        </a:rPr>
                        <a:t>The public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62389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7030A0"/>
                          </a:solidFill>
                        </a:rPr>
                        <a:t>Prospective customers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7030A0"/>
                          </a:solidFill>
                        </a:rPr>
                        <a:t>Future recruits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7030A0"/>
                          </a:solidFill>
                        </a:rPr>
                        <a:t>The community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2932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7030A0"/>
                          </a:solidFill>
                        </a:rPr>
                        <a:t>Your family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7030A0"/>
                          </a:solidFill>
                        </a:rPr>
                        <a:t>Key contributors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7030A0"/>
                          </a:solidFill>
                        </a:rPr>
                        <a:t>Key advisors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511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Stakeholders, continued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66075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Prioritize Stakeholders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81012"/>
            <a:ext cx="3962400" cy="38190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51816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Material adapted from </a:t>
            </a:r>
            <a:r>
              <a:rPr lang="en-US" sz="1400" dirty="0" err="1"/>
              <a:t>Mindtools</a:t>
            </a:r>
            <a:r>
              <a:rPr lang="en-US" sz="1400" dirty="0"/>
              <a:t>:  Management Training and Leadership Training Online.  It is </a:t>
            </a:r>
            <a:r>
              <a:rPr lang="en-US" sz="1400" dirty="0">
                <a:hlinkClick r:id="rId3"/>
              </a:rPr>
              <a:t>available online</a:t>
            </a:r>
            <a:r>
              <a:rPr lang="en-US" sz="1400" dirty="0"/>
              <a:t>; last viewed August 1, </a:t>
            </a:r>
            <a:r>
              <a:rPr lang="en-US" sz="1400" dirty="0" smtClean="0"/>
              <a:t>2018.  </a:t>
            </a:r>
          </a:p>
          <a:p>
            <a:r>
              <a:rPr lang="en-US" sz="1400" dirty="0" smtClean="0"/>
              <a:t>They in turn, adapted this image from </a:t>
            </a:r>
            <a:r>
              <a:rPr lang="en-US" sz="1400" dirty="0" err="1" smtClean="0"/>
              <a:t>Mendelow</a:t>
            </a:r>
            <a:r>
              <a:rPr lang="en-US" sz="1400" dirty="0" smtClean="0"/>
              <a:t>, A.L. (1981) </a:t>
            </a:r>
            <a:r>
              <a:rPr lang="en-US" sz="1400" i="1" dirty="0" smtClean="0"/>
              <a:t>Environmental scanning – the Impact of the Stakeholder Concept</a:t>
            </a:r>
            <a:r>
              <a:rPr lang="en-US" sz="1400" dirty="0" smtClean="0"/>
              <a:t>, ICIS 1981 Proceedings, p. 20.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211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608" y="1"/>
            <a:ext cx="7520940" cy="10668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Understand your Key Stakeholders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810" y="914400"/>
            <a:ext cx="7520940" cy="4157172"/>
          </a:xfrm>
        </p:spPr>
        <p:txBody>
          <a:bodyPr>
            <a:normAutofit lnSpcReduction="10000"/>
          </a:bodyPr>
          <a:lstStyle/>
          <a:p>
            <a:pPr lvl="1"/>
            <a:r>
              <a:rPr lang="en-US" b="0" dirty="0" smtClean="0">
                <a:solidFill>
                  <a:srgbClr val="7030A0"/>
                </a:solidFill>
              </a:rPr>
              <a:t>What </a:t>
            </a:r>
            <a:r>
              <a:rPr lang="en-US" b="0" dirty="0">
                <a:solidFill>
                  <a:srgbClr val="7030A0"/>
                </a:solidFill>
              </a:rPr>
              <a:t>financial or emotional interest do they have in the outcome of your work? Is it positive or negative?</a:t>
            </a:r>
          </a:p>
          <a:p>
            <a:pPr lvl="1"/>
            <a:r>
              <a:rPr lang="en-US" b="0" dirty="0" smtClean="0">
                <a:solidFill>
                  <a:srgbClr val="7030A0"/>
                </a:solidFill>
              </a:rPr>
              <a:t>What </a:t>
            </a:r>
            <a:r>
              <a:rPr lang="en-US" b="0" dirty="0">
                <a:solidFill>
                  <a:srgbClr val="7030A0"/>
                </a:solidFill>
              </a:rPr>
              <a:t>motivates them most of all</a:t>
            </a:r>
            <a:r>
              <a:rPr lang="en-US" b="0" dirty="0" smtClean="0">
                <a:solidFill>
                  <a:srgbClr val="7030A0"/>
                </a:solidFill>
              </a:rPr>
              <a:t>?	</a:t>
            </a:r>
          </a:p>
          <a:p>
            <a:pPr lvl="1"/>
            <a:r>
              <a:rPr lang="en-US" b="0" dirty="0" smtClean="0">
                <a:solidFill>
                  <a:srgbClr val="7030A0"/>
                </a:solidFill>
              </a:rPr>
              <a:t>What </a:t>
            </a:r>
            <a:r>
              <a:rPr lang="en-US" b="0" dirty="0">
                <a:solidFill>
                  <a:srgbClr val="7030A0"/>
                </a:solidFill>
              </a:rPr>
              <a:t>information do they want from you, and what is the best way of communicating with them?</a:t>
            </a:r>
          </a:p>
          <a:p>
            <a:pPr lvl="1"/>
            <a:r>
              <a:rPr lang="en-US" b="0" dirty="0" smtClean="0">
                <a:solidFill>
                  <a:srgbClr val="7030A0"/>
                </a:solidFill>
              </a:rPr>
              <a:t>What </a:t>
            </a:r>
            <a:r>
              <a:rPr lang="en-US" b="0" dirty="0">
                <a:solidFill>
                  <a:srgbClr val="7030A0"/>
                </a:solidFill>
              </a:rPr>
              <a:t>is their current opinion of your work? Is it based on good information</a:t>
            </a:r>
            <a:r>
              <a:rPr lang="en-US" b="0" dirty="0" smtClean="0">
                <a:solidFill>
                  <a:srgbClr val="7030A0"/>
                </a:solidFill>
              </a:rPr>
              <a:t>?	</a:t>
            </a:r>
            <a:endParaRPr lang="en-US" b="0" dirty="0">
              <a:solidFill>
                <a:srgbClr val="7030A0"/>
              </a:solidFill>
            </a:endParaRPr>
          </a:p>
          <a:p>
            <a:pPr lvl="1"/>
            <a:r>
              <a:rPr lang="en-US" b="0" dirty="0" smtClean="0">
                <a:solidFill>
                  <a:srgbClr val="7030A0"/>
                </a:solidFill>
              </a:rPr>
              <a:t>Who </a:t>
            </a:r>
            <a:r>
              <a:rPr lang="en-US" b="0" dirty="0">
                <a:solidFill>
                  <a:srgbClr val="7030A0"/>
                </a:solidFill>
              </a:rPr>
              <a:t>influences their opinions generally, and who influences their opinion of you? </a:t>
            </a:r>
            <a:endParaRPr lang="en-US" b="0" dirty="0" smtClean="0">
              <a:solidFill>
                <a:srgbClr val="7030A0"/>
              </a:solidFill>
            </a:endParaRPr>
          </a:p>
          <a:p>
            <a:pPr lvl="1"/>
            <a:r>
              <a:rPr lang="en-US" b="0" dirty="0" smtClean="0">
                <a:solidFill>
                  <a:srgbClr val="7030A0"/>
                </a:solidFill>
              </a:rPr>
              <a:t>Do </a:t>
            </a:r>
            <a:r>
              <a:rPr lang="en-US" b="0" dirty="0">
                <a:solidFill>
                  <a:srgbClr val="7030A0"/>
                </a:solidFill>
              </a:rPr>
              <a:t>some of these influencers therefore become important stakeholders in their </a:t>
            </a:r>
            <a:r>
              <a:rPr lang="en-US" b="0" dirty="0" smtClean="0">
                <a:solidFill>
                  <a:srgbClr val="7030A0"/>
                </a:solidFill>
              </a:rPr>
              <a:t>own </a:t>
            </a:r>
            <a:r>
              <a:rPr lang="en-US" b="0" dirty="0">
                <a:solidFill>
                  <a:srgbClr val="7030A0"/>
                </a:solidFill>
              </a:rPr>
              <a:t>right?</a:t>
            </a:r>
          </a:p>
          <a:p>
            <a:pPr lvl="1"/>
            <a:r>
              <a:rPr lang="en-US" b="0" dirty="0" smtClean="0">
                <a:solidFill>
                  <a:srgbClr val="7030A0"/>
                </a:solidFill>
              </a:rPr>
              <a:t>If </a:t>
            </a:r>
            <a:r>
              <a:rPr lang="en-US" b="0" dirty="0">
                <a:solidFill>
                  <a:srgbClr val="7030A0"/>
                </a:solidFill>
              </a:rPr>
              <a:t>they aren’t likely to be positive, what will win them around to support your project?</a:t>
            </a:r>
          </a:p>
          <a:p>
            <a:pPr lvl="1"/>
            <a:r>
              <a:rPr lang="en-US" b="0" dirty="0" smtClean="0">
                <a:solidFill>
                  <a:srgbClr val="7030A0"/>
                </a:solidFill>
              </a:rPr>
              <a:t>If </a:t>
            </a:r>
            <a:r>
              <a:rPr lang="en-US" b="0" dirty="0">
                <a:solidFill>
                  <a:srgbClr val="7030A0"/>
                </a:solidFill>
              </a:rPr>
              <a:t>you don't think that you’ll be able to win them around, how will you manage their opposition?</a:t>
            </a:r>
          </a:p>
          <a:p>
            <a:pPr lvl="1"/>
            <a:r>
              <a:rPr lang="en-US" b="0" dirty="0" smtClean="0">
                <a:solidFill>
                  <a:srgbClr val="7030A0"/>
                </a:solidFill>
              </a:rPr>
              <a:t>Who </a:t>
            </a:r>
            <a:r>
              <a:rPr lang="en-US" b="0" dirty="0">
                <a:solidFill>
                  <a:srgbClr val="7030A0"/>
                </a:solidFill>
              </a:rPr>
              <a:t>else might be influenced by their opinions? </a:t>
            </a:r>
            <a:endParaRPr lang="en-US" b="0" dirty="0" smtClean="0">
              <a:solidFill>
                <a:srgbClr val="7030A0"/>
              </a:solidFill>
            </a:endParaRPr>
          </a:p>
          <a:p>
            <a:pPr lvl="1"/>
            <a:r>
              <a:rPr lang="en-US" b="0" dirty="0" smtClean="0">
                <a:solidFill>
                  <a:srgbClr val="7030A0"/>
                </a:solidFill>
              </a:rPr>
              <a:t>Do </a:t>
            </a:r>
            <a:r>
              <a:rPr lang="en-US" b="0" dirty="0">
                <a:solidFill>
                  <a:srgbClr val="7030A0"/>
                </a:solidFill>
              </a:rPr>
              <a:t>these people become stakeholders in their own right</a:t>
            </a:r>
            <a:r>
              <a:rPr lang="en-US" b="0" dirty="0" smtClean="0">
                <a:solidFill>
                  <a:srgbClr val="7030A0"/>
                </a:solidFill>
              </a:rPr>
              <a:t>?</a:t>
            </a:r>
            <a:endParaRPr lang="en-US" b="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Systems Example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4372" y="1219200"/>
            <a:ext cx="3231411" cy="35798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3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62000" y="288668"/>
            <a:ext cx="771144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b="0" dirty="0">
                <a:solidFill>
                  <a:srgbClr val="7030A0"/>
                </a:solidFill>
                <a:latin typeface="+mj-lt"/>
              </a:rPr>
              <a:t>In order to understand the </a:t>
            </a:r>
            <a:r>
              <a:rPr lang="en-US" altLang="en-US" sz="1800" b="0" dirty="0" smtClean="0">
                <a:solidFill>
                  <a:srgbClr val="7030A0"/>
                </a:solidFill>
                <a:latin typeface="+mj-lt"/>
              </a:rPr>
              <a:t>system, </a:t>
            </a:r>
            <a:r>
              <a:rPr lang="en-US" altLang="en-US" sz="1800" b="0" dirty="0">
                <a:solidFill>
                  <a:srgbClr val="7030A0"/>
                </a:solidFill>
                <a:latin typeface="+mj-lt"/>
              </a:rPr>
              <a:t>you need to understand the environment in which </a:t>
            </a:r>
            <a:r>
              <a:rPr lang="en-US" altLang="en-US" sz="1800" b="0" dirty="0" smtClean="0">
                <a:solidFill>
                  <a:srgbClr val="7030A0"/>
                </a:solidFill>
                <a:latin typeface="+mj-lt"/>
              </a:rPr>
              <a:t>it exists.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1800" b="0" dirty="0">
              <a:solidFill>
                <a:srgbClr val="7030A0"/>
              </a:solidFill>
              <a:latin typeface="+mj-l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b="0" dirty="0" smtClean="0">
                <a:solidFill>
                  <a:srgbClr val="7030A0"/>
                </a:solidFill>
                <a:latin typeface="+mj-lt"/>
              </a:rPr>
              <a:t>The </a:t>
            </a:r>
            <a:r>
              <a:rPr lang="en-US" altLang="en-US" sz="1800" b="0" dirty="0">
                <a:solidFill>
                  <a:srgbClr val="7030A0"/>
                </a:solidFill>
                <a:latin typeface="+mj-lt"/>
              </a:rPr>
              <a:t>environment represents everything that is important to understanding the functioning of the system, but is not part of the system.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1800" b="0" dirty="0">
              <a:solidFill>
                <a:srgbClr val="7030A0"/>
              </a:solidFill>
              <a:latin typeface="+mj-l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b="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altLang="en-US" sz="1800" b="0" dirty="0" smtClean="0">
                <a:solidFill>
                  <a:srgbClr val="7030A0"/>
                </a:solidFill>
                <a:latin typeface="+mj-lt"/>
              </a:rPr>
              <a:t>The 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</a:rPr>
              <a:t>environment</a:t>
            </a:r>
            <a:r>
              <a:rPr lang="en-US" altLang="en-US" sz="18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altLang="en-US" sz="1800" b="0" dirty="0">
                <a:solidFill>
                  <a:srgbClr val="7030A0"/>
                </a:solidFill>
                <a:latin typeface="+mj-lt"/>
              </a:rPr>
              <a:t>it is that part of the world that can be ignored in the analysis except for its interaction with the system.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1800" b="0" dirty="0" smtClean="0">
              <a:solidFill>
                <a:srgbClr val="7030A0"/>
              </a:solidFill>
              <a:latin typeface="+mj-l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b="0" dirty="0" smtClean="0">
                <a:solidFill>
                  <a:srgbClr val="7030A0"/>
                </a:solidFill>
                <a:latin typeface="+mj-lt"/>
              </a:rPr>
              <a:t>It </a:t>
            </a:r>
            <a:r>
              <a:rPr lang="en-US" altLang="en-US" sz="1800" b="0" dirty="0">
                <a:solidFill>
                  <a:srgbClr val="7030A0"/>
                </a:solidFill>
                <a:latin typeface="+mj-lt"/>
              </a:rPr>
              <a:t>includes: competition, people, technology, capital, raw materials, data, regulation and opportunities.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1800" b="0" dirty="0">
              <a:solidFill>
                <a:srgbClr val="7030A0"/>
              </a:solidFill>
              <a:latin typeface="+mj-lt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b="0" dirty="0" smtClean="0">
                <a:solidFill>
                  <a:srgbClr val="7030A0"/>
                </a:solidFill>
                <a:latin typeface="+mj-lt"/>
              </a:rPr>
              <a:t>The </a:t>
            </a:r>
            <a:r>
              <a:rPr lang="en-US" altLang="en-US" sz="2400" b="1" dirty="0">
                <a:solidFill>
                  <a:srgbClr val="7030A0"/>
                </a:solidFill>
                <a:latin typeface="+mj-lt"/>
              </a:rPr>
              <a:t>boundary</a:t>
            </a:r>
            <a:r>
              <a:rPr lang="en-US" altLang="en-US" sz="1800" b="0" dirty="0">
                <a:solidFill>
                  <a:srgbClr val="7030A0"/>
                </a:solidFill>
                <a:latin typeface="+mj-lt"/>
              </a:rPr>
              <a:t> defines the difference between the environment and the system; the correct boundary is a function of the problem under consideration.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Innovate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371600"/>
            <a:ext cx="4632697" cy="35798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20" y="228600"/>
            <a:ext cx="6128280" cy="45962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7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How do we define a system?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608" y="1066800"/>
            <a:ext cx="7520940" cy="3579849"/>
          </a:xfrm>
        </p:spPr>
        <p:txBody>
          <a:bodyPr/>
          <a:lstStyle/>
          <a:p>
            <a:pPr marL="0" indent="0"/>
            <a:endParaRPr lang="en-US" b="0" dirty="0">
              <a:latin typeface="+mj-lt"/>
            </a:endParaRPr>
          </a:p>
          <a:p>
            <a:pPr>
              <a:buAutoNum type="arabicPeriod"/>
            </a:pPr>
            <a:endParaRPr lang="en-US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08924"/>
            <a:ext cx="6257584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4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Work Backwards </a:t>
            </a:r>
            <a:r>
              <a:rPr lang="en-US" dirty="0">
                <a:solidFill>
                  <a:srgbClr val="7030A0"/>
                </a:solidFill>
              </a:rPr>
              <a:t/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From </a:t>
            </a:r>
            <a:r>
              <a:rPr lang="en-US" dirty="0">
                <a:solidFill>
                  <a:srgbClr val="7030A0"/>
                </a:solidFill>
              </a:rPr>
              <a:t>the </a:t>
            </a:r>
            <a:r>
              <a:rPr lang="en-US" dirty="0" smtClean="0">
                <a:solidFill>
                  <a:srgbClr val="7030A0"/>
                </a:solidFill>
              </a:rPr>
              <a:t>Definition </a:t>
            </a:r>
            <a:r>
              <a:rPr lang="en-US" dirty="0">
                <a:solidFill>
                  <a:srgbClr val="7030A0"/>
                </a:solidFill>
              </a:rPr>
              <a:t>of </a:t>
            </a:r>
            <a:r>
              <a:rPr lang="en-US" dirty="0"/>
              <a:t>O</a:t>
            </a:r>
            <a:r>
              <a:rPr lang="en-US" dirty="0" smtClean="0">
                <a:solidFill>
                  <a:srgbClr val="7030A0"/>
                </a:solidFill>
              </a:rPr>
              <a:t>utputs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608" y="1752600"/>
            <a:ext cx="7520940" cy="357984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rgbClr val="7030A0"/>
                </a:solidFill>
              </a:rPr>
              <a:t>What essential outputs must the system produce to satisfy users’ requirements?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0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rgbClr val="7030A0"/>
                </a:solidFill>
              </a:rPr>
              <a:t>What transformations are necessary to produce these outputs?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0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rgbClr val="7030A0"/>
                </a:solidFill>
              </a:rPr>
              <a:t>What inputs are necessary for Transforms to produce their outputs?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b="0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b="0" dirty="0" smtClean="0">
                <a:solidFill>
                  <a:srgbClr val="7030A0"/>
                </a:solidFill>
              </a:rPr>
              <a:t>What types of information does the system need to remember?</a:t>
            </a:r>
            <a:endParaRPr lang="en-US" sz="2000" b="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Complete a </a:t>
            </a:r>
            <a:r>
              <a:rPr lang="en-US" dirty="0" smtClean="0">
                <a:solidFill>
                  <a:srgbClr val="7030A0"/>
                </a:solidFill>
              </a:rPr>
              <a:t>Stimulus-Response </a:t>
            </a:r>
            <a:r>
              <a:rPr lang="en-US" dirty="0" smtClean="0">
                <a:solidFill>
                  <a:srgbClr val="7030A0"/>
                </a:solidFill>
              </a:rPr>
              <a:t>Analysis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098" y="1752600"/>
            <a:ext cx="7520940" cy="35798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>
                <a:solidFill>
                  <a:srgbClr val="7030A0"/>
                </a:solidFill>
              </a:rPr>
              <a:t>What are the stimuli and responses to each stimulus?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>
                <a:solidFill>
                  <a:srgbClr val="7030A0"/>
                </a:solidFill>
              </a:rPr>
              <a:t>For each stimulus/response pair, what transformations are necessary?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>
                <a:solidFill>
                  <a:srgbClr val="7030A0"/>
                </a:solidFill>
              </a:rPr>
              <a:t>What are the essential data that must be retained?</a:t>
            </a:r>
            <a:endParaRPr lang="en-US" sz="2400" b="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Essential </a:t>
            </a:r>
            <a:r>
              <a:rPr lang="en-US" dirty="0" smtClean="0">
                <a:solidFill>
                  <a:srgbClr val="7030A0"/>
                </a:solidFill>
              </a:rPr>
              <a:t>Transformations Analysis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098" y="1498809"/>
            <a:ext cx="7520940" cy="3579849"/>
          </a:xfrm>
        </p:spPr>
        <p:txBody>
          <a:bodyPr/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>
                <a:solidFill>
                  <a:srgbClr val="7030A0"/>
                </a:solidFill>
              </a:rPr>
              <a:t>What are the essential transformations required to complete the systems fundamental information processing functions and fulfill users’ business policies?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b="0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0" dirty="0" smtClean="0">
                <a:solidFill>
                  <a:srgbClr val="7030A0"/>
                </a:solidFill>
              </a:rPr>
              <a:t>What is required to maintain essential data?</a:t>
            </a:r>
            <a:endParaRPr lang="en-US" sz="2400" b="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E1AD-9264-44DA-B748-31267EC64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4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ystemsAnalysi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sAnalysis" id="{49C51DAD-EFD1-431B-9C61-ACE5D63B2A46}" vid="{3C1045FB-920A-4438-8BDD-3F530EB449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SystemsAnalysis</Template>
  <TotalTime>1208</TotalTime>
  <Words>1194</Words>
  <Application>Microsoft Office PowerPoint</Application>
  <PresentationFormat>On-screen Show (4:3)</PresentationFormat>
  <Paragraphs>231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Constantia</vt:lpstr>
      <vt:lpstr>Tunga</vt:lpstr>
      <vt:lpstr>Wingdings</vt:lpstr>
      <vt:lpstr>SystemsAnalysis</vt:lpstr>
      <vt:lpstr>  Systems Analysis </vt:lpstr>
      <vt:lpstr>What is Systems Analysis?</vt:lpstr>
      <vt:lpstr>PowerPoint Presentation</vt:lpstr>
      <vt:lpstr>PowerPoint Presentation</vt:lpstr>
      <vt:lpstr>PowerPoint Presentation</vt:lpstr>
      <vt:lpstr>How do we define a system?</vt:lpstr>
      <vt:lpstr>Work Backwards  From the Definition of Outputs</vt:lpstr>
      <vt:lpstr>Complete a Stimulus-Response Analysis</vt:lpstr>
      <vt:lpstr>Essential Transformations Analysis</vt:lpstr>
      <vt:lpstr>Subsystems</vt:lpstr>
      <vt:lpstr>PowerPoint Presentation</vt:lpstr>
      <vt:lpstr>Systems and their environments interact</vt:lpstr>
      <vt:lpstr>PowerPoint Presentation</vt:lpstr>
      <vt:lpstr>PowerPoint Presentation</vt:lpstr>
      <vt:lpstr>PowerPoint Presentation</vt:lpstr>
      <vt:lpstr>PowerPoint Presentation</vt:lpstr>
      <vt:lpstr>Dr. Russell Ackoff on Systems</vt:lpstr>
      <vt:lpstr>More from Dr. Ackoff</vt:lpstr>
      <vt:lpstr>Animation Explanation of Systems </vt:lpstr>
      <vt:lpstr>What do We Need to Learn About Systems?</vt:lpstr>
      <vt:lpstr>Principles of Systems Thinking</vt:lpstr>
      <vt:lpstr>Other Factors</vt:lpstr>
      <vt:lpstr>Other Factors, Continued</vt:lpstr>
      <vt:lpstr>PowerPoint Presentation</vt:lpstr>
      <vt:lpstr>PowerPoint Presentation</vt:lpstr>
      <vt:lpstr>Define a System Completely</vt:lpstr>
      <vt:lpstr>Systems thinking strategies</vt:lpstr>
      <vt:lpstr>Stages</vt:lpstr>
      <vt:lpstr>Stages (Continued)</vt:lpstr>
      <vt:lpstr>Stages, Continued</vt:lpstr>
      <vt:lpstr>Stages, Continued</vt:lpstr>
      <vt:lpstr>Stages, Continued</vt:lpstr>
      <vt:lpstr>Stages, Continued</vt:lpstr>
      <vt:lpstr>Stages, continued</vt:lpstr>
      <vt:lpstr>Stages, continued</vt:lpstr>
      <vt:lpstr>Stakeholders</vt:lpstr>
      <vt:lpstr>Stakeholders, continued</vt:lpstr>
      <vt:lpstr>Understand your Key Stakeholders</vt:lpstr>
      <vt:lpstr>Systems Example</vt:lpstr>
      <vt:lpstr>Innovate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Creativity</dc:title>
  <dc:creator>Sauter, Vicki L.</dc:creator>
  <cp:lastModifiedBy>Vicki Sauter</cp:lastModifiedBy>
  <cp:revision>32</cp:revision>
  <dcterms:created xsi:type="dcterms:W3CDTF">2018-07-31T22:14:06Z</dcterms:created>
  <dcterms:modified xsi:type="dcterms:W3CDTF">2019-07-24T20:58:33Z</dcterms:modified>
</cp:coreProperties>
</file>