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84"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49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11043A-35D2-44BE-A062-503C14587550}" type="datetimeFigureOut">
              <a:rPr lang="en-US" smtClean="0"/>
              <a:pPr/>
              <a:t>11/9/2010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2E9F2-4C6F-465A-A1B4-F6616AB1776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09FFE-B30F-46B0-9409-4B8928ECEAF2}" type="datetimeFigureOut">
              <a:rPr lang="en-US" smtClean="0"/>
              <a:pPr/>
              <a:t>11/9/2010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9268A1-AFD3-42A3-8312-A7376C7D8DF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team members.</a:t>
            </a:r>
          </a:p>
          <a:p>
            <a:r>
              <a:rPr lang="en-US" dirty="0" smtClean="0"/>
              <a:t>Start with</a:t>
            </a:r>
            <a:r>
              <a:rPr lang="en-US" baseline="0" dirty="0" smtClean="0"/>
              <a:t> an overview of presentation!</a:t>
            </a:r>
            <a:endParaRPr lang="en-US" dirty="0"/>
          </a:p>
        </p:txBody>
      </p:sp>
      <p:sp>
        <p:nvSpPr>
          <p:cNvPr id="4" name="Slide Number Placeholder 3"/>
          <p:cNvSpPr>
            <a:spLocks noGrp="1"/>
          </p:cNvSpPr>
          <p:nvPr>
            <p:ph type="sldNum" sz="quarter" idx="10"/>
          </p:nvPr>
        </p:nvSpPr>
        <p:spPr/>
        <p:txBody>
          <a:bodyPr/>
          <a:lstStyle/>
          <a:p>
            <a:fld id="{A59268A1-AFD3-42A3-8312-A7376C7D8DF1}"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Master Calendar provides the university with many features that are not available with the current system, the real problem seems to be the lack of engagement within the user community. </a:t>
            </a:r>
          </a:p>
          <a:p>
            <a:endParaRPr lang="en-US" dirty="0"/>
          </a:p>
        </p:txBody>
      </p:sp>
      <p:sp>
        <p:nvSpPr>
          <p:cNvPr id="4" name="Slide Number Placeholder 3"/>
          <p:cNvSpPr>
            <a:spLocks noGrp="1"/>
          </p:cNvSpPr>
          <p:nvPr>
            <p:ph type="sldNum" sz="quarter" idx="10"/>
          </p:nvPr>
        </p:nvSpPr>
        <p:spPr/>
        <p:txBody>
          <a:bodyPr/>
          <a:lstStyle/>
          <a:p>
            <a:fld id="{A59268A1-AFD3-42A3-8312-A7376C7D8DF1}"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http://calendar.tamu.edu</a:t>
            </a:r>
          </a:p>
          <a:p>
            <a:endParaRPr lang="en-US" dirty="0"/>
          </a:p>
        </p:txBody>
      </p:sp>
      <p:sp>
        <p:nvSpPr>
          <p:cNvPr id="4" name="Slide Number Placeholder 3"/>
          <p:cNvSpPr>
            <a:spLocks noGrp="1"/>
          </p:cNvSpPr>
          <p:nvPr>
            <p:ph type="sldNum" sz="quarter" idx="10"/>
          </p:nvPr>
        </p:nvSpPr>
        <p:spPr/>
        <p:txBody>
          <a:bodyPr/>
          <a:lstStyle/>
          <a:p>
            <a:fld id="{A59268A1-AFD3-42A3-8312-A7376C7D8DF1}"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Building</a:t>
            </a:r>
            <a:r>
              <a:rPr lang="en-US" baseline="0" dirty="0" smtClean="0"/>
              <a:t> block to improve the overall UMSL web site.</a:t>
            </a:r>
          </a:p>
          <a:p>
            <a:r>
              <a:rPr lang="en-US" baseline="0" dirty="0" smtClean="0"/>
              <a:t>Brand awareness as the community becomes more involved with campus events.</a:t>
            </a:r>
            <a:endParaRPr lang="en-US" dirty="0"/>
          </a:p>
        </p:txBody>
      </p:sp>
      <p:sp>
        <p:nvSpPr>
          <p:cNvPr id="4" name="Slide Number Placeholder 3"/>
          <p:cNvSpPr>
            <a:spLocks noGrp="1"/>
          </p:cNvSpPr>
          <p:nvPr>
            <p:ph type="sldNum" sz="quarter" idx="10"/>
          </p:nvPr>
        </p:nvSpPr>
        <p:spPr/>
        <p:txBody>
          <a:bodyPr/>
          <a:lstStyle/>
          <a:p>
            <a:fld id="{A59268A1-AFD3-42A3-8312-A7376C7D8DF1}"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 Life is an</a:t>
            </a:r>
            <a:r>
              <a:rPr lang="en-US" baseline="0" dirty="0" smtClean="0"/>
              <a:t> exception- they have their own calendar.</a:t>
            </a:r>
          </a:p>
          <a:p>
            <a:r>
              <a:rPr lang="en-US" baseline="0" dirty="0" smtClean="0"/>
              <a:t>Interface is solely text-based; does not lend itself to more categorization, or features</a:t>
            </a:r>
            <a:endParaRPr lang="en-US" dirty="0"/>
          </a:p>
        </p:txBody>
      </p:sp>
      <p:sp>
        <p:nvSpPr>
          <p:cNvPr id="4" name="Slide Number Placeholder 3"/>
          <p:cNvSpPr>
            <a:spLocks noGrp="1"/>
          </p:cNvSpPr>
          <p:nvPr>
            <p:ph type="sldNum" sz="quarter" idx="10"/>
          </p:nvPr>
        </p:nvSpPr>
        <p:spPr/>
        <p:txBody>
          <a:bodyPr/>
          <a:lstStyle/>
          <a:p>
            <a:fld id="{A59268A1-AFD3-42A3-8312-A7376C7D8DF1}"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Module-based approach:</a:t>
            </a:r>
            <a:r>
              <a:rPr lang="en-US" baseline="0" dirty="0" smtClean="0"/>
              <a:t> </a:t>
            </a:r>
            <a:r>
              <a:rPr lang="en-US" dirty="0" smtClean="0">
                <a:latin typeface="Times New Roman" pitchFamily="18" charset="0"/>
                <a:cs typeface="Times New Roman" pitchFamily="18" charset="0"/>
              </a:rPr>
              <a:t>; make the calendar system comprehensive, rather than separate calendars</a:t>
            </a:r>
          </a:p>
          <a:p>
            <a:r>
              <a:rPr lang="en-US" dirty="0" smtClean="0">
                <a:latin typeface="Times New Roman" pitchFamily="18" charset="0"/>
                <a:cs typeface="Times New Roman" pitchFamily="18" charset="0"/>
              </a:rPr>
              <a:t>Subscription services – Email and RSS</a:t>
            </a:r>
          </a:p>
          <a:p>
            <a:r>
              <a:rPr lang="en-US" dirty="0" smtClean="0">
                <a:latin typeface="Times New Roman" pitchFamily="18" charset="0"/>
                <a:cs typeface="Times New Roman" pitchFamily="18" charset="0"/>
              </a:rPr>
              <a:t>3</a:t>
            </a:r>
            <a:r>
              <a:rPr lang="en-US" baseline="30000" dirty="0" smtClean="0">
                <a:latin typeface="Times New Roman" pitchFamily="18" charset="0"/>
                <a:cs typeface="Times New Roman" pitchFamily="18" charset="0"/>
              </a:rPr>
              <a:t>rd</a:t>
            </a:r>
            <a:r>
              <a:rPr lang="en-US" baseline="0" dirty="0" smtClean="0">
                <a:latin typeface="Times New Roman" pitchFamily="18" charset="0"/>
                <a:cs typeface="Times New Roman" pitchFamily="18" charset="0"/>
              </a:rPr>
              <a:t> party Calendar integration – Outlook and Google</a:t>
            </a:r>
            <a:endParaRPr lang="en-US" dirty="0"/>
          </a:p>
        </p:txBody>
      </p:sp>
      <p:sp>
        <p:nvSpPr>
          <p:cNvPr id="4" name="Slide Number Placeholder 3"/>
          <p:cNvSpPr>
            <a:spLocks noGrp="1"/>
          </p:cNvSpPr>
          <p:nvPr>
            <p:ph type="sldNum" sz="quarter" idx="10"/>
          </p:nvPr>
        </p:nvSpPr>
        <p:spPr/>
        <p:txBody>
          <a:bodyPr/>
          <a:lstStyle/>
          <a:p>
            <a:fld id="{A59268A1-AFD3-42A3-8312-A7376C7D8DF1}"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Improved Appearance</a:t>
            </a:r>
            <a:r>
              <a:rPr lang="en-US" baseline="0"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Calendar view, with drill-down from year/month view to week/day view.  Also, unified appearance with the rest of UMSL web site.  Also, more attractive appearance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Workflow automation</a:t>
            </a:r>
            <a:r>
              <a:rPr lang="en-US" baseline="0"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Basic event editing (day/time, location) after submission without going through approval process</a:t>
            </a:r>
          </a:p>
          <a:p>
            <a:endParaRPr lang="en-US" dirty="0"/>
          </a:p>
        </p:txBody>
      </p:sp>
      <p:sp>
        <p:nvSpPr>
          <p:cNvPr id="4" name="Slide Number Placeholder 3"/>
          <p:cNvSpPr>
            <a:spLocks noGrp="1"/>
          </p:cNvSpPr>
          <p:nvPr>
            <p:ph type="sldNum" sz="quarter" idx="10"/>
          </p:nvPr>
        </p:nvSpPr>
        <p:spPr/>
        <p:txBody>
          <a:bodyPr/>
          <a:lstStyle/>
          <a:p>
            <a:fld id="{A59268A1-AFD3-42A3-8312-A7376C7D8DF1}"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module-based</a:t>
            </a:r>
            <a:r>
              <a:rPr lang="en-US" baseline="0" dirty="0" smtClean="0"/>
              <a:t> – No separate dept. calendar</a:t>
            </a:r>
            <a:endParaRPr lang="en-US" dirty="0"/>
          </a:p>
        </p:txBody>
      </p:sp>
      <p:sp>
        <p:nvSpPr>
          <p:cNvPr id="4" name="Slide Number Placeholder 3"/>
          <p:cNvSpPr>
            <a:spLocks noGrp="1"/>
          </p:cNvSpPr>
          <p:nvPr>
            <p:ph type="sldNum" sz="quarter" idx="10"/>
          </p:nvPr>
        </p:nvSpPr>
        <p:spPr/>
        <p:txBody>
          <a:bodyPr/>
          <a:lstStyle/>
          <a:p>
            <a:fld id="{A59268A1-AFD3-42A3-8312-A7376C7D8DF1}"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Expensive- Support</a:t>
            </a:r>
            <a:r>
              <a:rPr lang="en-US" baseline="0" dirty="0" smtClean="0"/>
              <a:t> costs are outrageous!</a:t>
            </a:r>
            <a:endParaRPr lang="en-US" dirty="0"/>
          </a:p>
        </p:txBody>
      </p:sp>
      <p:sp>
        <p:nvSpPr>
          <p:cNvPr id="4" name="Slide Number Placeholder 3"/>
          <p:cNvSpPr>
            <a:spLocks noGrp="1"/>
          </p:cNvSpPr>
          <p:nvPr>
            <p:ph type="sldNum" sz="quarter" idx="10"/>
          </p:nvPr>
        </p:nvSpPr>
        <p:spPr/>
        <p:txBody>
          <a:bodyPr/>
          <a:lstStyle/>
          <a:p>
            <a:fld id="{A59268A1-AFD3-42A3-8312-A7376C7D8DF1}"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No official tech support channels-</a:t>
            </a:r>
            <a:r>
              <a:rPr lang="en-US" baseline="0" dirty="0" smtClean="0">
                <a:latin typeface="Times New Roman" pitchFamily="18" charset="0"/>
                <a:cs typeface="Times New Roman" pitchFamily="18" charset="0"/>
              </a:rPr>
              <a:t> open source community tends to be willing to help, but no guarantees</a:t>
            </a:r>
            <a:endParaRPr lang="en-US" dirty="0" smtClean="0"/>
          </a:p>
          <a:p>
            <a:r>
              <a:rPr lang="en-US" dirty="0" smtClean="0"/>
              <a:t>Support</a:t>
            </a:r>
            <a:r>
              <a:rPr lang="en-US" baseline="0" dirty="0" smtClean="0"/>
              <a:t> personnel training- talk about how someone at </a:t>
            </a:r>
            <a:r>
              <a:rPr lang="en-US" baseline="0" dirty="0" err="1" smtClean="0"/>
              <a:t>umsl</a:t>
            </a:r>
            <a:r>
              <a:rPr lang="en-US" baseline="0" dirty="0" smtClean="0"/>
              <a:t> would need to learn the coding language (Java).</a:t>
            </a:r>
            <a:endParaRPr lang="en-US" dirty="0"/>
          </a:p>
        </p:txBody>
      </p:sp>
      <p:sp>
        <p:nvSpPr>
          <p:cNvPr id="4" name="Slide Number Placeholder 3"/>
          <p:cNvSpPr>
            <a:spLocks noGrp="1"/>
          </p:cNvSpPr>
          <p:nvPr>
            <p:ph type="sldNum" sz="quarter" idx="10"/>
          </p:nvPr>
        </p:nvSpPr>
        <p:spPr/>
        <p:txBody>
          <a:bodyPr/>
          <a:lstStyle/>
          <a:p>
            <a:fld id="{A59268A1-AFD3-42A3-8312-A7376C7D8DF1}" type="slidenum">
              <a:rPr lang="en-US" smtClean="0"/>
              <a:pPr/>
              <a:t>17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Ems- </a:t>
            </a:r>
            <a:r>
              <a:rPr lang="en-US" dirty="0" smtClean="0">
                <a:latin typeface="Times New Roman" pitchFamily="18" charset="0"/>
                <a:cs typeface="Times New Roman" pitchFamily="18" charset="0"/>
              </a:rPr>
              <a:t>if the University is concerned with administration costs and support</a:t>
            </a:r>
            <a:endParaRPr lang="en-US" dirty="0"/>
          </a:p>
        </p:txBody>
      </p:sp>
      <p:sp>
        <p:nvSpPr>
          <p:cNvPr id="4" name="Slide Number Placeholder 3"/>
          <p:cNvSpPr>
            <a:spLocks noGrp="1"/>
          </p:cNvSpPr>
          <p:nvPr>
            <p:ph type="sldNum" sz="quarter" idx="10"/>
          </p:nvPr>
        </p:nvSpPr>
        <p:spPr/>
        <p:txBody>
          <a:bodyPr/>
          <a:lstStyle/>
          <a:p>
            <a:fld id="{A59268A1-AFD3-42A3-8312-A7376C7D8DF1}"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7A14E9E-E9BE-402D-865C-998CB921DADC}" type="datetimeFigureOut">
              <a:rPr lang="en-US" smtClean="0"/>
              <a:pPr/>
              <a:t>11/9/2010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013B40B-C8F6-4A25-8607-AEC5BE95177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A14E9E-E9BE-402D-865C-998CB921DADC}" type="datetimeFigureOut">
              <a:rPr lang="en-US" smtClean="0"/>
              <a:pPr/>
              <a:t>11/9/2010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13B40B-C8F6-4A25-8607-AEC5BE95177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7A14E9E-E9BE-402D-865C-998CB921DADC}" type="datetimeFigureOut">
              <a:rPr lang="en-US" smtClean="0"/>
              <a:pPr/>
              <a:t>11/9/2010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6013B40B-C8F6-4A25-8607-AEC5BE95177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A14E9E-E9BE-402D-865C-998CB921DADC}" type="datetimeFigureOut">
              <a:rPr lang="en-US" smtClean="0"/>
              <a:pPr/>
              <a:t>11/9/2010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013B40B-C8F6-4A25-8607-AEC5BE95177E}"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7A14E9E-E9BE-402D-865C-998CB921DADC}" type="datetimeFigureOut">
              <a:rPr lang="en-US" smtClean="0"/>
              <a:pPr/>
              <a:t>11/9/2010</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013B40B-C8F6-4A25-8607-AEC5BE95177E}"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7A14E9E-E9BE-402D-865C-998CB921DADC}" type="datetimeFigureOut">
              <a:rPr lang="en-US" smtClean="0"/>
              <a:pPr/>
              <a:t>11/9/2010</a:t>
            </a:fld>
            <a:endParaRPr lang="en-US" dirty="0"/>
          </a:p>
        </p:txBody>
      </p:sp>
      <p:sp>
        <p:nvSpPr>
          <p:cNvPr id="10" name="Slide Number Placeholder 9"/>
          <p:cNvSpPr>
            <a:spLocks noGrp="1"/>
          </p:cNvSpPr>
          <p:nvPr>
            <p:ph type="sldNum" sz="quarter" idx="16"/>
          </p:nvPr>
        </p:nvSpPr>
        <p:spPr/>
        <p:txBody>
          <a:bodyPr rtlCol="0"/>
          <a:lstStyle/>
          <a:p>
            <a:fld id="{6013B40B-C8F6-4A25-8607-AEC5BE95177E}"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7A14E9E-E9BE-402D-865C-998CB921DADC}" type="datetimeFigureOut">
              <a:rPr lang="en-US" smtClean="0"/>
              <a:pPr/>
              <a:t>11/9/2010</a:t>
            </a:fld>
            <a:endParaRPr lang="en-US" dirty="0"/>
          </a:p>
        </p:txBody>
      </p:sp>
      <p:sp>
        <p:nvSpPr>
          <p:cNvPr id="12" name="Slide Number Placeholder 11"/>
          <p:cNvSpPr>
            <a:spLocks noGrp="1"/>
          </p:cNvSpPr>
          <p:nvPr>
            <p:ph type="sldNum" sz="quarter" idx="16"/>
          </p:nvPr>
        </p:nvSpPr>
        <p:spPr/>
        <p:txBody>
          <a:bodyPr rtlCol="0"/>
          <a:lstStyle/>
          <a:p>
            <a:fld id="{6013B40B-C8F6-4A25-8607-AEC5BE95177E}"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A14E9E-E9BE-402D-865C-998CB921DADC}" type="datetimeFigureOut">
              <a:rPr lang="en-US" smtClean="0"/>
              <a:pPr/>
              <a:t>11/9/2010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013B40B-C8F6-4A25-8607-AEC5BE95177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14E9E-E9BE-402D-865C-998CB921DADC}" type="datetimeFigureOut">
              <a:rPr lang="en-US" smtClean="0"/>
              <a:pPr/>
              <a:t>11/9/2010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013B40B-C8F6-4A25-8607-AEC5BE95177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7A14E9E-E9BE-402D-865C-998CB921DADC}" type="datetimeFigureOut">
              <a:rPr lang="en-US" smtClean="0"/>
              <a:pPr/>
              <a:t>11/9/2010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013B40B-C8F6-4A25-8607-AEC5BE95177E}"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C7A14E9E-E9BE-402D-865C-998CB921DADC}" type="datetimeFigureOut">
              <a:rPr lang="en-US" smtClean="0"/>
              <a:pPr/>
              <a:t>11/9/2010</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013B40B-C8F6-4A25-8607-AEC5BE95177E}"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7A14E9E-E9BE-402D-865C-998CB921DADC}" type="datetimeFigureOut">
              <a:rPr lang="en-US" smtClean="0"/>
              <a:pPr/>
              <a:t>11/9/2010</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013B40B-C8F6-4A25-8607-AEC5BE95177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1.jpeg"/><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ea.com/MCDEMO/MasterCalendar.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276600"/>
            <a:ext cx="6781800" cy="2590800"/>
          </a:xfrm>
        </p:spPr>
        <p:txBody>
          <a:bodyPr>
            <a:normAutofit fontScale="90000"/>
          </a:bodyPr>
          <a:lstStyle/>
          <a:p>
            <a:r>
              <a:rPr smtClean="0">
                <a:latin typeface="Times New Roman" pitchFamily="18" charset="0"/>
                <a:cs typeface="Times New Roman" pitchFamily="18" charset="0"/>
              </a:rPr>
              <a:t>Final Analysis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sz="2700" smtClean="0">
                <a:latin typeface="Times New Roman" pitchFamily="18" charset="0"/>
                <a:cs typeface="Times New Roman" pitchFamily="18" charset="0"/>
              </a:rPr>
              <a:t>of the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sz="3100" smtClean="0">
                <a:latin typeface="Times New Roman" pitchFamily="18" charset="0"/>
                <a:cs typeface="Times New Roman" pitchFamily="18" charset="0"/>
              </a:rPr>
              <a:t>University of Missouri- St. Louis </a:t>
            </a:r>
            <a:r>
              <a:rPr smtClean="0">
                <a:latin typeface="Times New Roman" pitchFamily="18" charset="0"/>
                <a:cs typeface="Times New Roman" pitchFamily="18" charset="0"/>
              </a:rPr>
              <a:t>Calendar System</a:t>
            </a:r>
            <a:endParaRPr>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cap="small" dirty="0" smtClean="0">
                <a:latin typeface="Times New Roman" pitchFamily="18" charset="0"/>
                <a:cs typeface="Times New Roman" pitchFamily="18" charset="0"/>
              </a:rPr>
              <a:t>The Agile Group – Fall 2009 </a:t>
            </a:r>
            <a:endParaRPr lang="en-US" dirty="0">
              <a:latin typeface="Times New Roman" pitchFamily="18" charset="0"/>
              <a:cs typeface="Times New Roman" pitchFamily="18" charset="0"/>
            </a:endParaRPr>
          </a:p>
        </p:txBody>
      </p:sp>
      <p:sp>
        <p:nvSpPr>
          <p:cNvPr id="4" name="TextBox 3"/>
          <p:cNvSpPr txBox="1"/>
          <p:nvPr/>
        </p:nvSpPr>
        <p:spPr>
          <a:xfrm>
            <a:off x="5715000" y="609600"/>
            <a:ext cx="2971800" cy="1477328"/>
          </a:xfrm>
          <a:prstGeom prst="rect">
            <a:avLst/>
          </a:prstGeom>
          <a:noFill/>
        </p:spPr>
        <p:txBody>
          <a:bodyPr wrap="square" rtlCol="0">
            <a:spAutoFit/>
          </a:bodyPr>
          <a:lstStyle/>
          <a:p>
            <a:pPr>
              <a:buFont typeface="Arial" pitchFamily="34" charset="0"/>
              <a:buChar char="•"/>
            </a:pPr>
            <a:r>
              <a:rPr lang="en-US" dirty="0">
                <a:latin typeface="Times New Roman" pitchFamily="18" charset="0"/>
                <a:cs typeface="Times New Roman" pitchFamily="18" charset="0"/>
              </a:rPr>
              <a:t>Mehdie </a:t>
            </a:r>
            <a:r>
              <a:rPr lang="en-US" dirty="0" smtClean="0">
                <a:latin typeface="Times New Roman" pitchFamily="18" charset="0"/>
                <a:cs typeface="Times New Roman" pitchFamily="18" charset="0"/>
              </a:rPr>
              <a:t>Ataei</a:t>
            </a:r>
          </a:p>
          <a:p>
            <a:pPr>
              <a:buFont typeface="Arial" pitchFamily="34" charset="0"/>
              <a:buChar char="•"/>
            </a:pPr>
            <a:r>
              <a:rPr lang="en-US" dirty="0" smtClean="0">
                <a:latin typeface="Times New Roman" pitchFamily="18" charset="0"/>
                <a:cs typeface="Times New Roman" pitchFamily="18" charset="0"/>
              </a:rPr>
              <a:t>Michael Bruns</a:t>
            </a:r>
          </a:p>
          <a:p>
            <a:pPr>
              <a:buFont typeface="Arial" pitchFamily="34" charset="0"/>
              <a:buChar char="•"/>
            </a:pPr>
            <a:r>
              <a:rPr lang="en-US" dirty="0" smtClean="0">
                <a:latin typeface="Times New Roman" pitchFamily="18" charset="0"/>
                <a:cs typeface="Times New Roman" pitchFamily="18" charset="0"/>
              </a:rPr>
              <a:t>Douglas Hughey</a:t>
            </a:r>
          </a:p>
          <a:p>
            <a:pPr>
              <a:buFont typeface="Arial" pitchFamily="34" charset="0"/>
              <a:buChar char="•"/>
            </a:pPr>
            <a:r>
              <a:rPr lang="en-US" dirty="0" smtClean="0">
                <a:latin typeface="Times New Roman" pitchFamily="18" charset="0"/>
                <a:cs typeface="Times New Roman" pitchFamily="18" charset="0"/>
              </a:rPr>
              <a:t>Atchara </a:t>
            </a:r>
            <a:r>
              <a:rPr lang="en-US" dirty="0">
                <a:latin typeface="Times New Roman" pitchFamily="18" charset="0"/>
                <a:cs typeface="Times New Roman" pitchFamily="18" charset="0"/>
              </a:rPr>
              <a:t>Sunthornrangsan</a:t>
            </a:r>
          </a:p>
          <a:p>
            <a:pPr>
              <a:buFont typeface="Arial" pitchFamily="34" charset="0"/>
              <a:buChar char="•"/>
            </a:pPr>
            <a:endParaRPr lang="en-US" dirty="0">
              <a:latin typeface="Times New Roman" pitchFamily="18" charset="0"/>
              <a:cs typeface="Times New Roman" pitchFamily="18" charset="0"/>
            </a:endParaRPr>
          </a:p>
        </p:txBody>
      </p:sp>
      <p:pic>
        <p:nvPicPr>
          <p:cNvPr id="6" name="Picture 5" descr="UMSL_logo1.png"/>
          <p:cNvPicPr>
            <a:picLocks noChangeAspect="1"/>
          </p:cNvPicPr>
          <p:nvPr/>
        </p:nvPicPr>
        <p:blipFill>
          <a:blip r:embed="rId2" cstate="print"/>
          <a:stretch>
            <a:fillRect/>
          </a:stretch>
        </p:blipFill>
        <p:spPr>
          <a:xfrm>
            <a:off x="441338" y="3962400"/>
            <a:ext cx="1692262" cy="1894637"/>
          </a:xfrm>
          <a:prstGeom prst="rect">
            <a:avLst/>
          </a:prstGeom>
          <a:effectLst>
            <a:softEdge rad="31750"/>
          </a:effectLst>
        </p:spPr>
      </p:pic>
      <p:sp>
        <p:nvSpPr>
          <p:cNvPr id="7" name="TextBox 6"/>
          <p:cNvSpPr txBox="1"/>
          <p:nvPr/>
        </p:nvSpPr>
        <p:spPr>
          <a:xfrm>
            <a:off x="1" y="6096000"/>
            <a:ext cx="2133600" cy="923330"/>
          </a:xfrm>
          <a:prstGeom prst="rect">
            <a:avLst/>
          </a:prstGeom>
          <a:noFill/>
        </p:spPr>
        <p:txBody>
          <a:bodyPr wrap="square" rtlCol="0">
            <a:spAutoFit/>
          </a:bodyPr>
          <a:lstStyle/>
          <a:p>
            <a:r>
              <a:rPr lang="en-US" dirty="0">
                <a:latin typeface="Times New Roman" pitchFamily="18" charset="0"/>
                <a:cs typeface="Times New Roman" pitchFamily="18" charset="0"/>
              </a:rPr>
              <a:t>IS </a:t>
            </a:r>
            <a:r>
              <a:rPr lang="en-US" dirty="0" smtClean="0">
                <a:latin typeface="Times New Roman" pitchFamily="18" charset="0"/>
                <a:cs typeface="Times New Roman" pitchFamily="18" charset="0"/>
              </a:rPr>
              <a:t>6840</a:t>
            </a:r>
          </a:p>
          <a:p>
            <a:r>
              <a:rPr lang="en-US" dirty="0" smtClean="0">
                <a:latin typeface="Times New Roman" pitchFamily="18" charset="0"/>
                <a:cs typeface="Times New Roman" pitchFamily="18" charset="0"/>
              </a:rPr>
              <a:t>Dr</a:t>
            </a:r>
            <a:r>
              <a:rPr lang="en-US" dirty="0">
                <a:latin typeface="Times New Roman" pitchFamily="18" charset="0"/>
                <a:cs typeface="Times New Roman" pitchFamily="18" charset="0"/>
              </a:rPr>
              <a:t>. Vicki Sauter</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System Requirements – cont.</a:t>
            </a:r>
            <a:endParaRPr lang="en-US" dirty="0"/>
          </a:p>
        </p:txBody>
      </p:sp>
      <p:sp>
        <p:nvSpPr>
          <p:cNvPr id="3" name="Content Placeholder 2"/>
          <p:cNvSpPr>
            <a:spLocks noGrp="1"/>
          </p:cNvSpPr>
          <p:nvPr>
            <p:ph sz="quarter" idx="1"/>
          </p:nvPr>
        </p:nvSpPr>
        <p:spPr>
          <a:xfrm>
            <a:off x="228600" y="1600200"/>
            <a:ext cx="7620000" cy="5029200"/>
          </a:xfrm>
        </p:spPr>
        <p:txBody>
          <a:bodyPr>
            <a:normAutofit/>
          </a:bodyPr>
          <a:lstStyle/>
          <a:p>
            <a:r>
              <a:rPr lang="en-US" dirty="0" smtClean="0">
                <a:latin typeface="Times New Roman" pitchFamily="18" charset="0"/>
                <a:cs typeface="Times New Roman" pitchFamily="18" charset="0"/>
              </a:rPr>
              <a:t>Finalized New System Specifications – continued</a:t>
            </a:r>
          </a:p>
          <a:p>
            <a:pPr lvl="1"/>
            <a:r>
              <a:rPr lang="en-US" dirty="0" smtClean="0">
                <a:latin typeface="Times New Roman" pitchFamily="18" charset="0"/>
                <a:cs typeface="Times New Roman" pitchFamily="18" charset="0"/>
              </a:rPr>
              <a:t>Better integration with UMSL web site</a:t>
            </a:r>
          </a:p>
          <a:p>
            <a:pPr lvl="1"/>
            <a:r>
              <a:rPr lang="en-US" dirty="0" smtClean="0">
                <a:latin typeface="Times New Roman" pitchFamily="18" charset="0"/>
                <a:cs typeface="Times New Roman" pitchFamily="18" charset="0"/>
              </a:rPr>
              <a:t>Monthly calendar view</a:t>
            </a:r>
          </a:p>
          <a:p>
            <a:pPr lvl="1"/>
            <a:r>
              <a:rPr lang="en-US" dirty="0" smtClean="0">
                <a:latin typeface="Times New Roman" pitchFamily="18" charset="0"/>
                <a:cs typeface="Times New Roman" pitchFamily="18" charset="0"/>
              </a:rPr>
              <a:t>Workflow automation</a:t>
            </a:r>
          </a:p>
          <a:p>
            <a:pPr lvl="1"/>
            <a:r>
              <a:rPr lang="en-US" dirty="0" smtClean="0">
                <a:latin typeface="Times New Roman" pitchFamily="18" charset="0"/>
                <a:cs typeface="Times New Roman" pitchFamily="18" charset="0"/>
              </a:rPr>
              <a:t>User Statistics tracking</a:t>
            </a:r>
          </a:p>
          <a:p>
            <a:pPr lvl="2"/>
            <a:r>
              <a:rPr lang="en-US" dirty="0" smtClean="0">
                <a:latin typeface="Times New Roman" pitchFamily="18" charset="0"/>
                <a:cs typeface="Times New Roman" pitchFamily="18" charset="0"/>
              </a:rPr>
              <a:t>Not feasible</a:t>
            </a:r>
          </a:p>
          <a:p>
            <a:pPr lvl="2"/>
            <a:r>
              <a:rPr lang="en-US" dirty="0" smtClean="0">
                <a:latin typeface="Times New Roman" pitchFamily="18" charset="0"/>
                <a:cs typeface="Times New Roman" pitchFamily="18" charset="0"/>
              </a:rPr>
              <a:t>Privacy concerns</a:t>
            </a:r>
          </a:p>
          <a:p>
            <a:pPr lvl="1"/>
            <a:endParaRPr lang="en-US" dirty="0">
              <a:latin typeface="Times New Roman" pitchFamily="18" charset="0"/>
              <a:cs typeface="Times New Roman" pitchFamily="18" charset="0"/>
            </a:endParaRPr>
          </a:p>
        </p:txBody>
      </p:sp>
      <p:pic>
        <p:nvPicPr>
          <p:cNvPr id="4" name="Picture 3" descr="OutsourceAnswer.jpg"/>
          <p:cNvPicPr>
            <a:picLocks noChangeAspect="1"/>
          </p:cNvPicPr>
          <p:nvPr/>
        </p:nvPicPr>
        <p:blipFill>
          <a:blip r:embed="rId3" cstate="print"/>
          <a:stretch>
            <a:fillRect/>
          </a:stretch>
        </p:blipFill>
        <p:spPr>
          <a:xfrm>
            <a:off x="5791201" y="4113174"/>
            <a:ext cx="3352800" cy="2744826"/>
          </a:xfrm>
          <a:prstGeom prst="rect">
            <a:avLst/>
          </a:prstGeom>
          <a:effectLst>
            <a:softEdge rad="127000"/>
          </a:effectLst>
        </p:spPr>
      </p:pic>
      <p:pic>
        <p:nvPicPr>
          <p:cNvPr id="5" name="Picture 4" descr="jigsaw.jpg"/>
          <p:cNvPicPr>
            <a:picLocks noChangeAspect="1"/>
          </p:cNvPicPr>
          <p:nvPr/>
        </p:nvPicPr>
        <p:blipFill>
          <a:blip r:embed="rId4" cstate="print"/>
          <a:stretch>
            <a:fillRect/>
          </a:stretch>
        </p:blipFill>
        <p:spPr>
          <a:xfrm>
            <a:off x="7245350" y="1"/>
            <a:ext cx="1898650" cy="1905000"/>
          </a:xfrm>
          <a:prstGeom prst="rect">
            <a:avLst/>
          </a:prstGeom>
          <a:effectLst>
            <a:softEdge rad="63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Exploring Solutions</a:t>
            </a:r>
            <a:endParaRPr lang="en-US" dirty="0"/>
          </a:p>
        </p:txBody>
      </p:sp>
      <p:sp>
        <p:nvSpPr>
          <p:cNvPr id="3" name="Content Placeholder 2"/>
          <p:cNvSpPr>
            <a:spLocks noGrp="1"/>
          </p:cNvSpPr>
          <p:nvPr>
            <p:ph sz="quarter" idx="1"/>
          </p:nvPr>
        </p:nvSpPr>
        <p:spPr>
          <a:xfrm>
            <a:off x="533400" y="2133600"/>
            <a:ext cx="8153400" cy="1219200"/>
          </a:xfrm>
        </p:spPr>
        <p:txBody>
          <a:bodyPr>
            <a:normAutofit/>
          </a:bodyPr>
          <a:lstStyle/>
          <a:p>
            <a:r>
              <a:rPr lang="en-US" dirty="0" smtClean="0">
                <a:latin typeface="Times New Roman" pitchFamily="18" charset="0"/>
                <a:cs typeface="Times New Roman" pitchFamily="18" charset="0"/>
              </a:rPr>
              <a:t>Maintain the current system</a:t>
            </a:r>
          </a:p>
          <a:p>
            <a:pPr lvl="1"/>
            <a:r>
              <a:rPr lang="en-US" dirty="0" smtClean="0">
                <a:latin typeface="Times New Roman" pitchFamily="18" charset="0"/>
                <a:cs typeface="Times New Roman" pitchFamily="18" charset="0"/>
              </a:rPr>
              <a:t>Not acceptable to stakeholders</a:t>
            </a:r>
          </a:p>
          <a:p>
            <a:pPr lvl="1">
              <a:buNone/>
            </a:pPr>
            <a:endParaRPr lang="en-US" dirty="0">
              <a:latin typeface="Times New Roman" pitchFamily="18" charset="0"/>
              <a:cs typeface="Times New Roman" pitchFamily="18" charset="0"/>
            </a:endParaRPr>
          </a:p>
        </p:txBody>
      </p:sp>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8" name="Picture 7" descr="intelligent-marketing-solutions-2.jpg"/>
          <p:cNvPicPr>
            <a:picLocks noChangeAspect="1"/>
          </p:cNvPicPr>
          <p:nvPr/>
        </p:nvPicPr>
        <p:blipFill>
          <a:blip r:embed="rId2" cstate="print"/>
          <a:stretch>
            <a:fillRect/>
          </a:stretch>
        </p:blipFill>
        <p:spPr>
          <a:xfrm>
            <a:off x="7086600" y="0"/>
            <a:ext cx="2057400" cy="2057400"/>
          </a:xfrm>
          <a:prstGeom prst="rect">
            <a:avLst/>
          </a:prstGeom>
          <a:effectLst>
            <a:softEdge rad="63500"/>
          </a:effectLst>
        </p:spPr>
      </p:pic>
      <p:pic>
        <p:nvPicPr>
          <p:cNvPr id="9" name="Picture 8" descr="frayed_rope--dreamstime_op_450x6006.jpg"/>
          <p:cNvPicPr>
            <a:picLocks noChangeAspect="1"/>
          </p:cNvPicPr>
          <p:nvPr/>
        </p:nvPicPr>
        <p:blipFill>
          <a:blip r:embed="rId3" cstate="print"/>
          <a:stretch>
            <a:fillRect/>
          </a:stretch>
        </p:blipFill>
        <p:spPr>
          <a:xfrm rot="5400000">
            <a:off x="3114675" y="1990725"/>
            <a:ext cx="2857500" cy="5124450"/>
          </a:xfrm>
          <a:prstGeom prst="rect">
            <a:avLst/>
          </a:prstGeom>
          <a:effectLst>
            <a:softEdge rad="317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olutions001.jpg"/>
          <p:cNvPicPr>
            <a:picLocks noChangeAspect="1"/>
          </p:cNvPicPr>
          <p:nvPr/>
        </p:nvPicPr>
        <p:blipFill>
          <a:blip r:embed="rId3" cstate="print"/>
          <a:stretch>
            <a:fillRect/>
          </a:stretch>
        </p:blipFill>
        <p:spPr>
          <a:xfrm>
            <a:off x="6705600" y="1524000"/>
            <a:ext cx="2438400" cy="1998497"/>
          </a:xfrm>
          <a:prstGeom prst="rect">
            <a:avLst/>
          </a:prstGeom>
          <a:effectLst>
            <a:softEdge rad="127000"/>
          </a:effectLst>
        </p:spPr>
      </p:pic>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Exploring Solutions – Option 1</a:t>
            </a:r>
            <a:endParaRPr lang="en-US" dirty="0"/>
          </a:p>
        </p:txBody>
      </p:sp>
      <p:sp>
        <p:nvSpPr>
          <p:cNvPr id="3" name="Content Placeholder 2"/>
          <p:cNvSpPr>
            <a:spLocks noGrp="1"/>
          </p:cNvSpPr>
          <p:nvPr>
            <p:ph sz="quarter" idx="1"/>
          </p:nvPr>
        </p:nvSpPr>
        <p:spPr>
          <a:xfrm>
            <a:off x="152400" y="1600200"/>
            <a:ext cx="7239000" cy="4419600"/>
          </a:xfrm>
        </p:spPr>
        <p:txBody>
          <a:bodyPr>
            <a:normAutofit fontScale="92500" lnSpcReduction="20000"/>
          </a:bodyPr>
          <a:lstStyle/>
          <a:p>
            <a:r>
              <a:rPr lang="en-US" dirty="0" smtClean="0">
                <a:latin typeface="Times New Roman" pitchFamily="18" charset="0"/>
                <a:cs typeface="Times New Roman" pitchFamily="18" charset="0"/>
              </a:rPr>
              <a:t>“Do Nothing”, but Enforce Usage</a:t>
            </a:r>
          </a:p>
          <a:p>
            <a:pPr lvl="1"/>
            <a:r>
              <a:rPr lang="en-US" dirty="0" smtClean="0">
                <a:latin typeface="Times New Roman" pitchFamily="18" charset="0"/>
                <a:cs typeface="Times New Roman" pitchFamily="18" charset="0"/>
              </a:rPr>
              <a:t>Short on functionality </a:t>
            </a:r>
          </a:p>
          <a:p>
            <a:pPr lvl="1"/>
            <a:r>
              <a:rPr lang="en-US" dirty="0" smtClean="0">
                <a:latin typeface="Times New Roman" pitchFamily="18" charset="0"/>
                <a:cs typeface="Times New Roman" pitchFamily="18" charset="0"/>
              </a:rPr>
              <a:t>Processes must be improved</a:t>
            </a:r>
          </a:p>
          <a:p>
            <a:pPr lvl="2"/>
            <a:r>
              <a:rPr lang="en-US" dirty="0" smtClean="0">
                <a:latin typeface="Times New Roman" pitchFamily="18" charset="0"/>
                <a:cs typeface="Times New Roman" pitchFamily="18" charset="0"/>
              </a:rPr>
              <a:t>Ex. usage could be enforced</a:t>
            </a:r>
          </a:p>
          <a:p>
            <a:pPr lvl="1"/>
            <a:r>
              <a:rPr lang="en-US" dirty="0" smtClean="0">
                <a:latin typeface="Times New Roman" pitchFamily="18" charset="0"/>
                <a:cs typeface="Times New Roman" pitchFamily="18" charset="0"/>
              </a:rPr>
              <a:t>Advantages</a:t>
            </a:r>
          </a:p>
          <a:p>
            <a:pPr lvl="2"/>
            <a:r>
              <a:rPr lang="en-US" dirty="0" smtClean="0">
                <a:latin typeface="Times New Roman" pitchFamily="18" charset="0"/>
                <a:cs typeface="Times New Roman" pitchFamily="18" charset="0"/>
              </a:rPr>
              <a:t>Cost</a:t>
            </a:r>
          </a:p>
          <a:p>
            <a:pPr lvl="2"/>
            <a:r>
              <a:rPr lang="en-US" dirty="0" smtClean="0">
                <a:latin typeface="Times New Roman" pitchFamily="18" charset="0"/>
                <a:cs typeface="Times New Roman" pitchFamily="18" charset="0"/>
              </a:rPr>
              <a:t>Time (could be implement by Spring 2010)</a:t>
            </a:r>
          </a:p>
          <a:p>
            <a:pPr lvl="1"/>
            <a:r>
              <a:rPr lang="en-US" dirty="0" smtClean="0">
                <a:latin typeface="Times New Roman" pitchFamily="18" charset="0"/>
                <a:cs typeface="Times New Roman" pitchFamily="18" charset="0"/>
              </a:rPr>
              <a:t>Drawbacks:</a:t>
            </a:r>
          </a:p>
          <a:p>
            <a:pPr lvl="2"/>
            <a:r>
              <a:rPr lang="en-US" dirty="0" smtClean="0">
                <a:latin typeface="Times New Roman" pitchFamily="18" charset="0"/>
                <a:cs typeface="Times New Roman" pitchFamily="18" charset="0"/>
              </a:rPr>
              <a:t>Unintuitive interface</a:t>
            </a:r>
          </a:p>
          <a:p>
            <a:pPr lvl="2"/>
            <a:r>
              <a:rPr lang="en-US" dirty="0" smtClean="0">
                <a:latin typeface="Times New Roman" pitchFamily="18" charset="0"/>
                <a:cs typeface="Times New Roman" pitchFamily="18" charset="0"/>
              </a:rPr>
              <a:t>No subscription services</a:t>
            </a:r>
          </a:p>
          <a:p>
            <a:pPr lvl="2"/>
            <a:r>
              <a:rPr lang="en-US" dirty="0" smtClean="0">
                <a:latin typeface="Times New Roman" pitchFamily="18" charset="0"/>
                <a:cs typeface="Times New Roman" pitchFamily="18" charset="0"/>
              </a:rPr>
              <a:t>Not module-based</a:t>
            </a:r>
          </a:p>
          <a:p>
            <a:pPr lvl="2"/>
            <a:r>
              <a:rPr lang="en-US" dirty="0" smtClean="0">
                <a:latin typeface="Times New Roman" pitchFamily="18" charset="0"/>
                <a:cs typeface="Times New Roman" pitchFamily="18" charset="0"/>
              </a:rPr>
              <a:t>Not comprehensive</a:t>
            </a:r>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76200" y="6019800"/>
          <a:ext cx="8915400" cy="738378"/>
        </p:xfrm>
        <a:graphic>
          <a:graphicData uri="http://schemas.openxmlformats.org/drawingml/2006/table">
            <a:tbl>
              <a:tblPr>
                <a:tableStyleId>{5DA37D80-6434-44D0-A028-1B22A696006F}</a:tableStyleId>
              </a:tblPr>
              <a:tblGrid>
                <a:gridCol w="1411605"/>
                <a:gridCol w="1887093"/>
                <a:gridCol w="1545930"/>
                <a:gridCol w="1886499"/>
                <a:gridCol w="2184273"/>
              </a:tblGrid>
              <a:tr h="304800">
                <a:tc>
                  <a:txBody>
                    <a:bodyPr/>
                    <a:lstStyle/>
                    <a:p>
                      <a:pPr marL="0" marR="0">
                        <a:lnSpc>
                          <a:spcPct val="115000"/>
                        </a:lnSpc>
                        <a:spcBef>
                          <a:spcPts val="0"/>
                        </a:spcBef>
                        <a:spcAft>
                          <a:spcPts val="0"/>
                        </a:spcAft>
                      </a:pPr>
                      <a:r>
                        <a:rPr lang="en-US" sz="1400" b="1" dirty="0">
                          <a:latin typeface="Times New Roman" pitchFamily="18" charset="0"/>
                          <a:cs typeface="Times New Roman" pitchFamily="18" charset="0"/>
                        </a:rPr>
                        <a:t>Total Acquisition cost</a:t>
                      </a:r>
                      <a:endParaRPr lang="en-US" sz="14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400" b="1" dirty="0">
                          <a:latin typeface="Times New Roman" pitchFamily="18" charset="0"/>
                          <a:cs typeface="Times New Roman" pitchFamily="18" charset="0"/>
                        </a:rPr>
                        <a:t>Total Recurring Costs (Annual)</a:t>
                      </a:r>
                      <a:endParaRPr lang="en-US" sz="14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400" b="1" dirty="0">
                          <a:latin typeface="Times New Roman" pitchFamily="18" charset="0"/>
                          <a:cs typeface="Times New Roman" pitchFamily="18" charset="0"/>
                        </a:rPr>
                        <a:t>Total cost (over 5 years)</a:t>
                      </a:r>
                      <a:endParaRPr lang="en-US" sz="14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400" b="1" dirty="0">
                          <a:latin typeface="Times New Roman" pitchFamily="18" charset="0"/>
                          <a:cs typeface="Times New Roman" pitchFamily="18" charset="0"/>
                        </a:rPr>
                        <a:t>Annual Cost per constituent </a:t>
                      </a:r>
                      <a:endParaRPr lang="en-US" sz="14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400" b="1" dirty="0">
                          <a:latin typeface="Times New Roman" pitchFamily="18" charset="0"/>
                          <a:cs typeface="Times New Roman" pitchFamily="18" charset="0"/>
                        </a:rPr>
                        <a:t>Cost per  Constituent over 5 years</a:t>
                      </a:r>
                      <a:endParaRPr lang="en-US" sz="1400" b="1" dirty="0">
                        <a:latin typeface="Times New Roman" pitchFamily="18" charset="0"/>
                        <a:ea typeface="Calibri"/>
                        <a:cs typeface="Times New Roman" pitchFamily="18" charset="0"/>
                      </a:endParaRPr>
                    </a:p>
                  </a:txBody>
                  <a:tcPr marL="68580" marR="68580" marT="0" marB="0"/>
                </a:tc>
              </a:tr>
              <a:tr h="247650">
                <a:tc>
                  <a:txBody>
                    <a:bodyPr/>
                    <a:lstStyle/>
                    <a:p>
                      <a:pPr marL="0" marR="0" algn="r">
                        <a:lnSpc>
                          <a:spcPct val="115000"/>
                        </a:lnSpc>
                        <a:spcBef>
                          <a:spcPts val="0"/>
                        </a:spcBef>
                        <a:spcAft>
                          <a:spcPts val="0"/>
                        </a:spcAft>
                      </a:pPr>
                      <a:r>
                        <a:rPr lang="en-US" sz="1400" b="1" dirty="0">
                          <a:latin typeface="Times New Roman" pitchFamily="18" charset="0"/>
                          <a:cs typeface="Times New Roman" pitchFamily="18" charset="0"/>
                        </a:rPr>
                        <a:t>$0.00</a:t>
                      </a:r>
                      <a:endParaRPr lang="en-US" sz="1400" b="1" dirty="0">
                        <a:latin typeface="Times New Roman" pitchFamily="18" charset="0"/>
                        <a:ea typeface="Calibri"/>
                        <a:cs typeface="Times New Roman" pitchFamily="18" charset="0"/>
                      </a:endParaRPr>
                    </a:p>
                  </a:txBody>
                  <a:tcPr marL="68580" marR="68580" marT="0" marB="0"/>
                </a:tc>
                <a:tc>
                  <a:txBody>
                    <a:bodyPr/>
                    <a:lstStyle/>
                    <a:p>
                      <a:pPr marL="0" marR="0" algn="r">
                        <a:lnSpc>
                          <a:spcPct val="115000"/>
                        </a:lnSpc>
                        <a:spcBef>
                          <a:spcPts val="0"/>
                        </a:spcBef>
                        <a:spcAft>
                          <a:spcPts val="0"/>
                        </a:spcAft>
                      </a:pPr>
                      <a:r>
                        <a:rPr lang="en-US" sz="1400" b="1" dirty="0">
                          <a:latin typeface="Times New Roman" pitchFamily="18" charset="0"/>
                          <a:cs typeface="Times New Roman" pitchFamily="18" charset="0"/>
                        </a:rPr>
                        <a:t>$1,495.00</a:t>
                      </a:r>
                      <a:endParaRPr lang="en-US" sz="1400" b="1" dirty="0">
                        <a:latin typeface="Times New Roman" pitchFamily="18" charset="0"/>
                        <a:ea typeface="Calibri"/>
                        <a:cs typeface="Times New Roman" pitchFamily="18" charset="0"/>
                      </a:endParaRPr>
                    </a:p>
                  </a:txBody>
                  <a:tcPr marL="68580" marR="68580" marT="0" marB="0"/>
                </a:tc>
                <a:tc>
                  <a:txBody>
                    <a:bodyPr/>
                    <a:lstStyle/>
                    <a:p>
                      <a:pPr marL="0" marR="0" algn="r">
                        <a:lnSpc>
                          <a:spcPct val="115000"/>
                        </a:lnSpc>
                        <a:spcBef>
                          <a:spcPts val="0"/>
                        </a:spcBef>
                        <a:spcAft>
                          <a:spcPts val="0"/>
                        </a:spcAft>
                      </a:pPr>
                      <a:r>
                        <a:rPr lang="en-US" sz="1400" b="1" dirty="0">
                          <a:latin typeface="Times New Roman" pitchFamily="18" charset="0"/>
                          <a:cs typeface="Times New Roman" pitchFamily="18" charset="0"/>
                        </a:rPr>
                        <a:t>$7,475.00</a:t>
                      </a:r>
                      <a:endParaRPr lang="en-US" sz="1400" b="1" dirty="0">
                        <a:latin typeface="Times New Roman" pitchFamily="18" charset="0"/>
                        <a:ea typeface="Calibri"/>
                        <a:cs typeface="Times New Roman" pitchFamily="18" charset="0"/>
                      </a:endParaRPr>
                    </a:p>
                  </a:txBody>
                  <a:tcPr marL="68580" marR="68580" marT="0" marB="0"/>
                </a:tc>
                <a:tc>
                  <a:txBody>
                    <a:bodyPr/>
                    <a:lstStyle/>
                    <a:p>
                      <a:pPr marL="0" marR="0" algn="r">
                        <a:lnSpc>
                          <a:spcPct val="115000"/>
                        </a:lnSpc>
                        <a:spcBef>
                          <a:spcPts val="0"/>
                        </a:spcBef>
                        <a:spcAft>
                          <a:spcPts val="0"/>
                        </a:spcAft>
                      </a:pPr>
                      <a:r>
                        <a:rPr lang="en-US" sz="1400" b="1" dirty="0">
                          <a:latin typeface="Times New Roman" pitchFamily="18" charset="0"/>
                          <a:cs typeface="Times New Roman" pitchFamily="18" charset="0"/>
                        </a:rPr>
                        <a:t>$0.08</a:t>
                      </a:r>
                      <a:endParaRPr lang="en-US" sz="1400" b="1" dirty="0">
                        <a:latin typeface="Times New Roman" pitchFamily="18" charset="0"/>
                        <a:ea typeface="Calibri"/>
                        <a:cs typeface="Times New Roman" pitchFamily="18" charset="0"/>
                      </a:endParaRPr>
                    </a:p>
                  </a:txBody>
                  <a:tcPr marL="68580" marR="68580" marT="0" marB="0"/>
                </a:tc>
                <a:tc>
                  <a:txBody>
                    <a:bodyPr/>
                    <a:lstStyle/>
                    <a:p>
                      <a:pPr marL="0" marR="0" algn="r">
                        <a:lnSpc>
                          <a:spcPct val="115000"/>
                        </a:lnSpc>
                        <a:spcBef>
                          <a:spcPts val="0"/>
                        </a:spcBef>
                        <a:spcAft>
                          <a:spcPts val="0"/>
                        </a:spcAft>
                      </a:pPr>
                      <a:r>
                        <a:rPr lang="en-US" sz="1400" b="1" dirty="0">
                          <a:latin typeface="Times New Roman" pitchFamily="18" charset="0"/>
                          <a:cs typeface="Times New Roman" pitchFamily="18" charset="0"/>
                        </a:rPr>
                        <a:t>$0.41</a:t>
                      </a:r>
                      <a:endParaRPr lang="en-US" sz="1400" b="1" dirty="0">
                        <a:latin typeface="Times New Roman" pitchFamily="18" charset="0"/>
                        <a:ea typeface="Calibri"/>
                        <a:cs typeface="Times New Roman" pitchFamily="18" charset="0"/>
                      </a:endParaRPr>
                    </a:p>
                  </a:txBody>
                  <a:tcPr marL="68580" marR="68580" marT="0" marB="0"/>
                </a:tc>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olutions001.jpg"/>
          <p:cNvPicPr>
            <a:picLocks noChangeAspect="1"/>
          </p:cNvPicPr>
          <p:nvPr/>
        </p:nvPicPr>
        <p:blipFill>
          <a:blip r:embed="rId2" cstate="print"/>
          <a:stretch>
            <a:fillRect/>
          </a:stretch>
        </p:blipFill>
        <p:spPr>
          <a:xfrm>
            <a:off x="5796975" y="2057400"/>
            <a:ext cx="3347025" cy="2743200"/>
          </a:xfrm>
          <a:prstGeom prst="rect">
            <a:avLst/>
          </a:prstGeom>
          <a:effectLst>
            <a:softEdge rad="127000"/>
          </a:effectLst>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Exploring Solutions – Option 2</a:t>
            </a:r>
            <a:endParaRPr lang="en-US" dirty="0"/>
          </a:p>
        </p:txBody>
      </p:sp>
      <p:sp>
        <p:nvSpPr>
          <p:cNvPr id="3" name="Content Placeholder 2"/>
          <p:cNvSpPr>
            <a:spLocks noGrp="1"/>
          </p:cNvSpPr>
          <p:nvPr>
            <p:ph sz="quarter" idx="1"/>
          </p:nvPr>
        </p:nvSpPr>
        <p:spPr>
          <a:xfrm>
            <a:off x="612648" y="1600200"/>
            <a:ext cx="6854952" cy="3352800"/>
          </a:xfrm>
        </p:spPr>
        <p:txBody>
          <a:bodyPr>
            <a:normAutofit fontScale="85000" lnSpcReduction="10000"/>
          </a:bodyPr>
          <a:lstStyle/>
          <a:p>
            <a:r>
              <a:rPr lang="en-US" dirty="0" smtClean="0">
                <a:latin typeface="Times New Roman" pitchFamily="18" charset="0"/>
                <a:cs typeface="Times New Roman" pitchFamily="18" charset="0"/>
              </a:rPr>
              <a:t>Hire a New Employee to code a New Calendar</a:t>
            </a:r>
          </a:p>
          <a:p>
            <a:pPr lvl="1"/>
            <a:r>
              <a:rPr lang="en-US" dirty="0" smtClean="0">
                <a:latin typeface="Times New Roman" pitchFamily="18" charset="0"/>
                <a:cs typeface="Times New Roman" pitchFamily="18" charset="0"/>
              </a:rPr>
              <a:t>Advantages</a:t>
            </a:r>
          </a:p>
          <a:p>
            <a:pPr lvl="2"/>
            <a:r>
              <a:rPr lang="en-US" dirty="0" smtClean="0">
                <a:latin typeface="Times New Roman" pitchFamily="18" charset="0"/>
                <a:cs typeface="Times New Roman" pitchFamily="18" charset="0"/>
              </a:rPr>
              <a:t>Most customized E-Calendar solution</a:t>
            </a:r>
          </a:p>
          <a:p>
            <a:pPr lvl="2"/>
            <a:r>
              <a:rPr lang="en-US" dirty="0" smtClean="0">
                <a:latin typeface="Times New Roman" pitchFamily="18" charset="0"/>
                <a:cs typeface="Times New Roman" pitchFamily="18" charset="0"/>
              </a:rPr>
              <a:t>Control</a:t>
            </a:r>
          </a:p>
          <a:p>
            <a:pPr lvl="1"/>
            <a:r>
              <a:rPr lang="en-US" dirty="0" smtClean="0">
                <a:latin typeface="Times New Roman" pitchFamily="18" charset="0"/>
                <a:cs typeface="Times New Roman" pitchFamily="18" charset="0"/>
              </a:rPr>
              <a:t>Disadvantages</a:t>
            </a:r>
          </a:p>
          <a:p>
            <a:pPr lvl="2"/>
            <a:r>
              <a:rPr lang="en-US" dirty="0" smtClean="0">
                <a:latin typeface="Times New Roman" pitchFamily="18" charset="0"/>
                <a:cs typeface="Times New Roman" pitchFamily="18" charset="0"/>
              </a:rPr>
              <a:t>Longer timeframe </a:t>
            </a:r>
            <a:r>
              <a:rPr lang="en-US" sz="1700" dirty="0" smtClean="0">
                <a:latin typeface="Times New Roman" pitchFamily="18" charset="0"/>
                <a:cs typeface="Times New Roman" pitchFamily="18" charset="0"/>
              </a:rPr>
              <a:t>(spring semester of 2011) </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Higher cost</a:t>
            </a:r>
          </a:p>
          <a:p>
            <a:pPr lvl="3"/>
            <a:r>
              <a:rPr lang="en-US" dirty="0" smtClean="0">
                <a:latin typeface="Times New Roman" pitchFamily="18" charset="0"/>
                <a:cs typeface="Times New Roman" pitchFamily="18" charset="0"/>
              </a:rPr>
              <a:t>Hiring costs, training, benefits</a:t>
            </a:r>
          </a:p>
          <a:p>
            <a:pPr lvl="2"/>
            <a:r>
              <a:rPr lang="en-US" dirty="0" smtClean="0">
                <a:latin typeface="Times New Roman" pitchFamily="18" charset="0"/>
                <a:cs typeface="Times New Roman" pitchFamily="18" charset="0"/>
              </a:rPr>
              <a:t>Budget cuts- currently in a hiring freeze</a:t>
            </a:r>
          </a:p>
          <a:p>
            <a:pPr lvl="1">
              <a:buNone/>
            </a:pPr>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52400" y="5638800"/>
          <a:ext cx="8839199" cy="736092"/>
        </p:xfrm>
        <a:graphic>
          <a:graphicData uri="http://schemas.openxmlformats.org/drawingml/2006/table">
            <a:tbl>
              <a:tblPr>
                <a:tableStyleId>{5DA37D80-6434-44D0-A028-1B22A696006F}</a:tableStyleId>
              </a:tblPr>
              <a:tblGrid>
                <a:gridCol w="1511503"/>
                <a:gridCol w="1757233"/>
                <a:gridCol w="1530949"/>
                <a:gridCol w="1868606"/>
                <a:gridCol w="2170908"/>
              </a:tblGrid>
              <a:tr h="190500">
                <a:tc>
                  <a:txBody>
                    <a:bodyPr/>
                    <a:lstStyle/>
                    <a:p>
                      <a:pPr marL="0" marR="0" algn="l" rtl="0" eaLnBrk="1" latinLnBrk="0" hangingPunct="1">
                        <a:lnSpc>
                          <a:spcPct val="115000"/>
                        </a:lnSpc>
                        <a:spcBef>
                          <a:spcPts val="0"/>
                        </a:spcBef>
                        <a:spcAft>
                          <a:spcPts val="0"/>
                        </a:spcAft>
                      </a:pPr>
                      <a:r>
                        <a:rPr kumimoji="0" lang="en-US" sz="1400" b="1" kern="1200" dirty="0"/>
                        <a:t>Total Acquisition cost</a:t>
                      </a:r>
                      <a:endParaRPr kumimoji="0" lang="en-US" sz="1400" b="1" kern="1200" dirty="0">
                        <a:solidFill>
                          <a:schemeClr val="tx1"/>
                        </a:solidFill>
                        <a:latin typeface="Times New Roman" pitchFamily="18" charset="0"/>
                        <a:ea typeface="+mn-ea"/>
                        <a:cs typeface="Times New Roman" pitchFamily="18" charset="0"/>
                      </a:endParaRPr>
                    </a:p>
                  </a:txBody>
                  <a:tcPr marL="68580" marR="68580" marT="0" marB="0"/>
                </a:tc>
                <a:tc>
                  <a:txBody>
                    <a:bodyPr/>
                    <a:lstStyle/>
                    <a:p>
                      <a:pPr marL="0" marR="0" algn="l" rtl="0" eaLnBrk="1" latinLnBrk="0" hangingPunct="1">
                        <a:lnSpc>
                          <a:spcPct val="115000"/>
                        </a:lnSpc>
                        <a:spcBef>
                          <a:spcPts val="0"/>
                        </a:spcBef>
                        <a:spcAft>
                          <a:spcPts val="0"/>
                        </a:spcAft>
                      </a:pPr>
                      <a:r>
                        <a:rPr kumimoji="0" lang="en-US" sz="1400" b="1" kern="1200" dirty="0"/>
                        <a:t>Total Recurring Costs (Annual)</a:t>
                      </a:r>
                      <a:endParaRPr kumimoji="0" lang="en-US" sz="1400" b="1" kern="1200" dirty="0">
                        <a:solidFill>
                          <a:schemeClr val="tx1"/>
                        </a:solidFill>
                        <a:latin typeface="Times New Roman" pitchFamily="18" charset="0"/>
                        <a:ea typeface="+mn-ea"/>
                        <a:cs typeface="Times New Roman" pitchFamily="18" charset="0"/>
                      </a:endParaRPr>
                    </a:p>
                  </a:txBody>
                  <a:tcPr marL="68580" marR="68580" marT="0" marB="0"/>
                </a:tc>
                <a:tc>
                  <a:txBody>
                    <a:bodyPr/>
                    <a:lstStyle/>
                    <a:p>
                      <a:pPr marL="0" marR="0" algn="l" rtl="0" eaLnBrk="1" latinLnBrk="0" hangingPunct="1">
                        <a:lnSpc>
                          <a:spcPct val="115000"/>
                        </a:lnSpc>
                        <a:spcBef>
                          <a:spcPts val="0"/>
                        </a:spcBef>
                        <a:spcAft>
                          <a:spcPts val="0"/>
                        </a:spcAft>
                      </a:pPr>
                      <a:r>
                        <a:rPr kumimoji="0" lang="en-US" sz="1400" b="1" kern="1200" dirty="0"/>
                        <a:t>Total cost (over 5 years)</a:t>
                      </a:r>
                      <a:endParaRPr kumimoji="0" lang="en-US" sz="1400" b="1" kern="1200" dirty="0">
                        <a:solidFill>
                          <a:schemeClr val="tx1"/>
                        </a:solidFill>
                        <a:latin typeface="Times New Roman" pitchFamily="18" charset="0"/>
                        <a:ea typeface="+mn-ea"/>
                        <a:cs typeface="Times New Roman" pitchFamily="18" charset="0"/>
                      </a:endParaRPr>
                    </a:p>
                  </a:txBody>
                  <a:tcPr marL="68580" marR="68580" marT="0" marB="0"/>
                </a:tc>
                <a:tc>
                  <a:txBody>
                    <a:bodyPr/>
                    <a:lstStyle/>
                    <a:p>
                      <a:pPr marL="0" marR="0" algn="l" rtl="0" eaLnBrk="1" latinLnBrk="0" hangingPunct="1">
                        <a:lnSpc>
                          <a:spcPct val="115000"/>
                        </a:lnSpc>
                        <a:spcBef>
                          <a:spcPts val="0"/>
                        </a:spcBef>
                        <a:spcAft>
                          <a:spcPts val="0"/>
                        </a:spcAft>
                      </a:pPr>
                      <a:r>
                        <a:rPr kumimoji="0" lang="en-US" sz="1400" b="1" kern="1200" dirty="0"/>
                        <a:t>Annual Cost per constituent </a:t>
                      </a:r>
                      <a:endParaRPr kumimoji="0" lang="en-US" sz="1400" b="1" kern="1200" dirty="0">
                        <a:solidFill>
                          <a:schemeClr val="tx1"/>
                        </a:solidFill>
                        <a:latin typeface="Times New Roman" pitchFamily="18" charset="0"/>
                        <a:ea typeface="+mn-ea"/>
                        <a:cs typeface="Times New Roman" pitchFamily="18" charset="0"/>
                      </a:endParaRPr>
                    </a:p>
                  </a:txBody>
                  <a:tcPr marL="68580" marR="68580" marT="0" marB="0"/>
                </a:tc>
                <a:tc>
                  <a:txBody>
                    <a:bodyPr/>
                    <a:lstStyle/>
                    <a:p>
                      <a:pPr marL="0" marR="0" algn="l" rtl="0" eaLnBrk="1" latinLnBrk="0" hangingPunct="1">
                        <a:lnSpc>
                          <a:spcPct val="115000"/>
                        </a:lnSpc>
                        <a:spcBef>
                          <a:spcPts val="0"/>
                        </a:spcBef>
                        <a:spcAft>
                          <a:spcPts val="0"/>
                        </a:spcAft>
                      </a:pPr>
                      <a:r>
                        <a:rPr kumimoji="0" lang="en-US" sz="1400" b="1" kern="1200" dirty="0"/>
                        <a:t>Cost per  Constituent over 5 years</a:t>
                      </a:r>
                      <a:endParaRPr kumimoji="0" lang="en-US" sz="1400" b="1" kern="1200" dirty="0">
                        <a:solidFill>
                          <a:schemeClr val="tx1"/>
                        </a:solidFill>
                        <a:latin typeface="Times New Roman" pitchFamily="18" charset="0"/>
                        <a:ea typeface="+mn-ea"/>
                        <a:cs typeface="Times New Roman" pitchFamily="18" charset="0"/>
                      </a:endParaRPr>
                    </a:p>
                  </a:txBody>
                  <a:tcPr marL="68580" marR="68580" marT="0" marB="0"/>
                </a:tc>
              </a:tr>
              <a:tr h="190500">
                <a:tc>
                  <a:txBody>
                    <a:bodyPr/>
                    <a:lstStyle/>
                    <a:p>
                      <a:pPr marL="0" marR="0" algn="r" rtl="0" eaLnBrk="1" latinLnBrk="0" hangingPunct="1">
                        <a:lnSpc>
                          <a:spcPct val="115000"/>
                        </a:lnSpc>
                        <a:spcBef>
                          <a:spcPts val="0"/>
                        </a:spcBef>
                        <a:spcAft>
                          <a:spcPts val="0"/>
                        </a:spcAft>
                      </a:pPr>
                      <a:r>
                        <a:rPr kumimoji="0" lang="en-US" sz="1400" b="1" kern="1200" dirty="0"/>
                        <a:t>$0.00</a:t>
                      </a:r>
                      <a:endParaRPr kumimoji="0" lang="en-US" sz="1400" b="1" kern="1200" dirty="0">
                        <a:solidFill>
                          <a:schemeClr val="tx1"/>
                        </a:solidFill>
                        <a:latin typeface="Times New Roman" pitchFamily="18" charset="0"/>
                        <a:ea typeface="+mn-ea"/>
                        <a:cs typeface="Times New Roman" pitchFamily="18" charset="0"/>
                      </a:endParaRPr>
                    </a:p>
                  </a:txBody>
                  <a:tcPr marL="68580" marR="68580" marT="0" marB="0"/>
                </a:tc>
                <a:tc>
                  <a:txBody>
                    <a:bodyPr/>
                    <a:lstStyle/>
                    <a:p>
                      <a:pPr marL="0" marR="0" algn="r" rtl="0" eaLnBrk="1" latinLnBrk="0" hangingPunct="1">
                        <a:lnSpc>
                          <a:spcPct val="115000"/>
                        </a:lnSpc>
                        <a:spcBef>
                          <a:spcPts val="0"/>
                        </a:spcBef>
                        <a:spcAft>
                          <a:spcPts val="0"/>
                        </a:spcAft>
                      </a:pPr>
                      <a:r>
                        <a:rPr kumimoji="0" lang="en-US" sz="1400" b="1" kern="1200" dirty="0"/>
                        <a:t>$55,000.00</a:t>
                      </a:r>
                      <a:endParaRPr kumimoji="0" lang="en-US" sz="1400" b="1" kern="1200" dirty="0">
                        <a:solidFill>
                          <a:schemeClr val="tx1"/>
                        </a:solidFill>
                        <a:latin typeface="Times New Roman" pitchFamily="18" charset="0"/>
                        <a:ea typeface="+mn-ea"/>
                        <a:cs typeface="Times New Roman" pitchFamily="18" charset="0"/>
                      </a:endParaRPr>
                    </a:p>
                  </a:txBody>
                  <a:tcPr marL="68580" marR="68580" marT="0" marB="0"/>
                </a:tc>
                <a:tc>
                  <a:txBody>
                    <a:bodyPr/>
                    <a:lstStyle/>
                    <a:p>
                      <a:pPr marL="0" marR="0" algn="r" rtl="0" eaLnBrk="1" latinLnBrk="0" hangingPunct="1">
                        <a:lnSpc>
                          <a:spcPct val="115000"/>
                        </a:lnSpc>
                        <a:spcBef>
                          <a:spcPts val="0"/>
                        </a:spcBef>
                        <a:spcAft>
                          <a:spcPts val="0"/>
                        </a:spcAft>
                      </a:pPr>
                      <a:r>
                        <a:rPr kumimoji="0" lang="en-US" sz="1400" b="1" kern="1200" dirty="0"/>
                        <a:t>$275,000.00</a:t>
                      </a:r>
                      <a:endParaRPr kumimoji="0" lang="en-US" sz="1400" b="1" kern="1200" dirty="0">
                        <a:solidFill>
                          <a:schemeClr val="tx1"/>
                        </a:solidFill>
                        <a:latin typeface="Times New Roman" pitchFamily="18" charset="0"/>
                        <a:ea typeface="+mn-ea"/>
                        <a:cs typeface="Times New Roman" pitchFamily="18" charset="0"/>
                      </a:endParaRPr>
                    </a:p>
                  </a:txBody>
                  <a:tcPr marL="68580" marR="68580" marT="0" marB="0"/>
                </a:tc>
                <a:tc>
                  <a:txBody>
                    <a:bodyPr/>
                    <a:lstStyle/>
                    <a:p>
                      <a:pPr marL="0" marR="0" algn="r" rtl="0" eaLnBrk="1" latinLnBrk="0" hangingPunct="1">
                        <a:lnSpc>
                          <a:spcPct val="115000"/>
                        </a:lnSpc>
                        <a:spcBef>
                          <a:spcPts val="0"/>
                        </a:spcBef>
                        <a:spcAft>
                          <a:spcPts val="0"/>
                        </a:spcAft>
                      </a:pPr>
                      <a:r>
                        <a:rPr kumimoji="0" lang="en-US" sz="1400" b="1" kern="1200" dirty="0"/>
                        <a:t>$3.03</a:t>
                      </a:r>
                      <a:endParaRPr kumimoji="0" lang="en-US" sz="1400" b="1" kern="1200" dirty="0">
                        <a:solidFill>
                          <a:schemeClr val="tx1"/>
                        </a:solidFill>
                        <a:latin typeface="Times New Roman" pitchFamily="18" charset="0"/>
                        <a:ea typeface="+mn-ea"/>
                        <a:cs typeface="Times New Roman" pitchFamily="18" charset="0"/>
                      </a:endParaRPr>
                    </a:p>
                  </a:txBody>
                  <a:tcPr marL="68580" marR="68580" marT="0" marB="0"/>
                </a:tc>
                <a:tc>
                  <a:txBody>
                    <a:bodyPr/>
                    <a:lstStyle/>
                    <a:p>
                      <a:pPr marL="0" marR="0" algn="r" rtl="0" eaLnBrk="1" latinLnBrk="0" hangingPunct="1">
                        <a:lnSpc>
                          <a:spcPct val="115000"/>
                        </a:lnSpc>
                        <a:spcBef>
                          <a:spcPts val="0"/>
                        </a:spcBef>
                        <a:spcAft>
                          <a:spcPts val="0"/>
                        </a:spcAft>
                      </a:pPr>
                      <a:r>
                        <a:rPr kumimoji="0" lang="en-US" sz="1400" b="1" kern="1200" dirty="0"/>
                        <a:t>$15.16</a:t>
                      </a:r>
                      <a:endParaRPr kumimoji="0" lang="en-US" sz="1400" b="1" kern="1200" dirty="0">
                        <a:solidFill>
                          <a:schemeClr val="tx1"/>
                        </a:solidFill>
                        <a:latin typeface="Times New Roman" pitchFamily="18" charset="0"/>
                        <a:ea typeface="+mn-ea"/>
                        <a:cs typeface="Times New Roman" pitchFamily="18" charset="0"/>
                      </a:endParaRPr>
                    </a:p>
                  </a:txBody>
                  <a:tcPr marL="68580" marR="68580" marT="0" marB="0"/>
                </a:tc>
              </a:tr>
            </a:tbl>
          </a:graphicData>
        </a:graphic>
      </p:graphicFrame>
      <p:sp>
        <p:nvSpPr>
          <p:cNvPr id="266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olutions001.jpg"/>
          <p:cNvPicPr>
            <a:picLocks noChangeAspect="1"/>
          </p:cNvPicPr>
          <p:nvPr/>
        </p:nvPicPr>
        <p:blipFill>
          <a:blip r:embed="rId3" cstate="print"/>
          <a:stretch>
            <a:fillRect/>
          </a:stretch>
        </p:blipFill>
        <p:spPr>
          <a:xfrm>
            <a:off x="5982921" y="2438400"/>
            <a:ext cx="3161079" cy="2590800"/>
          </a:xfrm>
          <a:prstGeom prst="rect">
            <a:avLst/>
          </a:prstGeom>
          <a:effectLst>
            <a:softEdge rad="127000"/>
          </a:effectLst>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Exploring Solutions – Option 3</a:t>
            </a:r>
            <a:endParaRPr lang="en-US" dirty="0"/>
          </a:p>
        </p:txBody>
      </p:sp>
      <p:sp>
        <p:nvSpPr>
          <p:cNvPr id="3" name="Content Placeholder 2"/>
          <p:cNvSpPr>
            <a:spLocks noGrp="1"/>
          </p:cNvSpPr>
          <p:nvPr>
            <p:ph sz="quarter" idx="1"/>
          </p:nvPr>
        </p:nvSpPr>
        <p:spPr>
          <a:xfrm>
            <a:off x="609600" y="1600200"/>
            <a:ext cx="6553200" cy="3200400"/>
          </a:xfrm>
        </p:spPr>
        <p:txBody>
          <a:bodyPr vert="horz">
            <a:normAutofit/>
          </a:bodyPr>
          <a:lstStyle/>
          <a:p>
            <a:r>
              <a:rPr lang="en-US" dirty="0" smtClean="0">
                <a:latin typeface="Times New Roman" pitchFamily="18" charset="0"/>
                <a:cs typeface="Times New Roman" pitchFamily="18" charset="0"/>
              </a:rPr>
              <a:t>Outsource the Production of a Calendar to Contractors</a:t>
            </a:r>
          </a:p>
          <a:p>
            <a:pPr lvl="1"/>
            <a:r>
              <a:rPr lang="en-US" dirty="0" smtClean="0">
                <a:latin typeface="Times New Roman" pitchFamily="18" charset="0"/>
                <a:cs typeface="Times New Roman" pitchFamily="18" charset="0"/>
              </a:rPr>
              <a:t>Advantages</a:t>
            </a:r>
          </a:p>
          <a:p>
            <a:pPr lvl="2"/>
            <a:r>
              <a:rPr lang="en-US" dirty="0" smtClean="0">
                <a:latin typeface="Times New Roman" pitchFamily="18" charset="0"/>
                <a:cs typeface="Times New Roman" pitchFamily="18" charset="0"/>
              </a:rPr>
              <a:t>Outside organization’s expertise</a:t>
            </a:r>
          </a:p>
          <a:p>
            <a:pPr lvl="2"/>
            <a:r>
              <a:rPr lang="en-US" dirty="0" smtClean="0">
                <a:latin typeface="Times New Roman" pitchFamily="18" charset="0"/>
                <a:cs typeface="Times New Roman" pitchFamily="18" charset="0"/>
              </a:rPr>
              <a:t>Comparative shorter amount of time</a:t>
            </a:r>
          </a:p>
          <a:p>
            <a:pPr lvl="1"/>
            <a:r>
              <a:rPr lang="en-US" dirty="0" smtClean="0">
                <a:latin typeface="Times New Roman" pitchFamily="18" charset="0"/>
                <a:cs typeface="Times New Roman" pitchFamily="18" charset="0"/>
              </a:rPr>
              <a:t>Disadvantages</a:t>
            </a:r>
          </a:p>
          <a:p>
            <a:pPr lvl="2"/>
            <a:r>
              <a:rPr lang="en-US" dirty="0" smtClean="0">
                <a:latin typeface="Times New Roman" pitchFamily="18" charset="0"/>
                <a:cs typeface="Times New Roman" pitchFamily="18" charset="0"/>
              </a:rPr>
              <a:t>EXPENSIVE</a:t>
            </a:r>
          </a:p>
        </p:txBody>
      </p:sp>
      <p:graphicFrame>
        <p:nvGraphicFramePr>
          <p:cNvPr id="4" name="Table 3"/>
          <p:cNvGraphicFramePr>
            <a:graphicFrameLocks noGrp="1"/>
          </p:cNvGraphicFramePr>
          <p:nvPr/>
        </p:nvGraphicFramePr>
        <p:xfrm>
          <a:off x="228600" y="5715000"/>
          <a:ext cx="8686801" cy="914400"/>
        </p:xfrm>
        <a:graphic>
          <a:graphicData uri="http://schemas.openxmlformats.org/drawingml/2006/table">
            <a:tbl>
              <a:tblPr>
                <a:tableStyleId>{5DA37D80-6434-44D0-A028-1B22A696006F}</a:tableStyleId>
              </a:tblPr>
              <a:tblGrid>
                <a:gridCol w="1485443"/>
                <a:gridCol w="1796431"/>
                <a:gridCol w="1435059"/>
                <a:gridCol w="1836389"/>
                <a:gridCol w="2133479"/>
              </a:tblGrid>
              <a:tr h="609600">
                <a:tc>
                  <a:txBody>
                    <a:bodyPr/>
                    <a:lstStyle/>
                    <a:p>
                      <a:pPr marL="0" marR="0">
                        <a:lnSpc>
                          <a:spcPct val="115000"/>
                        </a:lnSpc>
                        <a:spcBef>
                          <a:spcPts val="0"/>
                        </a:spcBef>
                        <a:spcAft>
                          <a:spcPts val="0"/>
                        </a:spcAft>
                      </a:pPr>
                      <a:r>
                        <a:rPr lang="en-US" sz="1400" b="1" dirty="0"/>
                        <a:t>Total Acquisition cost</a:t>
                      </a:r>
                      <a:endParaRPr lang="en-US" sz="14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400" b="1" dirty="0"/>
                        <a:t>Total Recurring Costs – 2</a:t>
                      </a:r>
                      <a:r>
                        <a:rPr lang="en-US" sz="1400" b="1" baseline="30000" dirty="0"/>
                        <a:t>nd</a:t>
                      </a:r>
                      <a:r>
                        <a:rPr lang="en-US" sz="1400" b="1" dirty="0"/>
                        <a:t> Year On</a:t>
                      </a:r>
                      <a:endParaRPr lang="en-US" sz="14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400" b="1" dirty="0"/>
                        <a:t>Total cost (over 5 years)</a:t>
                      </a:r>
                      <a:endParaRPr lang="en-US" sz="14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400" b="1" dirty="0"/>
                        <a:t>Annual Cost per constituent </a:t>
                      </a:r>
                      <a:endParaRPr lang="en-US" sz="14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400" b="1" dirty="0"/>
                        <a:t>Cost per  Constituent over 5 years</a:t>
                      </a:r>
                      <a:endParaRPr lang="en-US" sz="1400" b="1" dirty="0">
                        <a:latin typeface="Times New Roman" pitchFamily="18" charset="0"/>
                        <a:ea typeface="Calibri"/>
                        <a:cs typeface="Times New Roman" pitchFamily="18" charset="0"/>
                      </a:endParaRPr>
                    </a:p>
                  </a:txBody>
                  <a:tcPr marL="68580" marR="68580" marT="0" marB="0"/>
                </a:tc>
              </a:tr>
              <a:tr h="304800">
                <a:tc>
                  <a:txBody>
                    <a:bodyPr/>
                    <a:lstStyle/>
                    <a:p>
                      <a:pPr marL="0" marR="0" algn="r">
                        <a:lnSpc>
                          <a:spcPct val="115000"/>
                        </a:lnSpc>
                        <a:spcBef>
                          <a:spcPts val="0"/>
                        </a:spcBef>
                        <a:spcAft>
                          <a:spcPts val="0"/>
                        </a:spcAft>
                      </a:pPr>
                      <a:r>
                        <a:rPr lang="en-US" sz="1400" b="1" dirty="0"/>
                        <a:t>$63,500.00</a:t>
                      </a:r>
                      <a:endParaRPr lang="en-US" sz="1400" b="1" dirty="0">
                        <a:latin typeface="Times New Roman" pitchFamily="18" charset="0"/>
                        <a:ea typeface="Calibri"/>
                        <a:cs typeface="Times New Roman" pitchFamily="18" charset="0"/>
                      </a:endParaRPr>
                    </a:p>
                  </a:txBody>
                  <a:tcPr marL="68580" marR="68580" marT="0" marB="0"/>
                </a:tc>
                <a:tc>
                  <a:txBody>
                    <a:bodyPr/>
                    <a:lstStyle/>
                    <a:p>
                      <a:pPr marL="0" marR="0" algn="r">
                        <a:lnSpc>
                          <a:spcPct val="115000"/>
                        </a:lnSpc>
                        <a:spcBef>
                          <a:spcPts val="0"/>
                        </a:spcBef>
                        <a:spcAft>
                          <a:spcPts val="0"/>
                        </a:spcAft>
                      </a:pPr>
                      <a:r>
                        <a:rPr lang="en-US" sz="1400" b="1" dirty="0"/>
                        <a:t>$95,000.00</a:t>
                      </a:r>
                      <a:endParaRPr lang="en-US" sz="1400" b="1" dirty="0">
                        <a:latin typeface="Times New Roman" pitchFamily="18" charset="0"/>
                        <a:ea typeface="Calibri"/>
                        <a:cs typeface="Times New Roman" pitchFamily="18" charset="0"/>
                      </a:endParaRPr>
                    </a:p>
                  </a:txBody>
                  <a:tcPr marL="68580" marR="68580" marT="0" marB="0"/>
                </a:tc>
                <a:tc>
                  <a:txBody>
                    <a:bodyPr/>
                    <a:lstStyle/>
                    <a:p>
                      <a:pPr marL="0" marR="0" algn="r">
                        <a:lnSpc>
                          <a:spcPct val="115000"/>
                        </a:lnSpc>
                        <a:spcBef>
                          <a:spcPts val="0"/>
                        </a:spcBef>
                        <a:spcAft>
                          <a:spcPts val="0"/>
                        </a:spcAft>
                      </a:pPr>
                      <a:r>
                        <a:rPr lang="en-US" sz="1400" b="1" dirty="0"/>
                        <a:t>$443,500.00</a:t>
                      </a:r>
                      <a:endParaRPr lang="en-US" sz="1400" b="1" dirty="0">
                        <a:latin typeface="Times New Roman" pitchFamily="18" charset="0"/>
                        <a:ea typeface="Calibri"/>
                        <a:cs typeface="Times New Roman" pitchFamily="18" charset="0"/>
                      </a:endParaRPr>
                    </a:p>
                  </a:txBody>
                  <a:tcPr marL="68580" marR="68580" marT="0" marB="0"/>
                </a:tc>
                <a:tc>
                  <a:txBody>
                    <a:bodyPr/>
                    <a:lstStyle/>
                    <a:p>
                      <a:pPr marL="0" marR="0" algn="r">
                        <a:lnSpc>
                          <a:spcPct val="115000"/>
                        </a:lnSpc>
                        <a:spcBef>
                          <a:spcPts val="0"/>
                        </a:spcBef>
                        <a:spcAft>
                          <a:spcPts val="0"/>
                        </a:spcAft>
                      </a:pPr>
                      <a:r>
                        <a:rPr lang="en-US" sz="1400" b="1" dirty="0"/>
                        <a:t>$4.89</a:t>
                      </a:r>
                      <a:endParaRPr lang="en-US" sz="1400" b="1" dirty="0">
                        <a:latin typeface="Times New Roman" pitchFamily="18" charset="0"/>
                        <a:ea typeface="Calibri"/>
                        <a:cs typeface="Times New Roman" pitchFamily="18" charset="0"/>
                      </a:endParaRPr>
                    </a:p>
                  </a:txBody>
                  <a:tcPr marL="68580" marR="68580" marT="0" marB="0"/>
                </a:tc>
                <a:tc>
                  <a:txBody>
                    <a:bodyPr/>
                    <a:lstStyle/>
                    <a:p>
                      <a:pPr marL="0" marR="0" algn="r">
                        <a:lnSpc>
                          <a:spcPct val="115000"/>
                        </a:lnSpc>
                        <a:spcBef>
                          <a:spcPts val="0"/>
                        </a:spcBef>
                        <a:spcAft>
                          <a:spcPts val="0"/>
                        </a:spcAft>
                      </a:pPr>
                      <a:r>
                        <a:rPr lang="en-US" sz="1400" b="1" dirty="0"/>
                        <a:t>$24.45</a:t>
                      </a:r>
                      <a:endParaRPr lang="en-US" sz="1400" b="1" dirty="0">
                        <a:latin typeface="Times New Roman" pitchFamily="18" charset="0"/>
                        <a:ea typeface="Calibri"/>
                        <a:cs typeface="Times New Roman" pitchFamily="18" charset="0"/>
                      </a:endParaRPr>
                    </a:p>
                  </a:txBody>
                  <a:tcPr marL="68580" marR="68580" marT="0" marB="0"/>
                </a:tc>
              </a:tr>
            </a:tbl>
          </a:graphicData>
        </a:graphic>
      </p:graphicFrame>
      <p:sp>
        <p:nvSpPr>
          <p:cNvPr id="2867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4" name="Rectangle 2"/>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Exploring Solutions – Option 4</a:t>
            </a:r>
            <a:endParaRPr lang="en-US" dirty="0"/>
          </a:p>
        </p:txBody>
      </p:sp>
      <p:sp>
        <p:nvSpPr>
          <p:cNvPr id="3" name="Content Placeholder 2"/>
          <p:cNvSpPr>
            <a:spLocks noGrp="1"/>
          </p:cNvSpPr>
          <p:nvPr>
            <p:ph sz="quarter" idx="1"/>
          </p:nvPr>
        </p:nvSpPr>
        <p:spPr>
          <a:xfrm>
            <a:off x="152400" y="1600200"/>
            <a:ext cx="6172200" cy="5257800"/>
          </a:xfrm>
        </p:spPr>
        <p:txBody>
          <a:bodyPr>
            <a:normAutofit fontScale="92500" lnSpcReduction="20000"/>
          </a:bodyPr>
          <a:lstStyle/>
          <a:p>
            <a:r>
              <a:rPr lang="en-US" dirty="0" smtClean="0">
                <a:latin typeface="Times New Roman" pitchFamily="18" charset="0"/>
                <a:cs typeface="Times New Roman" pitchFamily="18" charset="0"/>
              </a:rPr>
              <a:t>Application Service Provisioning (Google Apps)</a:t>
            </a:r>
          </a:p>
          <a:p>
            <a:pPr lvl="1"/>
            <a:r>
              <a:rPr lang="en-US" dirty="0" smtClean="0">
                <a:latin typeface="Times New Roman" pitchFamily="18" charset="0"/>
                <a:cs typeface="Times New Roman" pitchFamily="18" charset="0"/>
              </a:rPr>
              <a:t>Advantages</a:t>
            </a:r>
          </a:p>
          <a:p>
            <a:pPr lvl="2"/>
            <a:r>
              <a:rPr lang="en-US" dirty="0" smtClean="0">
                <a:latin typeface="Times New Roman" pitchFamily="18" charset="0"/>
                <a:cs typeface="Times New Roman" pitchFamily="18" charset="0"/>
              </a:rPr>
              <a:t>Free</a:t>
            </a:r>
          </a:p>
          <a:p>
            <a:pPr lvl="2"/>
            <a:r>
              <a:rPr lang="en-US" dirty="0" smtClean="0">
                <a:latin typeface="Times New Roman" pitchFamily="18" charset="0"/>
                <a:cs typeface="Times New Roman" pitchFamily="18" charset="0"/>
              </a:rPr>
              <a:t>Great list of functionality</a:t>
            </a:r>
          </a:p>
          <a:p>
            <a:pPr lvl="3"/>
            <a:r>
              <a:rPr lang="en-US" dirty="0" smtClean="0">
                <a:latin typeface="Times New Roman" pitchFamily="18" charset="0"/>
                <a:cs typeface="Times New Roman" pitchFamily="18" charset="0"/>
              </a:rPr>
              <a:t>Gmail</a:t>
            </a:r>
          </a:p>
          <a:p>
            <a:pPr lvl="3"/>
            <a:r>
              <a:rPr lang="en-US" dirty="0" smtClean="0">
                <a:latin typeface="Times New Roman" pitchFamily="18" charset="0"/>
                <a:cs typeface="Times New Roman" pitchFamily="18" charset="0"/>
              </a:rPr>
              <a:t> Google Talk</a:t>
            </a:r>
          </a:p>
          <a:p>
            <a:pPr lvl="3"/>
            <a:r>
              <a:rPr lang="en-US" dirty="0" smtClean="0">
                <a:latin typeface="Times New Roman" pitchFamily="18" charset="0"/>
                <a:cs typeface="Times New Roman" pitchFamily="18" charset="0"/>
              </a:rPr>
              <a:t>Google Docs</a:t>
            </a:r>
          </a:p>
          <a:p>
            <a:pPr lvl="3"/>
            <a:r>
              <a:rPr lang="en-US" dirty="0" smtClean="0">
                <a:latin typeface="Times New Roman" pitchFamily="18" charset="0"/>
                <a:cs typeface="Times New Roman" pitchFamily="18" charset="0"/>
              </a:rPr>
              <a:t>Google Video</a:t>
            </a:r>
          </a:p>
          <a:p>
            <a:pPr lvl="3"/>
            <a:r>
              <a:rPr lang="en-US" dirty="0" smtClean="0">
                <a:latin typeface="Times New Roman" pitchFamily="18" charset="0"/>
                <a:cs typeface="Times New Roman" pitchFamily="18" charset="0"/>
              </a:rPr>
              <a:t>Google Sites (Personalized Sites)</a:t>
            </a:r>
          </a:p>
          <a:p>
            <a:pPr lvl="3"/>
            <a:r>
              <a:rPr lang="en-US" dirty="0" smtClean="0">
                <a:latin typeface="Times New Roman" pitchFamily="18" charset="0"/>
                <a:cs typeface="Times New Roman" pitchFamily="18" charset="0"/>
              </a:rPr>
              <a:t>Google Calendar</a:t>
            </a:r>
          </a:p>
          <a:p>
            <a:pPr lvl="2"/>
            <a:r>
              <a:rPr lang="en-US" dirty="0" smtClean="0">
                <a:latin typeface="Times New Roman" pitchFamily="18" charset="0"/>
                <a:cs typeface="Times New Roman" pitchFamily="18" charset="0"/>
              </a:rPr>
              <a:t>Mitigate the university of hosting all functions</a:t>
            </a:r>
          </a:p>
          <a:p>
            <a:pPr lvl="1"/>
            <a:r>
              <a:rPr lang="en-US" dirty="0" smtClean="0">
                <a:latin typeface="Times New Roman" pitchFamily="18" charset="0"/>
                <a:cs typeface="Times New Roman" pitchFamily="18" charset="0"/>
              </a:rPr>
              <a:t>Disadvantages</a:t>
            </a:r>
          </a:p>
          <a:p>
            <a:pPr lvl="2"/>
            <a:r>
              <a:rPr lang="en-US" dirty="0" smtClean="0">
                <a:latin typeface="Times New Roman" pitchFamily="18" charset="0"/>
                <a:cs typeface="Times New Roman" pitchFamily="18" charset="0"/>
              </a:rPr>
              <a:t>Calendar does not meet our requirements</a:t>
            </a:r>
          </a:p>
          <a:p>
            <a:pPr lvl="2"/>
            <a:r>
              <a:rPr lang="en-US" dirty="0" smtClean="0">
                <a:latin typeface="Times New Roman" pitchFamily="18" charset="0"/>
                <a:cs typeface="Times New Roman" pitchFamily="18" charset="0"/>
              </a:rPr>
              <a:t>Requires the institution move productivity functions to Google</a:t>
            </a:r>
            <a:endParaRPr lang="en-US" dirty="0">
              <a:latin typeface="Times New Roman" pitchFamily="18" charset="0"/>
              <a:cs typeface="Times New Roman" pitchFamily="18" charset="0"/>
            </a:endParaRPr>
          </a:p>
        </p:txBody>
      </p:sp>
      <p:pic>
        <p:nvPicPr>
          <p:cNvPr id="4" name="Picture 3" descr="3285777403_8f0a9b886d.jpg"/>
          <p:cNvPicPr>
            <a:picLocks noChangeAspect="1"/>
          </p:cNvPicPr>
          <p:nvPr/>
        </p:nvPicPr>
        <p:blipFill>
          <a:blip r:embed="rId2" cstate="print"/>
          <a:stretch>
            <a:fillRect/>
          </a:stretch>
        </p:blipFill>
        <p:spPr>
          <a:xfrm>
            <a:off x="6186162" y="3733800"/>
            <a:ext cx="2957838" cy="2918919"/>
          </a:xfrm>
          <a:prstGeom prst="rect">
            <a:avLst/>
          </a:prstGeom>
        </p:spPr>
      </p:pic>
      <p:pic>
        <p:nvPicPr>
          <p:cNvPr id="5" name="Picture 4" descr="solutions001.jpg"/>
          <p:cNvPicPr>
            <a:picLocks noChangeAspect="1"/>
          </p:cNvPicPr>
          <p:nvPr/>
        </p:nvPicPr>
        <p:blipFill>
          <a:blip r:embed="rId3" cstate="print"/>
          <a:stretch>
            <a:fillRect/>
          </a:stretch>
        </p:blipFill>
        <p:spPr>
          <a:xfrm>
            <a:off x="6705600" y="1524000"/>
            <a:ext cx="2438400" cy="1998497"/>
          </a:xfrm>
          <a:prstGeom prst="rect">
            <a:avLst/>
          </a:prstGeom>
          <a:effectLst>
            <a:softEdge rad="1270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lutions001.jpg"/>
          <p:cNvPicPr>
            <a:picLocks noChangeAspect="1"/>
          </p:cNvPicPr>
          <p:nvPr/>
        </p:nvPicPr>
        <p:blipFill>
          <a:blip r:embed="rId2" cstate="print"/>
          <a:stretch>
            <a:fillRect/>
          </a:stretch>
        </p:blipFill>
        <p:spPr>
          <a:xfrm>
            <a:off x="6705600" y="2438400"/>
            <a:ext cx="2438400" cy="1998497"/>
          </a:xfrm>
          <a:prstGeom prst="rect">
            <a:avLst/>
          </a:prstGeom>
          <a:effectLst>
            <a:softEdge rad="127000"/>
          </a:effectLst>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Exploring Solutions – Option 5</a:t>
            </a:r>
            <a:endParaRPr lang="en-US" dirty="0"/>
          </a:p>
        </p:txBody>
      </p:sp>
      <p:sp>
        <p:nvSpPr>
          <p:cNvPr id="3" name="Content Placeholder 2"/>
          <p:cNvSpPr>
            <a:spLocks noGrp="1"/>
          </p:cNvSpPr>
          <p:nvPr>
            <p:ph sz="quarter" idx="1"/>
          </p:nvPr>
        </p:nvSpPr>
        <p:spPr>
          <a:xfrm>
            <a:off x="152400" y="1600200"/>
            <a:ext cx="7391400" cy="4495800"/>
          </a:xfrm>
        </p:spPr>
        <p:txBody>
          <a:bodyPr>
            <a:normAutofit/>
          </a:bodyPr>
          <a:lstStyle/>
          <a:p>
            <a:r>
              <a:rPr lang="en-US" dirty="0" smtClean="0">
                <a:latin typeface="Times New Roman" pitchFamily="18" charset="0"/>
                <a:cs typeface="Times New Roman" pitchFamily="18" charset="0"/>
              </a:rPr>
              <a:t>Application Service Provisioning (Trumba)</a:t>
            </a:r>
          </a:p>
          <a:p>
            <a:pPr lvl="1"/>
            <a:r>
              <a:rPr lang="en-US" dirty="0" smtClean="0">
                <a:latin typeface="Times New Roman" pitchFamily="18" charset="0"/>
                <a:cs typeface="Times New Roman" pitchFamily="18" charset="0"/>
              </a:rPr>
              <a:t>Popular among higher education institutions</a:t>
            </a:r>
          </a:p>
          <a:p>
            <a:pPr lvl="1"/>
            <a:r>
              <a:rPr lang="en-US" dirty="0" smtClean="0">
                <a:latin typeface="Times New Roman" pitchFamily="18" charset="0"/>
                <a:cs typeface="Times New Roman" pitchFamily="18" charset="0"/>
              </a:rPr>
              <a:t>Advantages</a:t>
            </a:r>
          </a:p>
          <a:p>
            <a:pPr lvl="2"/>
            <a:r>
              <a:rPr lang="en-US" dirty="0" smtClean="0">
                <a:latin typeface="Times New Roman" pitchFamily="18" charset="0"/>
                <a:cs typeface="Times New Roman" pitchFamily="18" charset="0"/>
              </a:rPr>
              <a:t>Tech Support</a:t>
            </a:r>
          </a:p>
          <a:p>
            <a:pPr lvl="2"/>
            <a:r>
              <a:rPr lang="en-US" dirty="0" smtClean="0">
                <a:latin typeface="Times New Roman" pitchFamily="18" charset="0"/>
                <a:cs typeface="Times New Roman" pitchFamily="18" charset="0"/>
              </a:rPr>
              <a:t>Early Roll-out</a:t>
            </a:r>
          </a:p>
          <a:p>
            <a:pPr lvl="1"/>
            <a:r>
              <a:rPr lang="en-US" dirty="0" smtClean="0">
                <a:latin typeface="Times New Roman" pitchFamily="18" charset="0"/>
                <a:cs typeface="Times New Roman" pitchFamily="18" charset="0"/>
              </a:rPr>
              <a:t>Disadvantages</a:t>
            </a:r>
          </a:p>
          <a:p>
            <a:pPr lvl="2"/>
            <a:r>
              <a:rPr lang="en-US" dirty="0" smtClean="0">
                <a:latin typeface="Times New Roman" pitchFamily="18" charset="0"/>
                <a:cs typeface="Times New Roman" pitchFamily="18" charset="0"/>
              </a:rPr>
              <a:t>High price</a:t>
            </a:r>
          </a:p>
          <a:p>
            <a:pPr lvl="2"/>
            <a:r>
              <a:rPr lang="en-US" dirty="0" smtClean="0">
                <a:latin typeface="Times New Roman" pitchFamily="18" charset="0"/>
                <a:cs typeface="Times New Roman" pitchFamily="18" charset="0"/>
              </a:rPr>
              <a:t>Service level agreements</a:t>
            </a:r>
          </a:p>
          <a:p>
            <a:pPr lvl="2"/>
            <a:endParaRPr lang="en-US" dirty="0">
              <a:latin typeface="Times New Roman" pitchFamily="18" charset="0"/>
              <a:cs typeface="Times New Roman" pitchFamily="18" charset="0"/>
            </a:endParaRPr>
          </a:p>
        </p:txBody>
      </p:sp>
      <p:pic>
        <p:nvPicPr>
          <p:cNvPr id="4" name="Picture 3" descr="trumba_logo_190x40.gif"/>
          <p:cNvPicPr>
            <a:picLocks noChangeAspect="1"/>
          </p:cNvPicPr>
          <p:nvPr/>
        </p:nvPicPr>
        <p:blipFill>
          <a:blip r:embed="rId3" cstate="print"/>
          <a:stretch>
            <a:fillRect/>
          </a:stretch>
        </p:blipFill>
        <p:spPr>
          <a:xfrm>
            <a:off x="5562600" y="4495800"/>
            <a:ext cx="3257550" cy="685800"/>
          </a:xfrm>
          <a:prstGeom prst="rect">
            <a:avLst/>
          </a:prstGeom>
        </p:spPr>
      </p:pic>
      <p:graphicFrame>
        <p:nvGraphicFramePr>
          <p:cNvPr id="6" name="Table 5"/>
          <p:cNvGraphicFramePr>
            <a:graphicFrameLocks noGrp="1"/>
          </p:cNvGraphicFramePr>
          <p:nvPr/>
        </p:nvGraphicFramePr>
        <p:xfrm>
          <a:off x="152400" y="5562600"/>
          <a:ext cx="8763000" cy="1171448"/>
        </p:xfrm>
        <a:graphic>
          <a:graphicData uri="http://schemas.openxmlformats.org/drawingml/2006/table">
            <a:tbl>
              <a:tblPr>
                <a:tableStyleId>{5DA37D80-6434-44D0-A028-1B22A696006F}</a:tableStyleId>
              </a:tblPr>
              <a:tblGrid>
                <a:gridCol w="1498473"/>
                <a:gridCol w="1812189"/>
                <a:gridCol w="1447647"/>
                <a:gridCol w="1852498"/>
                <a:gridCol w="2152193"/>
              </a:tblGrid>
              <a:tr h="660400">
                <a:tc>
                  <a:txBody>
                    <a:bodyPr/>
                    <a:lstStyle/>
                    <a:p>
                      <a:pPr marL="0" marR="0">
                        <a:lnSpc>
                          <a:spcPct val="115000"/>
                        </a:lnSpc>
                        <a:spcBef>
                          <a:spcPts val="0"/>
                        </a:spcBef>
                        <a:spcAft>
                          <a:spcPts val="0"/>
                        </a:spcAft>
                      </a:pPr>
                      <a:r>
                        <a:rPr lang="en-US" sz="1600" b="1" dirty="0">
                          <a:latin typeface="Times New Roman" pitchFamily="18" charset="0"/>
                          <a:cs typeface="Times New Roman" pitchFamily="18" charset="0"/>
                        </a:rPr>
                        <a:t>Total Acquisition cost</a:t>
                      </a:r>
                      <a:endParaRPr lang="en-US" sz="16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600" b="1" dirty="0">
                          <a:latin typeface="Times New Roman" pitchFamily="18" charset="0"/>
                          <a:cs typeface="Times New Roman" pitchFamily="18" charset="0"/>
                        </a:rPr>
                        <a:t>Total Recurring Costs – 2</a:t>
                      </a:r>
                      <a:r>
                        <a:rPr lang="en-US" sz="1600" b="1" baseline="30000" dirty="0">
                          <a:latin typeface="Times New Roman" pitchFamily="18" charset="0"/>
                          <a:cs typeface="Times New Roman" pitchFamily="18" charset="0"/>
                        </a:rPr>
                        <a:t>nd</a:t>
                      </a:r>
                      <a:r>
                        <a:rPr lang="en-US" sz="1600" b="1" dirty="0">
                          <a:latin typeface="Times New Roman" pitchFamily="18" charset="0"/>
                          <a:cs typeface="Times New Roman" pitchFamily="18" charset="0"/>
                        </a:rPr>
                        <a:t> Year On</a:t>
                      </a:r>
                      <a:endParaRPr lang="en-US" sz="16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600" b="1" dirty="0">
                          <a:latin typeface="Times New Roman" pitchFamily="18" charset="0"/>
                          <a:cs typeface="Times New Roman" pitchFamily="18" charset="0"/>
                        </a:rPr>
                        <a:t>Total cost (over 5 years)</a:t>
                      </a:r>
                      <a:endParaRPr lang="en-US" sz="16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600" b="1" dirty="0">
                          <a:latin typeface="Times New Roman" pitchFamily="18" charset="0"/>
                          <a:cs typeface="Times New Roman" pitchFamily="18" charset="0"/>
                        </a:rPr>
                        <a:t>Annual Cost per constituent </a:t>
                      </a:r>
                      <a:endParaRPr lang="en-US" sz="16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600" b="1" dirty="0">
                          <a:latin typeface="Times New Roman" pitchFamily="18" charset="0"/>
                          <a:cs typeface="Times New Roman" pitchFamily="18" charset="0"/>
                        </a:rPr>
                        <a:t>Cost per  Constituent over 5 years</a:t>
                      </a:r>
                      <a:endParaRPr lang="en-US" sz="1600" b="1" dirty="0">
                        <a:latin typeface="Times New Roman" pitchFamily="18" charset="0"/>
                        <a:ea typeface="Calibri"/>
                        <a:cs typeface="Times New Roman" pitchFamily="18" charset="0"/>
                      </a:endParaRPr>
                    </a:p>
                  </a:txBody>
                  <a:tcPr marL="68580" marR="68580" marT="0" marB="0"/>
                </a:tc>
              </a:tr>
              <a:tr h="330200">
                <a:tc>
                  <a:txBody>
                    <a:bodyPr/>
                    <a:lstStyle/>
                    <a:p>
                      <a:pPr marL="0" marR="0" algn="r">
                        <a:lnSpc>
                          <a:spcPct val="115000"/>
                        </a:lnSpc>
                        <a:spcBef>
                          <a:spcPts val="0"/>
                        </a:spcBef>
                        <a:spcAft>
                          <a:spcPts val="0"/>
                        </a:spcAft>
                      </a:pPr>
                      <a:r>
                        <a:rPr lang="en-US" sz="1600" b="1" dirty="0">
                          <a:latin typeface="Times New Roman" pitchFamily="18" charset="0"/>
                          <a:cs typeface="Times New Roman" pitchFamily="18" charset="0"/>
                        </a:rPr>
                        <a:t>$6,000.00</a:t>
                      </a:r>
                      <a:endParaRPr lang="en-US" sz="1600" b="1" dirty="0">
                        <a:latin typeface="Times New Roman" pitchFamily="18" charset="0"/>
                        <a:ea typeface="Calibri"/>
                        <a:cs typeface="Times New Roman" pitchFamily="18" charset="0"/>
                      </a:endParaRPr>
                    </a:p>
                  </a:txBody>
                  <a:tcPr marL="68580" marR="68580" marT="0" marB="0"/>
                </a:tc>
                <a:tc>
                  <a:txBody>
                    <a:bodyPr/>
                    <a:lstStyle/>
                    <a:p>
                      <a:pPr marL="0" marR="0" algn="r">
                        <a:lnSpc>
                          <a:spcPct val="115000"/>
                        </a:lnSpc>
                        <a:spcBef>
                          <a:spcPts val="0"/>
                        </a:spcBef>
                        <a:spcAft>
                          <a:spcPts val="0"/>
                        </a:spcAft>
                      </a:pPr>
                      <a:r>
                        <a:rPr lang="en-US" sz="1600" b="1" dirty="0">
                          <a:latin typeface="Times New Roman" pitchFamily="18" charset="0"/>
                          <a:cs typeface="Times New Roman" pitchFamily="18" charset="0"/>
                        </a:rPr>
                        <a:t>$97,080.80</a:t>
                      </a:r>
                      <a:endParaRPr lang="en-US" sz="1600" b="1" dirty="0">
                        <a:latin typeface="Times New Roman" pitchFamily="18" charset="0"/>
                        <a:ea typeface="Calibri"/>
                        <a:cs typeface="Times New Roman" pitchFamily="18" charset="0"/>
                      </a:endParaRPr>
                    </a:p>
                  </a:txBody>
                  <a:tcPr marL="68580" marR="68580" marT="0" marB="0"/>
                </a:tc>
                <a:tc>
                  <a:txBody>
                    <a:bodyPr/>
                    <a:lstStyle/>
                    <a:p>
                      <a:pPr marL="0" marR="0" algn="r">
                        <a:lnSpc>
                          <a:spcPct val="115000"/>
                        </a:lnSpc>
                        <a:spcBef>
                          <a:spcPts val="0"/>
                        </a:spcBef>
                        <a:spcAft>
                          <a:spcPts val="0"/>
                        </a:spcAft>
                      </a:pPr>
                      <a:r>
                        <a:rPr lang="en-US" sz="1600" b="1" dirty="0">
                          <a:latin typeface="Times New Roman" pitchFamily="18" charset="0"/>
                          <a:cs typeface="Times New Roman" pitchFamily="18" charset="0"/>
                        </a:rPr>
                        <a:t>$394,323.20</a:t>
                      </a:r>
                      <a:endParaRPr lang="en-US" sz="1600" b="1" dirty="0">
                        <a:latin typeface="Times New Roman" pitchFamily="18" charset="0"/>
                        <a:ea typeface="Calibri"/>
                        <a:cs typeface="Times New Roman" pitchFamily="18" charset="0"/>
                      </a:endParaRPr>
                    </a:p>
                  </a:txBody>
                  <a:tcPr marL="68580" marR="68580" marT="0" marB="0"/>
                </a:tc>
                <a:tc>
                  <a:txBody>
                    <a:bodyPr/>
                    <a:lstStyle/>
                    <a:p>
                      <a:pPr marL="0" marR="0" algn="r">
                        <a:lnSpc>
                          <a:spcPct val="115000"/>
                        </a:lnSpc>
                        <a:spcBef>
                          <a:spcPts val="0"/>
                        </a:spcBef>
                        <a:spcAft>
                          <a:spcPts val="0"/>
                        </a:spcAft>
                      </a:pPr>
                      <a:r>
                        <a:rPr lang="en-US" sz="1600" b="1" dirty="0">
                          <a:latin typeface="Times New Roman" pitchFamily="18" charset="0"/>
                          <a:cs typeface="Times New Roman" pitchFamily="18" charset="0"/>
                        </a:rPr>
                        <a:t>$4.34</a:t>
                      </a:r>
                      <a:endParaRPr lang="en-US" sz="1600" b="1" dirty="0">
                        <a:latin typeface="Times New Roman" pitchFamily="18" charset="0"/>
                        <a:ea typeface="Calibri"/>
                        <a:cs typeface="Times New Roman" pitchFamily="18" charset="0"/>
                      </a:endParaRPr>
                    </a:p>
                  </a:txBody>
                  <a:tcPr marL="68580" marR="68580" marT="0" marB="0"/>
                </a:tc>
                <a:tc>
                  <a:txBody>
                    <a:bodyPr/>
                    <a:lstStyle/>
                    <a:p>
                      <a:pPr marL="0" marR="0" algn="r">
                        <a:lnSpc>
                          <a:spcPct val="115000"/>
                        </a:lnSpc>
                        <a:spcBef>
                          <a:spcPts val="0"/>
                        </a:spcBef>
                        <a:spcAft>
                          <a:spcPts val="0"/>
                        </a:spcAft>
                      </a:pPr>
                      <a:r>
                        <a:rPr lang="en-US" sz="1600" b="1" dirty="0">
                          <a:latin typeface="Times New Roman" pitchFamily="18" charset="0"/>
                          <a:cs typeface="Times New Roman" pitchFamily="18" charset="0"/>
                        </a:rPr>
                        <a:t>$21.74</a:t>
                      </a:r>
                      <a:endParaRPr lang="en-US" sz="1600" b="1" dirty="0">
                        <a:latin typeface="Times New Roman" pitchFamily="18" charset="0"/>
                        <a:ea typeface="Calibri"/>
                        <a:cs typeface="Times New Roman" pitchFamily="18" charset="0"/>
                      </a:endParaRPr>
                    </a:p>
                  </a:txBody>
                  <a:tcPr marL="68580" marR="68580" marT="0" marB="0"/>
                </a:tc>
              </a:tr>
            </a:tbl>
          </a:graphicData>
        </a:graphic>
      </p:graphicFrame>
      <p:sp>
        <p:nvSpPr>
          <p:cNvPr id="2969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lutions001.jpg"/>
          <p:cNvPicPr>
            <a:picLocks noChangeAspect="1"/>
          </p:cNvPicPr>
          <p:nvPr/>
        </p:nvPicPr>
        <p:blipFill>
          <a:blip r:embed="rId3" cstate="print"/>
          <a:stretch>
            <a:fillRect/>
          </a:stretch>
        </p:blipFill>
        <p:spPr>
          <a:xfrm>
            <a:off x="6705600" y="1524000"/>
            <a:ext cx="2438400" cy="1998497"/>
          </a:xfrm>
          <a:prstGeom prst="rect">
            <a:avLst/>
          </a:prstGeom>
          <a:effectLst>
            <a:softEdge rad="127000"/>
          </a:effectLst>
        </p:spPr>
      </p:pic>
      <p:pic>
        <p:nvPicPr>
          <p:cNvPr id="5" name="Picture 4" descr="bedeworkLogo.gif"/>
          <p:cNvPicPr>
            <a:picLocks noChangeAspect="1"/>
          </p:cNvPicPr>
          <p:nvPr/>
        </p:nvPicPr>
        <p:blipFill>
          <a:blip r:embed="rId4" cstate="print"/>
          <a:stretch>
            <a:fillRect/>
          </a:stretch>
        </p:blipFill>
        <p:spPr>
          <a:xfrm>
            <a:off x="6400800" y="3549161"/>
            <a:ext cx="2743200" cy="2242039"/>
          </a:xfrm>
          <a:prstGeom prst="rect">
            <a:avLst/>
          </a:prstGeom>
          <a:effectLst>
            <a:softEdge rad="63500"/>
          </a:effectLst>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Exploring Solutions – Option 6</a:t>
            </a:r>
            <a:endParaRPr lang="en-US" dirty="0"/>
          </a:p>
        </p:txBody>
      </p:sp>
      <p:sp>
        <p:nvSpPr>
          <p:cNvPr id="3" name="Content Placeholder 2"/>
          <p:cNvSpPr>
            <a:spLocks noGrp="1"/>
          </p:cNvSpPr>
          <p:nvPr>
            <p:ph sz="quarter" idx="1"/>
          </p:nvPr>
        </p:nvSpPr>
        <p:spPr>
          <a:xfrm>
            <a:off x="152400" y="1600200"/>
            <a:ext cx="7239000" cy="4114800"/>
          </a:xfrm>
        </p:spPr>
        <p:txBody>
          <a:bodyPr>
            <a:normAutofit lnSpcReduction="10000"/>
          </a:bodyPr>
          <a:lstStyle/>
          <a:p>
            <a:r>
              <a:rPr lang="en-US" dirty="0" smtClean="0">
                <a:latin typeface="Times New Roman" pitchFamily="18" charset="0"/>
                <a:cs typeface="Times New Roman" pitchFamily="18" charset="0"/>
              </a:rPr>
              <a:t>Implement an Open Source Solution – Bedework Enterprise</a:t>
            </a:r>
          </a:p>
          <a:p>
            <a:pPr lvl="1"/>
            <a:r>
              <a:rPr lang="en-US" dirty="0" smtClean="0">
                <a:latin typeface="Times New Roman" pitchFamily="18" charset="0"/>
                <a:cs typeface="Times New Roman" pitchFamily="18" charset="0"/>
              </a:rPr>
              <a:t>Advantages</a:t>
            </a:r>
          </a:p>
          <a:p>
            <a:pPr lvl="2"/>
            <a:r>
              <a:rPr lang="en-US" dirty="0" smtClean="0">
                <a:latin typeface="Times New Roman" pitchFamily="18" charset="0"/>
                <a:cs typeface="Times New Roman" pitchFamily="18" charset="0"/>
              </a:rPr>
              <a:t>Free and meets all key requirements</a:t>
            </a:r>
          </a:p>
          <a:p>
            <a:pPr lvl="2"/>
            <a:r>
              <a:rPr lang="en-US" dirty="0" smtClean="0">
                <a:latin typeface="Times New Roman" pitchFamily="18" charset="0"/>
                <a:cs typeface="Times New Roman" pitchFamily="18" charset="0"/>
              </a:rPr>
              <a:t>The lowest cost solution to acquire</a:t>
            </a:r>
          </a:p>
          <a:p>
            <a:pPr lvl="1"/>
            <a:r>
              <a:rPr lang="en-US" dirty="0" smtClean="0">
                <a:latin typeface="Times New Roman" pitchFamily="18" charset="0"/>
                <a:cs typeface="Times New Roman" pitchFamily="18" charset="0"/>
              </a:rPr>
              <a:t>Disadvantages</a:t>
            </a:r>
          </a:p>
          <a:p>
            <a:pPr lvl="2"/>
            <a:r>
              <a:rPr lang="en-US" dirty="0" smtClean="0">
                <a:latin typeface="Times New Roman" pitchFamily="18" charset="0"/>
                <a:cs typeface="Times New Roman" pitchFamily="18" charset="0"/>
              </a:rPr>
              <a:t>Hosting cost</a:t>
            </a:r>
          </a:p>
          <a:p>
            <a:pPr lvl="2"/>
            <a:r>
              <a:rPr lang="en-US" dirty="0" smtClean="0">
                <a:latin typeface="Times New Roman" pitchFamily="18" charset="0"/>
                <a:cs typeface="Times New Roman" pitchFamily="18" charset="0"/>
              </a:rPr>
              <a:t>Setup and integration</a:t>
            </a:r>
          </a:p>
          <a:p>
            <a:pPr lvl="2"/>
            <a:r>
              <a:rPr lang="en-US" dirty="0" smtClean="0">
                <a:latin typeface="Times New Roman" pitchFamily="18" charset="0"/>
                <a:cs typeface="Times New Roman" pitchFamily="18" charset="0"/>
              </a:rPr>
              <a:t>No official tech support channels</a:t>
            </a:r>
          </a:p>
          <a:p>
            <a:pPr lvl="2"/>
            <a:r>
              <a:rPr lang="en-US" dirty="0" smtClean="0">
                <a:latin typeface="Times New Roman" pitchFamily="18" charset="0"/>
                <a:cs typeface="Times New Roman" pitchFamily="18" charset="0"/>
              </a:rPr>
              <a:t>Support personnel training</a:t>
            </a:r>
            <a:endParaRPr lang="en-US" dirty="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76200" y="5867400"/>
          <a:ext cx="8991601" cy="914400"/>
        </p:xfrm>
        <a:graphic>
          <a:graphicData uri="http://schemas.openxmlformats.org/drawingml/2006/table">
            <a:tbl>
              <a:tblPr>
                <a:tableStyleId>{5DA37D80-6434-44D0-A028-1B22A696006F}</a:tableStyleId>
              </a:tblPr>
              <a:tblGrid>
                <a:gridCol w="1752600"/>
                <a:gridCol w="1752600"/>
                <a:gridCol w="1600200"/>
                <a:gridCol w="1677863"/>
                <a:gridCol w="2208338"/>
              </a:tblGrid>
              <a:tr h="609600">
                <a:tc>
                  <a:txBody>
                    <a:bodyPr/>
                    <a:lstStyle/>
                    <a:p>
                      <a:pPr marL="0" marR="0">
                        <a:lnSpc>
                          <a:spcPct val="115000"/>
                        </a:lnSpc>
                        <a:spcBef>
                          <a:spcPts val="0"/>
                        </a:spcBef>
                        <a:spcAft>
                          <a:spcPts val="0"/>
                        </a:spcAft>
                      </a:pPr>
                      <a:r>
                        <a:rPr lang="en-US" sz="1600" b="1" dirty="0"/>
                        <a:t>Total Acquisition cost</a:t>
                      </a:r>
                      <a:endParaRPr lang="en-US" sz="1600" b="1"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b="1" dirty="0"/>
                        <a:t>Total Recurring Costs (Annual)</a:t>
                      </a:r>
                      <a:endParaRPr lang="en-US" sz="1600" b="1"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b="1" dirty="0"/>
                        <a:t>Total cost (over 5 years)</a:t>
                      </a:r>
                      <a:endParaRPr lang="en-US" sz="1600" b="1"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b="1" dirty="0"/>
                        <a:t>Annual Cost per constituent </a:t>
                      </a:r>
                      <a:endParaRPr lang="en-US" sz="1600" b="1"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b="1" dirty="0"/>
                        <a:t>Cost per  Constituent over 5 years</a:t>
                      </a:r>
                      <a:endParaRPr lang="en-US" sz="1600" b="1" dirty="0">
                        <a:latin typeface="Calibri"/>
                        <a:ea typeface="Calibri"/>
                        <a:cs typeface="Arial"/>
                      </a:endParaRPr>
                    </a:p>
                  </a:txBody>
                  <a:tcPr marL="68580" marR="68580" marT="0" marB="0"/>
                </a:tc>
              </a:tr>
              <a:tr h="304800">
                <a:tc>
                  <a:txBody>
                    <a:bodyPr/>
                    <a:lstStyle/>
                    <a:p>
                      <a:pPr marL="0" marR="0" algn="r">
                        <a:lnSpc>
                          <a:spcPct val="115000"/>
                        </a:lnSpc>
                        <a:spcBef>
                          <a:spcPts val="0"/>
                        </a:spcBef>
                        <a:spcAft>
                          <a:spcPts val="0"/>
                        </a:spcAft>
                      </a:pPr>
                      <a:r>
                        <a:rPr lang="en-US" sz="1600" b="1" dirty="0"/>
                        <a:t>$10,000.00</a:t>
                      </a:r>
                      <a:endParaRPr lang="en-US" sz="1600" b="1" dirty="0">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600" b="1" dirty="0"/>
                        <a:t>$1,495.00 (est.)</a:t>
                      </a:r>
                      <a:endParaRPr lang="en-US" sz="1600" b="1" dirty="0">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600" b="1" dirty="0"/>
                        <a:t>$17,475.00</a:t>
                      </a:r>
                      <a:endParaRPr lang="en-US" sz="1600" b="1" dirty="0">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600" b="1" dirty="0"/>
                        <a:t>$0.19</a:t>
                      </a:r>
                      <a:endParaRPr lang="en-US" sz="1600" b="1" dirty="0">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600" b="1" dirty="0"/>
                        <a:t>$0.96</a:t>
                      </a:r>
                      <a:endParaRPr lang="en-US" sz="1600" b="1" dirty="0">
                        <a:latin typeface="Calibri"/>
                        <a:ea typeface="Calibri"/>
                        <a:cs typeface="Arial"/>
                      </a:endParaRPr>
                    </a:p>
                  </a:txBody>
                  <a:tcPr marL="68580" marR="68580" marT="0" marB="0"/>
                </a:tc>
              </a:tr>
            </a:tbl>
          </a:graphicData>
        </a:graphic>
      </p:graphicFrame>
      <p:sp>
        <p:nvSpPr>
          <p:cNvPr id="327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lutions001.jpg"/>
          <p:cNvPicPr>
            <a:picLocks noChangeAspect="1"/>
          </p:cNvPicPr>
          <p:nvPr/>
        </p:nvPicPr>
        <p:blipFill>
          <a:blip r:embed="rId2" cstate="print"/>
          <a:stretch>
            <a:fillRect/>
          </a:stretch>
        </p:blipFill>
        <p:spPr>
          <a:xfrm>
            <a:off x="6705600" y="1524000"/>
            <a:ext cx="2438400" cy="1998497"/>
          </a:xfrm>
          <a:prstGeom prst="rect">
            <a:avLst/>
          </a:prstGeom>
          <a:effectLst>
            <a:softEdge rad="127000"/>
          </a:effectLst>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Exploring Solutions – Option 7</a:t>
            </a:r>
            <a:endParaRPr lang="en-US" dirty="0"/>
          </a:p>
        </p:txBody>
      </p:sp>
      <p:sp>
        <p:nvSpPr>
          <p:cNvPr id="3" name="Content Placeholder 2"/>
          <p:cNvSpPr>
            <a:spLocks noGrp="1"/>
          </p:cNvSpPr>
          <p:nvPr>
            <p:ph sz="quarter" idx="1"/>
          </p:nvPr>
        </p:nvSpPr>
        <p:spPr>
          <a:xfrm>
            <a:off x="152400" y="1600200"/>
            <a:ext cx="7543800" cy="3962400"/>
          </a:xfrm>
        </p:spPr>
        <p:txBody>
          <a:bodyPr>
            <a:normAutofit lnSpcReduction="10000"/>
          </a:bodyPr>
          <a:lstStyle/>
          <a:p>
            <a:r>
              <a:rPr lang="en-US" dirty="0" smtClean="0">
                <a:latin typeface="Times New Roman" pitchFamily="18" charset="0"/>
                <a:cs typeface="Times New Roman" pitchFamily="18" charset="0"/>
              </a:rPr>
              <a:t>License a Proprietary Calendar Solution – EMS Master Calendar</a:t>
            </a:r>
          </a:p>
          <a:p>
            <a:pPr lvl="1"/>
            <a:r>
              <a:rPr lang="en-US" dirty="0" smtClean="0">
                <a:latin typeface="Times New Roman" pitchFamily="18" charset="0"/>
                <a:cs typeface="Times New Roman" pitchFamily="18" charset="0"/>
              </a:rPr>
              <a:t>Selected by ITS in 2008</a:t>
            </a:r>
          </a:p>
          <a:p>
            <a:pPr lvl="1"/>
            <a:r>
              <a:rPr lang="en-US" dirty="0" smtClean="0">
                <a:latin typeface="Times New Roman" pitchFamily="18" charset="0"/>
                <a:cs typeface="Times New Roman" pitchFamily="18" charset="0"/>
              </a:rPr>
              <a:t>Advantages</a:t>
            </a:r>
          </a:p>
          <a:p>
            <a:pPr lvl="2"/>
            <a:r>
              <a:rPr lang="en-US" dirty="0" smtClean="0">
                <a:latin typeface="Times New Roman" pitchFamily="18" charset="0"/>
                <a:cs typeface="Times New Roman" pitchFamily="18" charset="0"/>
              </a:rPr>
              <a:t>Vendor provides technical support</a:t>
            </a:r>
          </a:p>
          <a:p>
            <a:pPr lvl="2"/>
            <a:r>
              <a:rPr lang="en-US" dirty="0" smtClean="0">
                <a:latin typeface="Times New Roman" pitchFamily="18" charset="0"/>
                <a:cs typeface="Times New Roman" pitchFamily="18" charset="0"/>
              </a:rPr>
              <a:t>Upgrades, updates included in licensing fee</a:t>
            </a:r>
          </a:p>
          <a:p>
            <a:pPr lvl="2"/>
            <a:r>
              <a:rPr lang="en-US" dirty="0" smtClean="0">
                <a:latin typeface="Times New Roman" pitchFamily="18" charset="0"/>
                <a:cs typeface="Times New Roman" pitchFamily="18" charset="0"/>
              </a:rPr>
              <a:t>Minimal administration costs</a:t>
            </a:r>
          </a:p>
          <a:p>
            <a:pPr lvl="1"/>
            <a:r>
              <a:rPr lang="en-US" dirty="0" smtClean="0">
                <a:latin typeface="Times New Roman" pitchFamily="18" charset="0"/>
                <a:cs typeface="Times New Roman" pitchFamily="18" charset="0"/>
              </a:rPr>
              <a:t>Disadvantages</a:t>
            </a:r>
          </a:p>
          <a:p>
            <a:pPr lvl="2"/>
            <a:r>
              <a:rPr lang="en-US" dirty="0" smtClean="0">
                <a:latin typeface="Times New Roman" pitchFamily="18" charset="0"/>
                <a:cs typeface="Times New Roman" pitchFamily="18" charset="0"/>
              </a:rPr>
              <a:t>Up-front costs</a:t>
            </a:r>
          </a:p>
          <a:p>
            <a:pPr lvl="1"/>
            <a:endParaRPr lang="en-US" dirty="0"/>
          </a:p>
        </p:txBody>
      </p:sp>
      <p:graphicFrame>
        <p:nvGraphicFramePr>
          <p:cNvPr id="5" name="Table 4"/>
          <p:cNvGraphicFramePr>
            <a:graphicFrameLocks noGrp="1"/>
          </p:cNvGraphicFramePr>
          <p:nvPr/>
        </p:nvGraphicFramePr>
        <p:xfrm>
          <a:off x="152400" y="5638800"/>
          <a:ext cx="8763000" cy="990600"/>
        </p:xfrm>
        <a:graphic>
          <a:graphicData uri="http://schemas.openxmlformats.org/drawingml/2006/table">
            <a:tbl>
              <a:tblPr>
                <a:tableStyleId>{5DA37D80-6434-44D0-A028-1B22A696006F}</a:tableStyleId>
              </a:tblPr>
              <a:tblGrid>
                <a:gridCol w="1498473"/>
                <a:gridCol w="1742085"/>
                <a:gridCol w="1517751"/>
                <a:gridCol w="1852498"/>
                <a:gridCol w="2152193"/>
              </a:tblGrid>
              <a:tr h="660400">
                <a:tc>
                  <a:txBody>
                    <a:bodyPr/>
                    <a:lstStyle/>
                    <a:p>
                      <a:pPr marL="0" marR="0">
                        <a:lnSpc>
                          <a:spcPct val="115000"/>
                        </a:lnSpc>
                        <a:spcBef>
                          <a:spcPts val="0"/>
                        </a:spcBef>
                        <a:spcAft>
                          <a:spcPts val="0"/>
                        </a:spcAft>
                      </a:pPr>
                      <a:r>
                        <a:rPr lang="en-US" sz="1600" b="1" dirty="0"/>
                        <a:t>Total Acquisition cost</a:t>
                      </a:r>
                      <a:endParaRPr lang="en-US" sz="1600" b="1"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b="1" dirty="0"/>
                        <a:t>Total Recurring Costs (Annual)</a:t>
                      </a:r>
                      <a:endParaRPr lang="en-US" sz="1600" b="1"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b="1" dirty="0"/>
                        <a:t>Total cost (over 5 years)</a:t>
                      </a:r>
                      <a:endParaRPr lang="en-US" sz="1600" b="1"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b="1" dirty="0"/>
                        <a:t>Annual Cost per constituent </a:t>
                      </a:r>
                      <a:endParaRPr lang="en-US" sz="1600" b="1"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b="1" dirty="0"/>
                        <a:t>Cost per  Constituent over 5 years</a:t>
                      </a:r>
                      <a:endParaRPr lang="en-US" sz="1600" b="1" dirty="0">
                        <a:latin typeface="Calibri"/>
                        <a:ea typeface="Calibri"/>
                        <a:cs typeface="Arial"/>
                      </a:endParaRPr>
                    </a:p>
                  </a:txBody>
                  <a:tcPr marL="68580" marR="68580" marT="0" marB="0"/>
                </a:tc>
              </a:tr>
              <a:tr h="330200">
                <a:tc>
                  <a:txBody>
                    <a:bodyPr/>
                    <a:lstStyle/>
                    <a:p>
                      <a:pPr marL="0" marR="0" algn="r">
                        <a:lnSpc>
                          <a:spcPct val="115000"/>
                        </a:lnSpc>
                        <a:spcBef>
                          <a:spcPts val="0"/>
                        </a:spcBef>
                        <a:spcAft>
                          <a:spcPts val="0"/>
                        </a:spcAft>
                      </a:pPr>
                      <a:r>
                        <a:rPr lang="en-US" sz="1600" b="1" dirty="0"/>
                        <a:t>$12,000.00</a:t>
                      </a:r>
                      <a:endParaRPr lang="en-US" sz="1600" b="1" dirty="0">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600" b="1" dirty="0"/>
                        <a:t>$1,100.00 (est.)</a:t>
                      </a:r>
                      <a:endParaRPr lang="en-US" sz="1600" b="1" dirty="0">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600" b="1" dirty="0"/>
                        <a:t>$17,500.00</a:t>
                      </a:r>
                      <a:endParaRPr lang="en-US" sz="1600" b="1" dirty="0">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600" b="1" dirty="0"/>
                        <a:t>$0.19</a:t>
                      </a:r>
                      <a:endParaRPr lang="en-US" sz="1600" b="1" dirty="0">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en-US" sz="1600" b="1" dirty="0"/>
                        <a:t>$0.96</a:t>
                      </a:r>
                      <a:endParaRPr lang="en-US" sz="1600" b="1" dirty="0">
                        <a:latin typeface="Calibri"/>
                        <a:ea typeface="Calibri"/>
                        <a:cs typeface="Arial"/>
                      </a:endParaRPr>
                    </a:p>
                  </a:txBody>
                  <a:tcPr marL="68580" marR="68580" marT="0" marB="0"/>
                </a:tc>
              </a:tr>
            </a:tbl>
          </a:graphicData>
        </a:graphic>
      </p:graphicFrame>
      <p:sp>
        <p:nvSpPr>
          <p:cNvPr id="3174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descr="Master-Calendar.jpg"/>
          <p:cNvPicPr>
            <a:picLocks noChangeAspect="1"/>
          </p:cNvPicPr>
          <p:nvPr/>
        </p:nvPicPr>
        <p:blipFill>
          <a:blip r:embed="rId3" cstate="print"/>
          <a:stretch>
            <a:fillRect/>
          </a:stretch>
        </p:blipFill>
        <p:spPr>
          <a:xfrm>
            <a:off x="6396788" y="3810000"/>
            <a:ext cx="2518611" cy="170905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Options to Consider</a:t>
            </a:r>
            <a:endParaRPr lang="en-US" dirty="0"/>
          </a:p>
        </p:txBody>
      </p:sp>
      <p:sp>
        <p:nvSpPr>
          <p:cNvPr id="3" name="Content Placeholder 2"/>
          <p:cNvSpPr>
            <a:spLocks noGrp="1"/>
          </p:cNvSpPr>
          <p:nvPr>
            <p:ph sz="quarter" idx="1"/>
          </p:nvPr>
        </p:nvSpPr>
        <p:spPr>
          <a:xfrm>
            <a:off x="152400" y="1600200"/>
            <a:ext cx="8763000" cy="4114800"/>
          </a:xfrm>
        </p:spPr>
        <p:txBody>
          <a:bodyPr>
            <a:normAutofit/>
          </a:bodyPr>
          <a:lstStyle/>
          <a:p>
            <a:r>
              <a:rPr lang="en-US" dirty="0" smtClean="0">
                <a:latin typeface="Times New Roman" pitchFamily="18" charset="0"/>
                <a:cs typeface="Times New Roman" pitchFamily="18" charset="0"/>
              </a:rPr>
              <a:t>“Do Nothing”, but Enforce Usage</a:t>
            </a:r>
          </a:p>
          <a:p>
            <a:pPr lvl="1"/>
            <a:r>
              <a:rPr lang="en-US" dirty="0" smtClean="0">
                <a:latin typeface="Times New Roman" pitchFamily="18" charset="0"/>
                <a:cs typeface="Times New Roman" pitchFamily="18" charset="0"/>
              </a:rPr>
              <a:t>A solution that could be implemented quickly and inexpensively</a:t>
            </a:r>
          </a:p>
          <a:p>
            <a:r>
              <a:rPr lang="en-US" dirty="0" err="1" smtClean="0">
                <a:latin typeface="Times New Roman" pitchFamily="18" charset="0"/>
                <a:cs typeface="Times New Roman" pitchFamily="18" charset="0"/>
              </a:rPr>
              <a:t>Bedework</a:t>
            </a:r>
            <a:r>
              <a:rPr lang="en-US" dirty="0" smtClean="0">
                <a:latin typeface="Times New Roman" pitchFamily="18" charset="0"/>
                <a:cs typeface="Times New Roman" pitchFamily="18" charset="0"/>
              </a:rPr>
              <a:t> Enterprise</a:t>
            </a:r>
          </a:p>
          <a:p>
            <a:pPr lvl="1"/>
            <a:r>
              <a:rPr lang="en-US" dirty="0" smtClean="0">
                <a:latin typeface="Times New Roman" pitchFamily="18" charset="0"/>
                <a:cs typeface="Times New Roman" pitchFamily="18" charset="0"/>
              </a:rPr>
              <a:t>A better solution, especially if up-front acquisition costs are an issue</a:t>
            </a:r>
          </a:p>
          <a:p>
            <a:r>
              <a:rPr lang="en-US" dirty="0" smtClean="0">
                <a:latin typeface="Times New Roman" pitchFamily="18" charset="0"/>
                <a:cs typeface="Times New Roman" pitchFamily="18" charset="0"/>
              </a:rPr>
              <a:t>EMS Master Calendar</a:t>
            </a:r>
          </a:p>
          <a:p>
            <a:pPr lvl="1"/>
            <a:r>
              <a:rPr lang="en-US" dirty="0" smtClean="0">
                <a:latin typeface="Times New Roman" pitchFamily="18" charset="0"/>
                <a:cs typeface="Times New Roman" pitchFamily="18" charset="0"/>
              </a:rPr>
              <a:t>The ideal solution in the long run</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5" name="Picture 4" descr="Master-Calendar.jpg"/>
          <p:cNvPicPr>
            <a:picLocks noChangeAspect="1"/>
          </p:cNvPicPr>
          <p:nvPr/>
        </p:nvPicPr>
        <p:blipFill>
          <a:blip r:embed="rId3" cstate="print"/>
          <a:stretch>
            <a:fillRect/>
          </a:stretch>
        </p:blipFill>
        <p:spPr>
          <a:xfrm>
            <a:off x="6553200" y="5791200"/>
            <a:ext cx="2590800" cy="1066800"/>
          </a:xfrm>
          <a:prstGeom prst="rect">
            <a:avLst/>
          </a:prstGeom>
          <a:effectLst>
            <a:softEdge rad="31750"/>
          </a:effectLst>
        </p:spPr>
      </p:pic>
      <p:pic>
        <p:nvPicPr>
          <p:cNvPr id="6" name="Picture 5" descr="bedeworkLogo.gif"/>
          <p:cNvPicPr>
            <a:picLocks noChangeAspect="1"/>
          </p:cNvPicPr>
          <p:nvPr/>
        </p:nvPicPr>
        <p:blipFill>
          <a:blip r:embed="rId4" cstate="print"/>
          <a:stretch>
            <a:fillRect/>
          </a:stretch>
        </p:blipFill>
        <p:spPr>
          <a:xfrm>
            <a:off x="0" y="5715000"/>
            <a:ext cx="2424056" cy="1143000"/>
          </a:xfrm>
          <a:prstGeom prst="rect">
            <a:avLst/>
          </a:prstGeom>
          <a:effectLst>
            <a:softEdge rad="63500"/>
          </a:effectLst>
        </p:spPr>
      </p:pic>
      <p:pic>
        <p:nvPicPr>
          <p:cNvPr id="7" name="Picture 6" descr="outsource34.jpg"/>
          <p:cNvPicPr>
            <a:picLocks noChangeAspect="1"/>
          </p:cNvPicPr>
          <p:nvPr/>
        </p:nvPicPr>
        <p:blipFill>
          <a:blip r:embed="rId5" cstate="print"/>
          <a:stretch>
            <a:fillRect/>
          </a:stretch>
        </p:blipFill>
        <p:spPr>
          <a:xfrm>
            <a:off x="2819400" y="5867400"/>
            <a:ext cx="3581400" cy="990600"/>
          </a:xfrm>
          <a:prstGeom prst="rect">
            <a:avLst/>
          </a:prstGeom>
          <a:effectLst>
            <a:softEdge rad="63500"/>
          </a:effectLst>
        </p:spPr>
      </p:pic>
      <p:pic>
        <p:nvPicPr>
          <p:cNvPr id="8" name="Picture 7" descr="UMSL_logo.png"/>
          <p:cNvPicPr>
            <a:picLocks noChangeAspect="1"/>
          </p:cNvPicPr>
          <p:nvPr/>
        </p:nvPicPr>
        <p:blipFill>
          <a:blip r:embed="rId6" cstate="print"/>
          <a:stretch>
            <a:fillRect/>
          </a:stretch>
        </p:blipFill>
        <p:spPr>
          <a:xfrm>
            <a:off x="3200400" y="5943600"/>
            <a:ext cx="515512" cy="676351"/>
          </a:xfrm>
          <a:prstGeom prst="rect">
            <a:avLst/>
          </a:prstGeom>
          <a:effectLst>
            <a:softEdge rad="127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Overview</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US" sz="3200" dirty="0" smtClean="0">
                <a:latin typeface="Times New Roman" pitchFamily="18" charset="0"/>
                <a:cs typeface="Times New Roman" pitchFamily="18" charset="0"/>
              </a:rPr>
              <a:t>Definition of the Problem</a:t>
            </a:r>
          </a:p>
          <a:p>
            <a:r>
              <a:rPr lang="en-US" sz="3200" dirty="0" smtClean="0">
                <a:latin typeface="Times New Roman" pitchFamily="18" charset="0"/>
                <a:cs typeface="Times New Roman" pitchFamily="18" charset="0"/>
              </a:rPr>
              <a:t>Current System Description</a:t>
            </a:r>
          </a:p>
          <a:p>
            <a:r>
              <a:rPr lang="en-US" sz="3200" dirty="0" smtClean="0">
                <a:latin typeface="Times New Roman" pitchFamily="18" charset="0"/>
                <a:cs typeface="Times New Roman" pitchFamily="18" charset="0"/>
              </a:rPr>
              <a:t>System Requirements</a:t>
            </a:r>
          </a:p>
          <a:p>
            <a:r>
              <a:rPr lang="en-US" sz="3200" dirty="0" smtClean="0">
                <a:latin typeface="Times New Roman" pitchFamily="18" charset="0"/>
                <a:cs typeface="Times New Roman" pitchFamily="18" charset="0"/>
              </a:rPr>
              <a:t>Exploring Solutions</a:t>
            </a:r>
          </a:p>
          <a:p>
            <a:r>
              <a:rPr lang="en-US" sz="3200" dirty="0" smtClean="0">
                <a:latin typeface="Times New Roman" pitchFamily="18" charset="0"/>
                <a:cs typeface="Times New Roman" pitchFamily="18" charset="0"/>
              </a:rPr>
              <a:t>Options to Consider</a:t>
            </a:r>
          </a:p>
          <a:p>
            <a:r>
              <a:rPr lang="en-US" sz="3200" dirty="0" smtClean="0">
                <a:latin typeface="Times New Roman" pitchFamily="18" charset="0"/>
                <a:cs typeface="Times New Roman" pitchFamily="18" charset="0"/>
              </a:rPr>
              <a:t>Recommended Solution</a:t>
            </a:r>
          </a:p>
          <a:p>
            <a:r>
              <a:rPr lang="en-US" sz="3200" dirty="0" smtClean="0">
                <a:latin typeface="Times New Roman" pitchFamily="18" charset="0"/>
                <a:cs typeface="Times New Roman" pitchFamily="18" charset="0"/>
              </a:rPr>
              <a:t>Question and Answer</a:t>
            </a:r>
            <a:endParaRPr lang="en-US" sz="3200" dirty="0">
              <a:latin typeface="Times New Roman" pitchFamily="18" charset="0"/>
              <a:cs typeface="Times New Roman" pitchFamily="18" charset="0"/>
            </a:endParaRPr>
          </a:p>
        </p:txBody>
      </p:sp>
      <p:pic>
        <p:nvPicPr>
          <p:cNvPr id="4" name="Picture 3" descr="CorpOverview.JPG"/>
          <p:cNvPicPr>
            <a:picLocks noChangeAspect="1"/>
          </p:cNvPicPr>
          <p:nvPr/>
        </p:nvPicPr>
        <p:blipFill>
          <a:blip r:embed="rId3" cstate="print"/>
          <a:stretch>
            <a:fillRect/>
          </a:stretch>
        </p:blipFill>
        <p:spPr>
          <a:xfrm>
            <a:off x="5359400" y="4019550"/>
            <a:ext cx="3784600" cy="2838450"/>
          </a:xfrm>
          <a:prstGeom prst="rect">
            <a:avLst/>
          </a:prstGeom>
          <a:effectLst>
            <a:softEdge rad="1270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easibility_Studies.jpg"/>
          <p:cNvPicPr>
            <a:picLocks noChangeAspect="1"/>
          </p:cNvPicPr>
          <p:nvPr/>
        </p:nvPicPr>
        <p:blipFill>
          <a:blip r:embed="rId2" cstate="print"/>
          <a:stretch>
            <a:fillRect/>
          </a:stretch>
        </p:blipFill>
        <p:spPr>
          <a:xfrm>
            <a:off x="5384800" y="2514600"/>
            <a:ext cx="3759200" cy="2819400"/>
          </a:xfrm>
          <a:prstGeom prst="rect">
            <a:avLst/>
          </a:prstGeom>
          <a:effectLst>
            <a:softEdge rad="63500"/>
          </a:effectLst>
        </p:spPr>
      </p:pic>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Recommended Solution</a:t>
            </a:r>
            <a:endParaRPr lang="en-US" dirty="0"/>
          </a:p>
        </p:txBody>
      </p:sp>
      <p:sp>
        <p:nvSpPr>
          <p:cNvPr id="3" name="Content Placeholder 2"/>
          <p:cNvSpPr>
            <a:spLocks noGrp="1"/>
          </p:cNvSpPr>
          <p:nvPr>
            <p:ph sz="quarter" idx="1"/>
          </p:nvPr>
        </p:nvSpPr>
        <p:spPr>
          <a:xfrm>
            <a:off x="612648" y="1600200"/>
            <a:ext cx="7159752" cy="4495800"/>
          </a:xfrm>
        </p:spPr>
        <p:txBody>
          <a:bodyPr/>
          <a:lstStyle/>
          <a:p>
            <a:r>
              <a:rPr lang="en-US" b="1" dirty="0" smtClean="0">
                <a:latin typeface="Times New Roman" pitchFamily="18" charset="0"/>
                <a:cs typeface="Times New Roman" pitchFamily="18" charset="0"/>
              </a:rPr>
              <a:t>EMS Master Calendar Software Solution</a:t>
            </a:r>
          </a:p>
          <a:p>
            <a:pPr lvl="1"/>
            <a:r>
              <a:rPr lang="en-US" dirty="0" smtClean="0">
                <a:latin typeface="Times New Roman" pitchFamily="18" charset="0"/>
                <a:cs typeface="Times New Roman" pitchFamily="18" charset="0"/>
              </a:rPr>
              <a:t>Meets all key requirements</a:t>
            </a:r>
          </a:p>
          <a:p>
            <a:pPr lvl="1"/>
            <a:r>
              <a:rPr lang="en-US" dirty="0" smtClean="0">
                <a:latin typeface="Times New Roman" pitchFamily="18" charset="0"/>
                <a:cs typeface="Times New Roman" pitchFamily="18" charset="0"/>
              </a:rPr>
              <a:t>Low-cost</a:t>
            </a:r>
          </a:p>
          <a:p>
            <a:pPr lvl="1"/>
            <a:r>
              <a:rPr lang="en-US" dirty="0" smtClean="0">
                <a:latin typeface="Times New Roman" pitchFamily="18" charset="0"/>
                <a:cs typeface="Times New Roman" pitchFamily="18" charset="0"/>
              </a:rPr>
              <a:t>Fully functional</a:t>
            </a:r>
          </a:p>
          <a:p>
            <a:pPr lvl="1"/>
            <a:r>
              <a:rPr lang="en-US" dirty="0" smtClean="0">
                <a:latin typeface="Times New Roman" pitchFamily="18" charset="0"/>
                <a:cs typeface="Times New Roman" pitchFamily="18" charset="0"/>
              </a:rPr>
              <a:t>Strong vendor support</a:t>
            </a:r>
            <a:endParaRPr lang="en-US" dirty="0">
              <a:latin typeface="Times New Roman" pitchFamily="18" charset="0"/>
              <a:cs typeface="Times New Roman" pitchFamily="18" charset="0"/>
            </a:endParaRPr>
          </a:p>
        </p:txBody>
      </p:sp>
      <p:pic>
        <p:nvPicPr>
          <p:cNvPr id="4" name="Picture 3" descr="Master-Calendar.jpg"/>
          <p:cNvPicPr>
            <a:picLocks noChangeAspect="1"/>
          </p:cNvPicPr>
          <p:nvPr/>
        </p:nvPicPr>
        <p:blipFill>
          <a:blip r:embed="rId3" cstate="print"/>
          <a:stretch>
            <a:fillRect/>
          </a:stretch>
        </p:blipFill>
        <p:spPr>
          <a:xfrm>
            <a:off x="6400800" y="152400"/>
            <a:ext cx="2590800" cy="1066800"/>
          </a:xfrm>
          <a:prstGeom prst="rect">
            <a:avLst/>
          </a:prstGeom>
          <a:effectLst>
            <a:softEdge rad="31750"/>
          </a:effectLst>
        </p:spPr>
      </p:pic>
      <p:pic>
        <p:nvPicPr>
          <p:cNvPr id="5" name="Picture 4" descr="OutsourceSolutions.jpg"/>
          <p:cNvPicPr>
            <a:picLocks noChangeAspect="1"/>
          </p:cNvPicPr>
          <p:nvPr/>
        </p:nvPicPr>
        <p:blipFill>
          <a:blip r:embed="rId4" cstate="print"/>
          <a:stretch>
            <a:fillRect/>
          </a:stretch>
        </p:blipFill>
        <p:spPr>
          <a:xfrm>
            <a:off x="381000" y="4413096"/>
            <a:ext cx="3581400" cy="2444903"/>
          </a:xfrm>
          <a:prstGeom prst="rect">
            <a:avLst/>
          </a:prstGeom>
          <a:effectLst>
            <a:softEdge rad="1270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990600"/>
          </a:xfrm>
        </p:spPr>
        <p:txBody>
          <a:bodyPr>
            <a:normAutofit/>
          </a:bodyPr>
          <a:lstStyle/>
          <a:p>
            <a:r>
              <a:rPr lang="en-US" b="1" dirty="0" smtClean="0">
                <a:latin typeface="Times New Roman" pitchFamily="18" charset="0"/>
                <a:cs typeface="Times New Roman" pitchFamily="18" charset="0"/>
              </a:rPr>
              <a:t>Enforced Usage Content Solution</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2057400"/>
            <a:ext cx="8153400" cy="2590800"/>
          </a:xfrm>
        </p:spPr>
        <p:txBody>
          <a:bodyPr>
            <a:normAutofit lnSpcReduction="10000"/>
          </a:bodyPr>
          <a:lstStyle/>
          <a:p>
            <a:pPr algn="just"/>
            <a:r>
              <a:rPr lang="en-US" dirty="0" smtClean="0">
                <a:latin typeface="Times New Roman" pitchFamily="18" charset="0"/>
                <a:cs typeface="Times New Roman" pitchFamily="18" charset="0"/>
              </a:rPr>
              <a:t>Real problem- lack of engagement within the user and support community</a:t>
            </a:r>
          </a:p>
          <a:p>
            <a:pPr algn="just"/>
            <a:r>
              <a:rPr lang="en-US" dirty="0" smtClean="0">
                <a:latin typeface="Times New Roman" pitchFamily="18" charset="0"/>
                <a:cs typeface="Times New Roman" pitchFamily="18" charset="0"/>
              </a:rPr>
              <a:t>Until the UM – St. Louis leadership makes the calendar a priority, it will continue to languish, regardless of whether or not new features are added. </a:t>
            </a:r>
            <a:endParaRPr lang="en-US" dirty="0">
              <a:latin typeface="Times New Roman" pitchFamily="18" charset="0"/>
              <a:cs typeface="Times New Roman" pitchFamily="18" charset="0"/>
            </a:endParaRPr>
          </a:p>
        </p:txBody>
      </p:sp>
      <p:pic>
        <p:nvPicPr>
          <p:cNvPr id="5" name="Picture 4" descr="outsource.jpg"/>
          <p:cNvPicPr>
            <a:picLocks noChangeAspect="1"/>
          </p:cNvPicPr>
          <p:nvPr/>
        </p:nvPicPr>
        <p:blipFill>
          <a:blip r:embed="rId3" cstate="print"/>
          <a:stretch>
            <a:fillRect/>
          </a:stretch>
        </p:blipFill>
        <p:spPr>
          <a:xfrm>
            <a:off x="6553200" y="4267200"/>
            <a:ext cx="2590800" cy="2590800"/>
          </a:xfrm>
          <a:prstGeom prst="rect">
            <a:avLst/>
          </a:prstGeom>
          <a:effectLst>
            <a:softEdge rad="1270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Prototypes</a:t>
            </a:r>
            <a:endParaRPr lang="en-US" dirty="0"/>
          </a:p>
        </p:txBody>
      </p:sp>
      <p:sp>
        <p:nvSpPr>
          <p:cNvPr id="3" name="Content Placeholder 2"/>
          <p:cNvSpPr>
            <a:spLocks noGrp="1"/>
          </p:cNvSpPr>
          <p:nvPr>
            <p:ph sz="quarter" idx="1"/>
          </p:nvPr>
        </p:nvSpPr>
        <p:spPr>
          <a:xfrm>
            <a:off x="612648" y="1600200"/>
            <a:ext cx="8153400" cy="533400"/>
          </a:xfrm>
        </p:spPr>
        <p:txBody>
          <a:bodyPr/>
          <a:lstStyle/>
          <a:p>
            <a:r>
              <a:rPr lang="en-US" dirty="0" smtClean="0"/>
              <a:t>Live Demo!</a:t>
            </a:r>
          </a:p>
          <a:p>
            <a:endParaRPr lang="en-US" dirty="0" smtClean="0"/>
          </a:p>
          <a:p>
            <a:endParaRPr lang="en-US" dirty="0" smtClean="0"/>
          </a:p>
          <a:p>
            <a:endParaRPr lang="en-US" dirty="0"/>
          </a:p>
        </p:txBody>
      </p:sp>
      <p:pic>
        <p:nvPicPr>
          <p:cNvPr id="1028" name="Picture 4">
            <a:hlinkClick r:id="rId3"/>
          </p:cNvPr>
          <p:cNvPicPr>
            <a:picLocks noChangeAspect="1" noChangeArrowheads="1"/>
          </p:cNvPicPr>
          <p:nvPr/>
        </p:nvPicPr>
        <p:blipFill>
          <a:blip r:embed="rId4" cstate="print"/>
          <a:srcRect/>
          <a:stretch>
            <a:fillRect/>
          </a:stretch>
        </p:blipFill>
        <p:spPr bwMode="auto">
          <a:xfrm>
            <a:off x="1371600" y="2133600"/>
            <a:ext cx="6096000" cy="4572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Question and Answer</a:t>
            </a:r>
            <a:endParaRPr lang="en-US" dirty="0">
              <a:latin typeface="Times New Roman" pitchFamily="18" charset="0"/>
              <a:cs typeface="Times New Roman" pitchFamily="18" charset="0"/>
            </a:endParaRPr>
          </a:p>
        </p:txBody>
      </p:sp>
      <p:pic>
        <p:nvPicPr>
          <p:cNvPr id="5" name="Picture 4" descr="solution_source_questions.jpg"/>
          <p:cNvPicPr>
            <a:picLocks noChangeAspect="1"/>
          </p:cNvPicPr>
          <p:nvPr/>
        </p:nvPicPr>
        <p:blipFill>
          <a:blip r:embed="rId2" cstate="print"/>
          <a:stretch>
            <a:fillRect/>
          </a:stretch>
        </p:blipFill>
        <p:spPr>
          <a:xfrm>
            <a:off x="3962400" y="2971800"/>
            <a:ext cx="1219200" cy="1066800"/>
          </a:xfrm>
          <a:prstGeom prst="rect">
            <a:avLst/>
          </a:prstGeom>
          <a:effectLst>
            <a:reflection blurRad="6350" stA="50000" endA="295" endPos="92000" dist="101600" dir="5400000" sy="-100000" algn="bl" rotWithShape="0"/>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mph" presetSubtype="0" fill="hold" nodeType="afterEffect">
                                  <p:stCondLst>
                                    <p:cond delay="0"/>
                                  </p:stCondLst>
                                  <p:childTnLst>
                                    <p:animScale>
                                      <p:cBhvr>
                                        <p:cTn id="11" dur="2000" fill="hold"/>
                                        <p:tgtEl>
                                          <p:spTgt spid="5"/>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am-problem.jpg"/>
          <p:cNvPicPr>
            <a:picLocks noChangeAspect="1"/>
          </p:cNvPicPr>
          <p:nvPr/>
        </p:nvPicPr>
        <p:blipFill>
          <a:blip r:embed="rId2" cstate="print"/>
          <a:stretch>
            <a:fillRect/>
          </a:stretch>
        </p:blipFill>
        <p:spPr>
          <a:xfrm>
            <a:off x="4572000" y="1295400"/>
            <a:ext cx="4572000" cy="4191000"/>
          </a:xfrm>
          <a:prstGeom prst="rect">
            <a:avLst/>
          </a:prstGeom>
          <a:effectLst>
            <a:softEdge rad="317500"/>
          </a:effectLst>
        </p:spPr>
      </p:pic>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Definition of the Problem</a:t>
            </a:r>
            <a:endParaRPr lang="en-US" dirty="0"/>
          </a:p>
        </p:txBody>
      </p:sp>
      <p:sp>
        <p:nvSpPr>
          <p:cNvPr id="3" name="Content Placeholder 2"/>
          <p:cNvSpPr>
            <a:spLocks noGrp="1"/>
          </p:cNvSpPr>
          <p:nvPr>
            <p:ph sz="quarter" idx="1"/>
          </p:nvPr>
        </p:nvSpPr>
        <p:spPr>
          <a:xfrm>
            <a:off x="612648" y="1600200"/>
            <a:ext cx="8153400" cy="4953000"/>
          </a:xfrm>
        </p:spPr>
        <p:txBody>
          <a:bodyPr>
            <a:normAutofit/>
          </a:bodyPr>
          <a:lstStyle/>
          <a:p>
            <a:r>
              <a:rPr lang="en-US" dirty="0" smtClean="0">
                <a:latin typeface="Times New Roman" pitchFamily="18" charset="0"/>
                <a:cs typeface="Times New Roman" pitchFamily="18" charset="0"/>
              </a:rPr>
              <a:t>UMSL website design, five years old</a:t>
            </a:r>
          </a:p>
          <a:p>
            <a:r>
              <a:rPr lang="en-US" dirty="0" smtClean="0">
                <a:latin typeface="Times New Roman" pitchFamily="18" charset="0"/>
                <a:cs typeface="Times New Roman" pitchFamily="18" charset="0"/>
              </a:rPr>
              <a:t>Missing new technologies</a:t>
            </a:r>
          </a:p>
          <a:p>
            <a:pPr lvl="1"/>
            <a:r>
              <a:rPr lang="en-US" dirty="0" smtClean="0">
                <a:latin typeface="Times New Roman" pitchFamily="18" charset="0"/>
                <a:cs typeface="Times New Roman" pitchFamily="18" charset="0"/>
              </a:rPr>
              <a:t>Web 2.0</a:t>
            </a:r>
          </a:p>
          <a:p>
            <a:pPr lvl="1"/>
            <a:r>
              <a:rPr lang="en-US" dirty="0" smtClean="0">
                <a:latin typeface="Times New Roman" pitchFamily="18" charset="0"/>
                <a:cs typeface="Times New Roman" pitchFamily="18" charset="0"/>
              </a:rPr>
              <a:t>Social Networking</a:t>
            </a:r>
          </a:p>
          <a:p>
            <a:pPr lvl="1"/>
            <a:r>
              <a:rPr lang="en-US" dirty="0" smtClean="0">
                <a:latin typeface="Times New Roman" pitchFamily="18" charset="0"/>
                <a:cs typeface="Times New Roman" pitchFamily="18" charset="0"/>
              </a:rPr>
              <a:t>Podcast</a:t>
            </a:r>
          </a:p>
          <a:p>
            <a:pPr lvl="1"/>
            <a:r>
              <a:rPr lang="en-US" dirty="0" smtClean="0">
                <a:latin typeface="Times New Roman" pitchFamily="18" charset="0"/>
                <a:cs typeface="Times New Roman" pitchFamily="18" charset="0"/>
              </a:rPr>
              <a:t>Blogs</a:t>
            </a:r>
          </a:p>
          <a:p>
            <a:r>
              <a:rPr lang="en-US" dirty="0" smtClean="0">
                <a:latin typeface="Times New Roman" pitchFamily="18" charset="0"/>
                <a:cs typeface="Times New Roman" pitchFamily="18" charset="0"/>
              </a:rPr>
              <a:t>Improperly allocated resources</a:t>
            </a:r>
          </a:p>
          <a:p>
            <a:r>
              <a:rPr lang="en-US" dirty="0" smtClean="0">
                <a:latin typeface="Times New Roman" pitchFamily="18" charset="0"/>
                <a:cs typeface="Times New Roman" pitchFamily="18" charset="0"/>
              </a:rPr>
              <a:t>Incoherent theme</a:t>
            </a:r>
          </a:p>
          <a:p>
            <a:r>
              <a:rPr lang="en-US" dirty="0" smtClean="0">
                <a:latin typeface="Times New Roman" pitchFamily="18" charset="0"/>
                <a:cs typeface="Times New Roman" pitchFamily="18" charset="0"/>
              </a:rPr>
              <a:t>Insufficient emphasis on the UMSL web site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b_solution.jpg"/>
          <p:cNvPicPr>
            <a:picLocks noChangeAspect="1"/>
          </p:cNvPicPr>
          <p:nvPr/>
        </p:nvPicPr>
        <p:blipFill>
          <a:blip r:embed="rId3" cstate="print"/>
          <a:stretch>
            <a:fillRect/>
          </a:stretch>
        </p:blipFill>
        <p:spPr>
          <a:xfrm>
            <a:off x="0" y="4958490"/>
            <a:ext cx="1905000" cy="1899510"/>
          </a:xfrm>
          <a:prstGeom prst="rect">
            <a:avLst/>
          </a:prstGeom>
          <a:effectLst>
            <a:softEdge rad="317500"/>
          </a:effectLst>
        </p:spPr>
      </p:pic>
      <p:pic>
        <p:nvPicPr>
          <p:cNvPr id="4" name="Picture 3" descr="solutions.jpg"/>
          <p:cNvPicPr>
            <a:picLocks noChangeAspect="1"/>
          </p:cNvPicPr>
          <p:nvPr/>
        </p:nvPicPr>
        <p:blipFill>
          <a:blip r:embed="rId4" cstate="print"/>
          <a:stretch>
            <a:fillRect/>
          </a:stretch>
        </p:blipFill>
        <p:spPr>
          <a:xfrm>
            <a:off x="6858000" y="3733800"/>
            <a:ext cx="2400300" cy="2163651"/>
          </a:xfrm>
          <a:prstGeom prst="rect">
            <a:avLst/>
          </a:prstGeom>
          <a:effectLst>
            <a:softEdge rad="317500"/>
          </a:effectLst>
        </p:spPr>
      </p:pic>
      <p:sp>
        <p:nvSpPr>
          <p:cNvPr id="2" name="Title 1"/>
          <p:cNvSpPr>
            <a:spLocks noGrp="1"/>
          </p:cNvSpPr>
          <p:nvPr>
            <p:ph type="title"/>
          </p:nvPr>
        </p:nvSpPr>
        <p:spPr>
          <a:xfrm>
            <a:off x="381000" y="228600"/>
            <a:ext cx="8378952" cy="990600"/>
          </a:xfrm>
        </p:spPr>
        <p:txBody>
          <a:bodyPr vert="horz" anchor="ctr">
            <a:normAutofit fontScale="90000"/>
          </a:bodyPr>
          <a:lstStyle/>
          <a:p>
            <a:pPr algn="ctr"/>
            <a:r>
              <a:rPr lang="en-US" dirty="0" smtClean="0">
                <a:latin typeface="Times New Roman" pitchFamily="18" charset="0"/>
                <a:cs typeface="Times New Roman" pitchFamily="18" charset="0"/>
              </a:rPr>
              <a:t>A Narrowed Focus-Campus</a:t>
            </a:r>
            <a:r>
              <a:rPr lang="en-US" dirty="0" smtClean="0"/>
              <a:t> Calendar</a:t>
            </a:r>
            <a:endParaRPr lang="en-US" dirty="0" smtClean="0">
              <a:latin typeface="Times New Roman" pitchFamily="18" charset="0"/>
              <a:cs typeface="Times New Roman" pitchFamily="18" charset="0"/>
            </a:endParaRPr>
          </a:p>
        </p:txBody>
      </p:sp>
      <p:sp>
        <p:nvSpPr>
          <p:cNvPr id="3" name="Content Placeholder 2"/>
          <p:cNvSpPr>
            <a:spLocks noGrp="1"/>
          </p:cNvSpPr>
          <p:nvPr>
            <p:ph sz="quarter" idx="1"/>
          </p:nvPr>
        </p:nvSpPr>
        <p:spPr>
          <a:xfrm>
            <a:off x="1143000" y="1600200"/>
            <a:ext cx="7623048" cy="5105400"/>
          </a:xfrm>
        </p:spPr>
        <p:txBody>
          <a:bodyPr vert="horz">
            <a:normAutofit/>
          </a:bodyPr>
          <a:lstStyle/>
          <a:p>
            <a:r>
              <a:rPr lang="en-US" dirty="0" smtClean="0">
                <a:latin typeface="Times New Roman" pitchFamily="18" charset="0"/>
                <a:cs typeface="Times New Roman" pitchFamily="18" charset="0"/>
              </a:rPr>
              <a:t>Good example of the range of problems with UMSL’s web presence</a:t>
            </a:r>
          </a:p>
          <a:p>
            <a:pPr lvl="1"/>
            <a:r>
              <a:rPr lang="en-US" dirty="0" smtClean="0">
                <a:latin typeface="Times New Roman" pitchFamily="18" charset="0"/>
                <a:cs typeface="Times New Roman" pitchFamily="18" charset="0"/>
              </a:rPr>
              <a:t>A lot of process issues</a:t>
            </a:r>
          </a:p>
          <a:p>
            <a:pPr lvl="1"/>
            <a:r>
              <a:rPr lang="en-US" dirty="0" smtClean="0">
                <a:latin typeface="Times New Roman" pitchFamily="18" charset="0"/>
                <a:cs typeface="Times New Roman" pitchFamily="18" charset="0"/>
              </a:rPr>
              <a:t>Old technology</a:t>
            </a:r>
          </a:p>
          <a:p>
            <a:r>
              <a:rPr lang="en-US" dirty="0" smtClean="0">
                <a:latin typeface="Times New Roman" pitchFamily="18" charset="0"/>
                <a:cs typeface="Times New Roman" pitchFamily="18" charset="0"/>
              </a:rPr>
              <a:t>Improved Campus Calendar as a building block</a:t>
            </a:r>
          </a:p>
          <a:p>
            <a:r>
              <a:rPr lang="en-US" dirty="0" smtClean="0">
                <a:latin typeface="Times New Roman" pitchFamily="18" charset="0"/>
                <a:cs typeface="Times New Roman" pitchFamily="18" charset="0"/>
              </a:rPr>
              <a:t>An investment to improve </a:t>
            </a:r>
          </a:p>
          <a:p>
            <a:pPr lvl="1"/>
            <a:r>
              <a:rPr lang="en-US" dirty="0" smtClean="0">
                <a:latin typeface="Times New Roman" pitchFamily="18" charset="0"/>
                <a:cs typeface="Times New Roman" pitchFamily="18" charset="0"/>
              </a:rPr>
              <a:t>Student recruitment</a:t>
            </a:r>
          </a:p>
          <a:p>
            <a:pPr lvl="1"/>
            <a:r>
              <a:rPr lang="en-US" dirty="0" smtClean="0">
                <a:latin typeface="Times New Roman" pitchFamily="18" charset="0"/>
                <a:cs typeface="Times New Roman" pitchFamily="18" charset="0"/>
              </a:rPr>
              <a:t>Student retention</a:t>
            </a:r>
          </a:p>
          <a:p>
            <a:pPr lvl="1"/>
            <a:r>
              <a:rPr lang="en-US" dirty="0" smtClean="0">
                <a:latin typeface="Times New Roman" pitchFamily="18" charset="0"/>
                <a:cs typeface="Times New Roman" pitchFamily="18" charset="0"/>
              </a:rPr>
              <a:t>Alumni and community involvement on campus</a:t>
            </a:r>
          </a:p>
          <a:p>
            <a:pPr lvl="1"/>
            <a:r>
              <a:rPr lang="en-US" dirty="0" smtClean="0">
                <a:latin typeface="Times New Roman" pitchFamily="18" charset="0"/>
                <a:cs typeface="Times New Roman" pitchFamily="18" charset="0"/>
              </a:rPr>
              <a:t>Brand awareness</a:t>
            </a:r>
          </a:p>
          <a:p>
            <a:pPr lvl="1"/>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08451490_da8fffbb48.jpg"/>
          <p:cNvPicPr>
            <a:picLocks noChangeAspect="1"/>
          </p:cNvPicPr>
          <p:nvPr/>
        </p:nvPicPr>
        <p:blipFill>
          <a:blip r:embed="rId2" cstate="print"/>
          <a:stretch>
            <a:fillRect/>
          </a:stretch>
        </p:blipFill>
        <p:spPr>
          <a:xfrm>
            <a:off x="5892800" y="1600200"/>
            <a:ext cx="3251200" cy="3276600"/>
          </a:xfrm>
          <a:prstGeom prst="rect">
            <a:avLst/>
          </a:prstGeom>
        </p:spPr>
      </p:pic>
      <p:pic>
        <p:nvPicPr>
          <p:cNvPr id="6" name="Picture 5" descr="desk_calendar_2.gif"/>
          <p:cNvPicPr>
            <a:picLocks noChangeAspect="1"/>
          </p:cNvPicPr>
          <p:nvPr/>
        </p:nvPicPr>
        <p:blipFill>
          <a:blip r:embed="rId3" cstate="print"/>
          <a:stretch>
            <a:fillRect/>
          </a:stretch>
        </p:blipFill>
        <p:spPr>
          <a:xfrm>
            <a:off x="6477000" y="4876800"/>
            <a:ext cx="2385228" cy="1981200"/>
          </a:xfrm>
          <a:prstGeom prst="rect">
            <a:avLst/>
          </a:prstGeom>
          <a:effectLst>
            <a:softEdge rad="63500"/>
          </a:effectLst>
        </p:spPr>
      </p:pic>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Current System Description</a:t>
            </a:r>
            <a:endParaRPr lang="en-US" dirty="0"/>
          </a:p>
        </p:txBody>
      </p:sp>
      <p:sp>
        <p:nvSpPr>
          <p:cNvPr id="3" name="Content Placeholder 2"/>
          <p:cNvSpPr>
            <a:spLocks noGrp="1"/>
          </p:cNvSpPr>
          <p:nvPr>
            <p:ph sz="quarter" idx="1"/>
          </p:nvPr>
        </p:nvSpPr>
        <p:spPr>
          <a:xfrm>
            <a:off x="612648" y="1600200"/>
            <a:ext cx="5788152" cy="5105400"/>
          </a:xfrm>
        </p:spPr>
        <p:txBody>
          <a:bodyPr>
            <a:normAutofit/>
          </a:bodyPr>
          <a:lstStyle/>
          <a:p>
            <a:r>
              <a:rPr lang="en-US" dirty="0" smtClean="0">
                <a:latin typeface="Times New Roman" pitchFamily="18" charset="0"/>
                <a:cs typeface="Times New Roman" pitchFamily="18" charset="0"/>
              </a:rPr>
              <a:t>Launched 7 years ago</a:t>
            </a:r>
          </a:p>
          <a:p>
            <a:r>
              <a:rPr lang="en-US" dirty="0" smtClean="0">
                <a:latin typeface="Times New Roman" pitchFamily="18" charset="0"/>
                <a:cs typeface="Times New Roman" pitchFamily="18" charset="0"/>
              </a:rPr>
              <a:t> Dusted off and refreshed approximately 4 years ago</a:t>
            </a:r>
          </a:p>
          <a:p>
            <a:pPr lvl="1"/>
            <a:r>
              <a:rPr lang="en-US" dirty="0" smtClean="0">
                <a:latin typeface="Times New Roman" pitchFamily="18" charset="0"/>
                <a:cs typeface="Times New Roman" pitchFamily="18" charset="0"/>
              </a:rPr>
              <a:t>Written using Adobe ColdFusion</a:t>
            </a:r>
          </a:p>
          <a:p>
            <a:pPr lvl="1"/>
            <a:r>
              <a:rPr lang="en-US" dirty="0" smtClean="0">
                <a:latin typeface="Times New Roman" pitchFamily="18" charset="0"/>
                <a:cs typeface="Times New Roman" pitchFamily="18" charset="0"/>
              </a:rPr>
              <a:t>Original programmer no longer with UMSL</a:t>
            </a:r>
          </a:p>
          <a:p>
            <a:pPr lvl="1"/>
            <a:r>
              <a:rPr lang="en-US" dirty="0" smtClean="0">
                <a:latin typeface="Times New Roman" pitchFamily="18" charset="0"/>
                <a:cs typeface="Times New Roman" pitchFamily="18" charset="0"/>
              </a:rPr>
              <a:t>Originally ahead of its time</a:t>
            </a:r>
          </a:p>
          <a:p>
            <a:pPr lvl="1"/>
            <a:r>
              <a:rPr lang="en-US" dirty="0" smtClean="0">
                <a:latin typeface="Times New Roman" pitchFamily="18" charset="0"/>
                <a:cs typeface="Times New Roman" pitchFamily="18" charset="0"/>
              </a:rPr>
              <a:t>University fielded requests from other schools for source code</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Current System Description – cont.</a:t>
            </a:r>
            <a:endParaRPr lang="en-US" dirty="0"/>
          </a:p>
        </p:txBody>
      </p:sp>
      <p:sp>
        <p:nvSpPr>
          <p:cNvPr id="3" name="Content Placeholder 2"/>
          <p:cNvSpPr>
            <a:spLocks noGrp="1"/>
          </p:cNvSpPr>
          <p:nvPr>
            <p:ph sz="quarter" idx="1"/>
          </p:nvPr>
        </p:nvSpPr>
        <p:spPr>
          <a:xfrm>
            <a:off x="612648" y="1600200"/>
            <a:ext cx="8153400" cy="5029200"/>
          </a:xfrm>
        </p:spPr>
        <p:txBody>
          <a:bodyPr/>
          <a:lstStyle/>
          <a:p>
            <a:r>
              <a:rPr lang="en-US" dirty="0" smtClean="0">
                <a:latin typeface="Times New Roman" pitchFamily="18" charset="0"/>
                <a:cs typeface="Times New Roman" pitchFamily="18" charset="0"/>
              </a:rPr>
              <a:t>Problems</a:t>
            </a:r>
          </a:p>
          <a:p>
            <a:pPr lvl="1"/>
            <a:r>
              <a:rPr lang="en-US" dirty="0" smtClean="0">
                <a:latin typeface="Times New Roman" pitchFamily="18" charset="0"/>
                <a:cs typeface="Times New Roman" pitchFamily="18" charset="0"/>
              </a:rPr>
              <a:t>7 year old calendar no longer satisfies University’s needs</a:t>
            </a:r>
          </a:p>
          <a:p>
            <a:pPr lvl="2"/>
            <a:r>
              <a:rPr lang="en-US" dirty="0" smtClean="0">
                <a:latin typeface="Times New Roman" pitchFamily="18" charset="0"/>
                <a:cs typeface="Times New Roman" pitchFamily="18" charset="0"/>
              </a:rPr>
              <a:t>Departments want their own calendar</a:t>
            </a:r>
          </a:p>
          <a:p>
            <a:pPr lvl="2"/>
            <a:r>
              <a:rPr lang="en-US" dirty="0" smtClean="0">
                <a:latin typeface="Times New Roman" pitchFamily="18" charset="0"/>
                <a:cs typeface="Times New Roman" pitchFamily="18" charset="0"/>
              </a:rPr>
              <a:t>Users want a more comprehensive solution</a:t>
            </a:r>
          </a:p>
          <a:p>
            <a:pPr lvl="1"/>
            <a:r>
              <a:rPr lang="en-US" dirty="0" smtClean="0">
                <a:latin typeface="Times New Roman" pitchFamily="18" charset="0"/>
                <a:cs typeface="Times New Roman" pitchFamily="18" charset="0"/>
              </a:rPr>
              <a:t>ITS can code new categories for departments but</a:t>
            </a:r>
          </a:p>
          <a:p>
            <a:pPr lvl="2"/>
            <a:r>
              <a:rPr lang="en-US" dirty="0" smtClean="0">
                <a:latin typeface="Times New Roman" pitchFamily="18" charset="0"/>
                <a:cs typeface="Times New Roman" pitchFamily="18" charset="0"/>
              </a:rPr>
              <a:t>Too many departments</a:t>
            </a:r>
          </a:p>
          <a:p>
            <a:pPr lvl="2"/>
            <a:r>
              <a:rPr lang="en-US" dirty="0" smtClean="0">
                <a:latin typeface="Times New Roman" pitchFamily="18" charset="0"/>
                <a:cs typeface="Times New Roman" pitchFamily="18" charset="0"/>
              </a:rPr>
              <a:t>Unintuitive interface</a:t>
            </a:r>
          </a:p>
          <a:p>
            <a:endParaRPr lang="en-US" dirty="0"/>
          </a:p>
        </p:txBody>
      </p:sp>
      <p:pic>
        <p:nvPicPr>
          <p:cNvPr id="5" name="Picture 4" descr="2195925174_ff42e1f18c_b.jpg"/>
          <p:cNvPicPr>
            <a:picLocks noChangeAspect="1"/>
          </p:cNvPicPr>
          <p:nvPr/>
        </p:nvPicPr>
        <p:blipFill>
          <a:blip r:embed="rId3" cstate="print"/>
          <a:stretch>
            <a:fillRect/>
          </a:stretch>
        </p:blipFill>
        <p:spPr>
          <a:xfrm>
            <a:off x="5383576" y="4114800"/>
            <a:ext cx="3760424" cy="2743200"/>
          </a:xfrm>
          <a:prstGeom prst="rect">
            <a:avLst/>
          </a:prstGeom>
          <a:effectLst>
            <a:softEdge rad="1270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source1.bmp"/>
          <p:cNvPicPr>
            <a:picLocks noChangeAspect="1"/>
          </p:cNvPicPr>
          <p:nvPr/>
        </p:nvPicPr>
        <p:blipFill>
          <a:blip r:embed="rId2" cstate="print"/>
          <a:stretch>
            <a:fillRect/>
          </a:stretch>
        </p:blipFill>
        <p:spPr>
          <a:xfrm>
            <a:off x="5257800" y="1524000"/>
            <a:ext cx="3886200" cy="5334000"/>
          </a:xfrm>
          <a:prstGeom prst="rect">
            <a:avLst/>
          </a:prstGeom>
          <a:effectLst>
            <a:softEdge rad="317500"/>
          </a:effectLst>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Current System Description – cont.</a:t>
            </a:r>
            <a:endParaRPr lang="en-US" dirty="0"/>
          </a:p>
        </p:txBody>
      </p:sp>
      <p:sp>
        <p:nvSpPr>
          <p:cNvPr id="3" name="Content Placeholder 2"/>
          <p:cNvSpPr>
            <a:spLocks noGrp="1"/>
          </p:cNvSpPr>
          <p:nvPr>
            <p:ph sz="quarter" idx="1"/>
          </p:nvPr>
        </p:nvSpPr>
        <p:spPr>
          <a:xfrm>
            <a:off x="612648" y="1600200"/>
            <a:ext cx="5178552" cy="5029200"/>
          </a:xfrm>
        </p:spPr>
        <p:txBody>
          <a:bodyPr>
            <a:normAutofit/>
          </a:bodyPr>
          <a:lstStyle/>
          <a:p>
            <a:r>
              <a:rPr lang="en-US" dirty="0" smtClean="0">
                <a:latin typeface="Times New Roman" pitchFamily="18" charset="0"/>
                <a:cs typeface="Times New Roman" pitchFamily="18" charset="0"/>
              </a:rPr>
              <a:t>Looking for solutions</a:t>
            </a:r>
          </a:p>
          <a:p>
            <a:pPr lvl="1"/>
            <a:r>
              <a:rPr lang="en-US" dirty="0" smtClean="0">
                <a:latin typeface="Times New Roman" pitchFamily="18" charset="0"/>
                <a:cs typeface="Times New Roman" pitchFamily="18" charset="0"/>
              </a:rPr>
              <a:t>2008-  ITS looked into new calendar solutions</a:t>
            </a:r>
          </a:p>
          <a:p>
            <a:pPr lvl="1"/>
            <a:r>
              <a:rPr lang="en-US" dirty="0" smtClean="0">
                <a:latin typeface="Times New Roman" pitchFamily="18" charset="0"/>
                <a:cs typeface="Times New Roman" pitchFamily="18" charset="0"/>
              </a:rPr>
              <a:t>EMS Master Calendar selected</a:t>
            </a:r>
          </a:p>
          <a:p>
            <a:pPr lvl="2"/>
            <a:r>
              <a:rPr lang="en-US" dirty="0" smtClean="0">
                <a:latin typeface="Times New Roman" pitchFamily="18" charset="0"/>
                <a:cs typeface="Times New Roman" pitchFamily="18" charset="0"/>
              </a:rPr>
              <a:t>Planned pilot in January 2009</a:t>
            </a:r>
          </a:p>
          <a:p>
            <a:pPr lvl="2"/>
            <a:r>
              <a:rPr lang="en-US" dirty="0" smtClean="0">
                <a:latin typeface="Times New Roman" pitchFamily="18" charset="0"/>
                <a:cs typeface="Times New Roman" pitchFamily="18" charset="0"/>
              </a:rPr>
              <a:t>Funding cut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utsourceAnswer.jpg"/>
          <p:cNvPicPr>
            <a:picLocks noChangeAspect="1"/>
          </p:cNvPicPr>
          <p:nvPr/>
        </p:nvPicPr>
        <p:blipFill>
          <a:blip r:embed="rId2" cstate="print"/>
          <a:stretch>
            <a:fillRect/>
          </a:stretch>
        </p:blipFill>
        <p:spPr>
          <a:xfrm>
            <a:off x="6072421" y="4343400"/>
            <a:ext cx="3071580" cy="2514600"/>
          </a:xfrm>
          <a:prstGeom prst="rect">
            <a:avLst/>
          </a:prstGeom>
          <a:effectLst>
            <a:softEdge rad="127000"/>
          </a:effectLst>
        </p:spPr>
      </p:pic>
      <p:pic>
        <p:nvPicPr>
          <p:cNvPr id="4" name="Picture 3" descr="jigsaw.jpg"/>
          <p:cNvPicPr>
            <a:picLocks noChangeAspect="1"/>
          </p:cNvPicPr>
          <p:nvPr/>
        </p:nvPicPr>
        <p:blipFill>
          <a:blip r:embed="rId3" cstate="print"/>
          <a:stretch>
            <a:fillRect/>
          </a:stretch>
        </p:blipFill>
        <p:spPr>
          <a:xfrm>
            <a:off x="6705600" y="0"/>
            <a:ext cx="2438400" cy="2446555"/>
          </a:xfrm>
          <a:prstGeom prst="rect">
            <a:avLst/>
          </a:prstGeom>
          <a:effectLst>
            <a:softEdge rad="63500"/>
          </a:effectLst>
        </p:spPr>
      </p:pic>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System Requirements</a:t>
            </a:r>
            <a:endParaRPr lang="en-US" dirty="0"/>
          </a:p>
        </p:txBody>
      </p:sp>
      <p:sp>
        <p:nvSpPr>
          <p:cNvPr id="3" name="Content Placeholder 2"/>
          <p:cNvSpPr>
            <a:spLocks noGrp="1"/>
          </p:cNvSpPr>
          <p:nvPr>
            <p:ph sz="quarter" idx="1"/>
          </p:nvPr>
        </p:nvSpPr>
        <p:spPr>
          <a:xfrm>
            <a:off x="152400" y="1600200"/>
            <a:ext cx="7312152" cy="5029200"/>
          </a:xfrm>
        </p:spPr>
        <p:txBody>
          <a:bodyPr>
            <a:normAutofit/>
          </a:bodyPr>
          <a:lstStyle/>
          <a:p>
            <a:r>
              <a:rPr lang="en-US" dirty="0" smtClean="0">
                <a:latin typeface="Times New Roman" pitchFamily="18" charset="0"/>
                <a:cs typeface="Times New Roman" pitchFamily="18" charset="0"/>
              </a:rPr>
              <a:t>Determined by</a:t>
            </a:r>
          </a:p>
          <a:p>
            <a:pPr lvl="1"/>
            <a:r>
              <a:rPr lang="en-US" dirty="0" smtClean="0">
                <a:latin typeface="Times New Roman" pitchFamily="18" charset="0"/>
                <a:cs typeface="Times New Roman" pitchFamily="18" charset="0"/>
              </a:rPr>
              <a:t>Interviews </a:t>
            </a:r>
          </a:p>
          <a:p>
            <a:pPr lvl="2"/>
            <a:r>
              <a:rPr lang="en-US" dirty="0" smtClean="0">
                <a:latin typeface="Times New Roman" pitchFamily="18" charset="0"/>
                <a:cs typeface="Times New Roman" pitchFamily="18" charset="0"/>
              </a:rPr>
              <a:t>ITS </a:t>
            </a:r>
          </a:p>
          <a:p>
            <a:pPr lvl="2"/>
            <a:r>
              <a:rPr lang="en-US" dirty="0" smtClean="0">
                <a:latin typeface="Times New Roman" pitchFamily="18" charset="0"/>
                <a:cs typeface="Times New Roman" pitchFamily="18" charset="0"/>
              </a:rPr>
              <a:t>Media, Creative Services and Printing Services</a:t>
            </a:r>
          </a:p>
          <a:p>
            <a:pPr lvl="2"/>
            <a:r>
              <a:rPr lang="en-US" dirty="0" smtClean="0">
                <a:latin typeface="Times New Roman" pitchFamily="18" charset="0"/>
                <a:cs typeface="Times New Roman" pitchFamily="18" charset="0"/>
              </a:rPr>
              <a:t>Stakeholders:</a:t>
            </a:r>
          </a:p>
          <a:p>
            <a:pPr lvl="3"/>
            <a:r>
              <a:rPr lang="en-US" dirty="0" smtClean="0">
                <a:latin typeface="Times New Roman" pitchFamily="18" charset="0"/>
                <a:cs typeface="Times New Roman" pitchFamily="18" charset="0"/>
              </a:rPr>
              <a:t>Dinesh Mirchandani, Gina Ganahl, John Matthews, Bonnie Unal and Vicky Hawkins </a:t>
            </a:r>
          </a:p>
          <a:p>
            <a:pPr lvl="1"/>
            <a:r>
              <a:rPr lang="en-US" dirty="0" smtClean="0">
                <a:latin typeface="Times New Roman" pitchFamily="18" charset="0"/>
                <a:cs typeface="Times New Roman" pitchFamily="18" charset="0"/>
              </a:rPr>
              <a:t>Student survey results </a:t>
            </a:r>
            <a:r>
              <a:rPr lang="en-US" sz="1400" dirty="0" smtClean="0">
                <a:latin typeface="Times New Roman" pitchFamily="18" charset="0"/>
                <a:cs typeface="Times New Roman" pitchFamily="18" charset="0"/>
              </a:rPr>
              <a:t>(Sample size: 131).</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System Requirements – cont.</a:t>
            </a:r>
            <a:endParaRPr lang="en-US" dirty="0"/>
          </a:p>
        </p:txBody>
      </p:sp>
      <p:sp>
        <p:nvSpPr>
          <p:cNvPr id="3" name="Content Placeholder 2"/>
          <p:cNvSpPr>
            <a:spLocks noGrp="1"/>
          </p:cNvSpPr>
          <p:nvPr>
            <p:ph sz="quarter" idx="1"/>
          </p:nvPr>
        </p:nvSpPr>
        <p:spPr>
          <a:xfrm>
            <a:off x="228600" y="1600200"/>
            <a:ext cx="7315200" cy="5105400"/>
          </a:xfrm>
        </p:spPr>
        <p:txBody>
          <a:bodyPr>
            <a:normAutofit/>
          </a:bodyPr>
          <a:lstStyle/>
          <a:p>
            <a:r>
              <a:rPr lang="en-US" dirty="0" smtClean="0">
                <a:latin typeface="Times New Roman" pitchFamily="18" charset="0"/>
                <a:cs typeface="Times New Roman" pitchFamily="18" charset="0"/>
              </a:rPr>
              <a:t>Finalized New System Specifications</a:t>
            </a:r>
          </a:p>
          <a:p>
            <a:pPr lvl="1"/>
            <a:r>
              <a:rPr lang="en-US" dirty="0" smtClean="0">
                <a:latin typeface="Times New Roman" pitchFamily="18" charset="0"/>
                <a:cs typeface="Times New Roman" pitchFamily="18" charset="0"/>
              </a:rPr>
              <a:t>Process Improvements</a:t>
            </a:r>
          </a:p>
          <a:p>
            <a:pPr lvl="2"/>
            <a:r>
              <a:rPr lang="en-US" dirty="0" smtClean="0">
                <a:latin typeface="Times New Roman" pitchFamily="18" charset="0"/>
                <a:cs typeface="Times New Roman" pitchFamily="18" charset="0"/>
              </a:rPr>
              <a:t>Education</a:t>
            </a:r>
          </a:p>
          <a:p>
            <a:pPr lvl="2"/>
            <a:r>
              <a:rPr lang="en-US" dirty="0" smtClean="0">
                <a:latin typeface="Times New Roman" pitchFamily="18" charset="0"/>
                <a:cs typeface="Times New Roman" pitchFamily="18" charset="0"/>
              </a:rPr>
              <a:t>Support</a:t>
            </a:r>
          </a:p>
          <a:p>
            <a:pPr lvl="2"/>
            <a:r>
              <a:rPr lang="en-US" dirty="0" smtClean="0">
                <a:latin typeface="Times New Roman" pitchFamily="18" charset="0"/>
                <a:cs typeface="Times New Roman" pitchFamily="18" charset="0"/>
              </a:rPr>
              <a:t>Enforced use </a:t>
            </a:r>
          </a:p>
          <a:p>
            <a:pPr lvl="1"/>
            <a:r>
              <a:rPr lang="en-US" dirty="0" smtClean="0">
                <a:latin typeface="Times New Roman" pitchFamily="18" charset="0"/>
                <a:cs typeface="Times New Roman" pitchFamily="18" charset="0"/>
              </a:rPr>
              <a:t> Low-Cost solution</a:t>
            </a:r>
          </a:p>
          <a:p>
            <a:pPr lvl="1"/>
            <a:r>
              <a:rPr lang="en-US" dirty="0" smtClean="0">
                <a:latin typeface="Times New Roman" pitchFamily="18" charset="0"/>
                <a:cs typeface="Times New Roman" pitchFamily="18" charset="0"/>
              </a:rPr>
              <a:t>Improved organizational structure and search functionality</a:t>
            </a:r>
          </a:p>
          <a:p>
            <a:pPr lvl="1"/>
            <a:r>
              <a:rPr lang="en-US" dirty="0" smtClean="0">
                <a:latin typeface="Times New Roman" pitchFamily="18" charset="0"/>
                <a:cs typeface="Times New Roman" pitchFamily="18" charset="0"/>
              </a:rPr>
              <a:t>Module-based approach to Calendaring</a:t>
            </a:r>
          </a:p>
          <a:p>
            <a:pPr lvl="1"/>
            <a:r>
              <a:rPr lang="en-US" dirty="0" smtClean="0">
                <a:latin typeface="Times New Roman" pitchFamily="18" charset="0"/>
                <a:cs typeface="Times New Roman" pitchFamily="18" charset="0"/>
              </a:rPr>
              <a:t>Subscription Services</a:t>
            </a:r>
          </a:p>
          <a:p>
            <a:pPr lvl="1"/>
            <a:r>
              <a:rPr lang="en-US" dirty="0" smtClean="0">
                <a:latin typeface="Times New Roman" pitchFamily="18" charset="0"/>
                <a:cs typeface="Times New Roman" pitchFamily="18" charset="0"/>
              </a:rPr>
              <a:t>Integration with Third Party Calendars</a:t>
            </a:r>
          </a:p>
          <a:p>
            <a:pPr lvl="1"/>
            <a:endParaRPr lang="en-US" dirty="0">
              <a:latin typeface="Times New Roman" pitchFamily="18" charset="0"/>
              <a:cs typeface="Times New Roman" pitchFamily="18" charset="0"/>
            </a:endParaRPr>
          </a:p>
        </p:txBody>
      </p:sp>
      <p:pic>
        <p:nvPicPr>
          <p:cNvPr id="4" name="Picture 3" descr="OutsourceAnswer.jpg"/>
          <p:cNvPicPr>
            <a:picLocks noChangeAspect="1"/>
          </p:cNvPicPr>
          <p:nvPr/>
        </p:nvPicPr>
        <p:blipFill>
          <a:blip r:embed="rId3" cstate="print"/>
          <a:stretch>
            <a:fillRect/>
          </a:stretch>
        </p:blipFill>
        <p:spPr>
          <a:xfrm>
            <a:off x="6629400" y="4924146"/>
            <a:ext cx="2362200" cy="1933854"/>
          </a:xfrm>
          <a:prstGeom prst="rect">
            <a:avLst/>
          </a:prstGeom>
          <a:effectLst>
            <a:softEdge rad="127000"/>
          </a:effectLst>
        </p:spPr>
      </p:pic>
      <p:pic>
        <p:nvPicPr>
          <p:cNvPr id="5" name="Picture 4" descr="jigsaw.jpg"/>
          <p:cNvPicPr>
            <a:picLocks noChangeAspect="1"/>
          </p:cNvPicPr>
          <p:nvPr/>
        </p:nvPicPr>
        <p:blipFill>
          <a:blip r:embed="rId4" cstate="print"/>
          <a:stretch>
            <a:fillRect/>
          </a:stretch>
        </p:blipFill>
        <p:spPr>
          <a:xfrm>
            <a:off x="7093458" y="1"/>
            <a:ext cx="2050542" cy="2057400"/>
          </a:xfrm>
          <a:prstGeom prst="rect">
            <a:avLst/>
          </a:prstGeom>
          <a:effectLst>
            <a:softEdge rad="63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722</TotalTime>
  <Words>1175</Words>
  <Application>Microsoft Office PowerPoint</Application>
  <PresentationFormat>On-screen Show (4:3)</PresentationFormat>
  <Paragraphs>276</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Final Analysis of the  University of Missouri- St. Louis Calendar System</vt:lpstr>
      <vt:lpstr>Overview</vt:lpstr>
      <vt:lpstr>Definition of the Problem</vt:lpstr>
      <vt:lpstr>A Narrowed Focus-Campus Calendar</vt:lpstr>
      <vt:lpstr>Current System Description</vt:lpstr>
      <vt:lpstr>Current System Description – cont.</vt:lpstr>
      <vt:lpstr>Current System Description – cont.</vt:lpstr>
      <vt:lpstr>System Requirements</vt:lpstr>
      <vt:lpstr>System Requirements – cont.</vt:lpstr>
      <vt:lpstr>System Requirements – cont.</vt:lpstr>
      <vt:lpstr>Exploring Solutions</vt:lpstr>
      <vt:lpstr>Exploring Solutions – Option 1</vt:lpstr>
      <vt:lpstr>Exploring Solutions – Option 2</vt:lpstr>
      <vt:lpstr>Exploring Solutions – Option 3</vt:lpstr>
      <vt:lpstr>Exploring Solutions – Option 4</vt:lpstr>
      <vt:lpstr>Exploring Solutions – Option 5</vt:lpstr>
      <vt:lpstr>Exploring Solutions – Option 6</vt:lpstr>
      <vt:lpstr>Exploring Solutions – Option 7</vt:lpstr>
      <vt:lpstr>Options to Consider</vt:lpstr>
      <vt:lpstr>Recommended Solution</vt:lpstr>
      <vt:lpstr>Enforced Usage Content Solution</vt:lpstr>
      <vt:lpstr>Prototypes</vt:lpstr>
      <vt:lpstr>Question and Answer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Analysis of the University of Missouri- St. Louis Calendar System</dc:title>
  <dc:creator>MHD</dc:creator>
  <cp:lastModifiedBy> </cp:lastModifiedBy>
  <cp:revision>83</cp:revision>
  <dcterms:created xsi:type="dcterms:W3CDTF">2009-12-12T04:41:51Z</dcterms:created>
  <dcterms:modified xsi:type="dcterms:W3CDTF">2010-11-09T20:15:59Z</dcterms:modified>
</cp:coreProperties>
</file>