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0" r:id="rId1"/>
    <p:sldMasterId id="2147483752" r:id="rId2"/>
  </p:sldMasterIdLst>
  <p:notesMasterIdLst>
    <p:notesMasterId r:id="rId34"/>
  </p:notesMasterIdLst>
  <p:handoutMasterIdLst>
    <p:handoutMasterId r:id="rId35"/>
  </p:handoutMasterIdLst>
  <p:sldIdLst>
    <p:sldId id="341" r:id="rId3"/>
    <p:sldId id="377" r:id="rId4"/>
    <p:sldId id="342" r:id="rId5"/>
    <p:sldId id="345" r:id="rId6"/>
    <p:sldId id="346" r:id="rId7"/>
    <p:sldId id="381" r:id="rId8"/>
    <p:sldId id="382" r:id="rId9"/>
    <p:sldId id="383" r:id="rId10"/>
    <p:sldId id="385" r:id="rId11"/>
    <p:sldId id="386" r:id="rId12"/>
    <p:sldId id="387" r:id="rId13"/>
    <p:sldId id="388" r:id="rId14"/>
    <p:sldId id="389" r:id="rId15"/>
    <p:sldId id="350" r:id="rId16"/>
    <p:sldId id="353" r:id="rId17"/>
    <p:sldId id="392" r:id="rId18"/>
    <p:sldId id="354" r:id="rId19"/>
    <p:sldId id="393" r:id="rId20"/>
    <p:sldId id="396" r:id="rId21"/>
    <p:sldId id="357" r:id="rId22"/>
    <p:sldId id="401" r:id="rId23"/>
    <p:sldId id="358" r:id="rId24"/>
    <p:sldId id="397" r:id="rId25"/>
    <p:sldId id="398" r:id="rId26"/>
    <p:sldId id="399" r:id="rId27"/>
    <p:sldId id="400" r:id="rId28"/>
    <p:sldId id="402" r:id="rId29"/>
    <p:sldId id="360" r:id="rId30"/>
    <p:sldId id="407" r:id="rId31"/>
    <p:sldId id="409" r:id="rId32"/>
    <p:sldId id="363"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912"/>
    <a:srgbClr val="BA2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178"/>
    </p:cViewPr>
  </p:sorterViewPr>
  <p:notesViewPr>
    <p:cSldViewPr>
      <p:cViewPr varScale="1">
        <p:scale>
          <a:sx n="41" d="100"/>
          <a:sy n="41" d="100"/>
        </p:scale>
        <p:origin x="-14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20000"/>
              </a:spcBef>
              <a:buClr>
                <a:schemeClr val="hlink"/>
              </a:buClr>
              <a:buSzPct val="110000"/>
              <a:buFont typeface="Wingdings" pitchFamily="2" charset="2"/>
              <a:buBlip>
                <a:blip r:embed="rId2"/>
              </a:buBlip>
              <a:defRPr sz="1200"/>
            </a:lvl1pPr>
          </a:lstStyle>
          <a:p>
            <a:pPr>
              <a:defRPr/>
            </a:pPr>
            <a:endParaRPr lang="en-US"/>
          </a:p>
        </p:txBody>
      </p:sp>
      <p:sp>
        <p:nvSpPr>
          <p:cNvPr id="10445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20000"/>
              </a:spcBef>
              <a:buClr>
                <a:schemeClr val="hlink"/>
              </a:buClr>
              <a:buSzPct val="110000"/>
              <a:buFont typeface="Wingdings" pitchFamily="2" charset="2"/>
              <a:buBlip>
                <a:blip r:embed="rId2"/>
              </a:buBlip>
              <a:defRPr sz="1200"/>
            </a:lvl1pPr>
          </a:lstStyle>
          <a:p>
            <a:pPr>
              <a:defRPr/>
            </a:pPr>
            <a:endParaRPr lang="en-US"/>
          </a:p>
        </p:txBody>
      </p:sp>
      <p:sp>
        <p:nvSpPr>
          <p:cNvPr id="10445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20000"/>
              </a:spcBef>
              <a:buClr>
                <a:schemeClr val="hlink"/>
              </a:buClr>
              <a:buSzPct val="110000"/>
              <a:buFont typeface="Wingdings" pitchFamily="2" charset="2"/>
              <a:buBlip>
                <a:blip r:embed="rId2"/>
              </a:buBlip>
              <a:defRPr sz="1200"/>
            </a:lvl1pPr>
          </a:lstStyle>
          <a:p>
            <a:pPr>
              <a:defRPr/>
            </a:pPr>
            <a:endParaRPr lang="en-US"/>
          </a:p>
        </p:txBody>
      </p:sp>
      <p:sp>
        <p:nvSpPr>
          <p:cNvPr id="10445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20000"/>
              </a:spcBef>
              <a:buClr>
                <a:schemeClr val="hlink"/>
              </a:buClr>
              <a:buSzPct val="110000"/>
              <a:buFont typeface="Wingdings" pitchFamily="2" charset="2"/>
              <a:buBlip>
                <a:blip r:embed="rId2"/>
              </a:buBlip>
              <a:defRPr sz="1200"/>
            </a:lvl1pPr>
          </a:lstStyle>
          <a:p>
            <a:pPr>
              <a:defRPr/>
            </a:pPr>
            <a:fld id="{B3B00E6F-6548-4FDF-82A9-42BA9D0D0C2B}" type="slidenum">
              <a:rPr lang="en-US"/>
              <a:pPr>
                <a:defRPr/>
              </a:pPr>
              <a:t>‹#›</a:t>
            </a:fld>
            <a:endParaRPr lang="en-US"/>
          </a:p>
        </p:txBody>
      </p:sp>
    </p:spTree>
    <p:extLst>
      <p:ext uri="{BB962C8B-B14F-4D97-AF65-F5344CB8AC3E}">
        <p14:creationId xmlns:p14="http://schemas.microsoft.com/office/powerpoint/2010/main" val="1785378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ahoma" pitchFamily="34" charset="0"/>
              </a:defRPr>
            </a:lvl1pPr>
          </a:lstStyle>
          <a:p>
            <a:pPr>
              <a:defRPr/>
            </a:pPr>
            <a:endParaRPr lang="en-US"/>
          </a:p>
        </p:txBody>
      </p:sp>
      <p:sp>
        <p:nvSpPr>
          <p:cNvPr id="4813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ahoma" pitchFamily="34" charset="0"/>
              </a:defRPr>
            </a:lvl1pPr>
          </a:lstStyle>
          <a:p>
            <a:pPr>
              <a:defRPr/>
            </a:pPr>
            <a:endParaRPr lang="en-US"/>
          </a:p>
        </p:txBody>
      </p:sp>
      <p:sp>
        <p:nvSpPr>
          <p:cNvPr id="532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ahoma" pitchFamily="34" charset="0"/>
              </a:defRPr>
            </a:lvl1pPr>
          </a:lstStyle>
          <a:p>
            <a:pPr>
              <a:defRPr/>
            </a:pPr>
            <a:endParaRPr lang="en-US"/>
          </a:p>
        </p:txBody>
      </p:sp>
      <p:sp>
        <p:nvSpPr>
          <p:cNvPr id="4813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ahoma" pitchFamily="34" charset="0"/>
              </a:defRPr>
            </a:lvl1pPr>
          </a:lstStyle>
          <a:p>
            <a:pPr>
              <a:defRPr/>
            </a:pPr>
            <a:fld id="{AEF0F94A-C956-4A4E-AF62-E0A2D7C82BD8}" type="slidenum">
              <a:rPr lang="en-US"/>
              <a:pPr>
                <a:defRPr/>
              </a:pPr>
              <a:t>‹#›</a:t>
            </a:fld>
            <a:endParaRPr lang="en-US"/>
          </a:p>
        </p:txBody>
      </p:sp>
    </p:spTree>
    <p:extLst>
      <p:ext uri="{BB962C8B-B14F-4D97-AF65-F5344CB8AC3E}">
        <p14:creationId xmlns:p14="http://schemas.microsoft.com/office/powerpoint/2010/main" val="39514006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a:t>© 2008 by Prentice Hall</a:t>
            </a:r>
          </a:p>
        </p:txBody>
      </p:sp>
      <p:sp>
        <p:nvSpPr>
          <p:cNvPr id="5" name="Rectangle 3"/>
          <p:cNvSpPr>
            <a:spLocks noGrp="1" noChangeArrowheads="1"/>
          </p:cNvSpPr>
          <p:nvPr>
            <p:ph type="sldNum" sz="quarter" idx="11"/>
          </p:nvPr>
        </p:nvSpPr>
        <p:spPr>
          <a:ln/>
        </p:spPr>
        <p:txBody>
          <a:bodyPr/>
          <a:lstStyle>
            <a:lvl1pPr>
              <a:defRPr/>
            </a:lvl1pPr>
          </a:lstStyle>
          <a:p>
            <a:pPr>
              <a:defRPr/>
            </a:pPr>
            <a:fld id="{8FB3A545-5189-4414-99B9-139746D7BA81}"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Chapter 5</a:t>
            </a:r>
            <a:endParaRPr lang="en-US"/>
          </a:p>
        </p:txBody>
      </p:sp>
    </p:spTree>
    <p:extLst>
      <p:ext uri="{BB962C8B-B14F-4D97-AF65-F5344CB8AC3E}">
        <p14:creationId xmlns:p14="http://schemas.microsoft.com/office/powerpoint/2010/main" val="2664689618"/>
      </p:ext>
    </p:extLst>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a:t>© 2008 by Prentice Hall</a:t>
            </a:r>
          </a:p>
        </p:txBody>
      </p:sp>
      <p:sp>
        <p:nvSpPr>
          <p:cNvPr id="5" name="Rectangle 3"/>
          <p:cNvSpPr>
            <a:spLocks noGrp="1" noChangeArrowheads="1"/>
          </p:cNvSpPr>
          <p:nvPr>
            <p:ph type="sldNum" sz="quarter" idx="11"/>
          </p:nvPr>
        </p:nvSpPr>
        <p:spPr>
          <a:ln/>
        </p:spPr>
        <p:txBody>
          <a:bodyPr/>
          <a:lstStyle>
            <a:lvl1pPr>
              <a:defRPr/>
            </a:lvl1pPr>
          </a:lstStyle>
          <a:p>
            <a:pPr>
              <a:defRPr/>
            </a:pPr>
            <a:fld id="{84023E10-C808-40A0-82BD-F21EB71B875B}"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Chapter 5</a:t>
            </a:r>
            <a:endParaRPr lang="en-US"/>
          </a:p>
        </p:txBody>
      </p:sp>
    </p:spTree>
    <p:extLst>
      <p:ext uri="{BB962C8B-B14F-4D97-AF65-F5344CB8AC3E}">
        <p14:creationId xmlns:p14="http://schemas.microsoft.com/office/powerpoint/2010/main" val="2523739643"/>
      </p:ext>
    </p:extLst>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a:t>© 2008 by Prentice Hall</a:t>
            </a:r>
          </a:p>
        </p:txBody>
      </p:sp>
      <p:sp>
        <p:nvSpPr>
          <p:cNvPr id="5" name="Rectangle 3"/>
          <p:cNvSpPr>
            <a:spLocks noGrp="1" noChangeArrowheads="1"/>
          </p:cNvSpPr>
          <p:nvPr>
            <p:ph type="sldNum" sz="quarter" idx="11"/>
          </p:nvPr>
        </p:nvSpPr>
        <p:spPr>
          <a:ln/>
        </p:spPr>
        <p:txBody>
          <a:bodyPr/>
          <a:lstStyle>
            <a:lvl1pPr>
              <a:defRPr/>
            </a:lvl1pPr>
          </a:lstStyle>
          <a:p>
            <a:pPr>
              <a:defRPr/>
            </a:pPr>
            <a:fld id="{245F5692-4645-46FD-98A0-CAEC6709D1C7}"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Chapter 5</a:t>
            </a:r>
            <a:endParaRPr lang="en-US"/>
          </a:p>
        </p:txBody>
      </p:sp>
    </p:spTree>
    <p:extLst>
      <p:ext uri="{BB962C8B-B14F-4D97-AF65-F5344CB8AC3E}">
        <p14:creationId xmlns:p14="http://schemas.microsoft.com/office/powerpoint/2010/main" val="2750706249"/>
      </p:ext>
    </p:extLst>
  </p:cSld>
  <p:clrMapOvr>
    <a:masterClrMapping/>
  </p:clrMapOvr>
  <p:transition>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pPr>
              <a:defRPr/>
            </a:pPr>
            <a:r>
              <a:rPr lang="en-US" smtClean="0"/>
              <a:t>Chapter 5</a:t>
            </a:r>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8FB3A545-5189-4414-99B9-139746D7BA81}" type="slidenum">
              <a:rPr lang="en-US" smtClean="0"/>
              <a:pPr>
                <a:defRPr/>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pPr>
              <a:defRPr/>
            </a:pPr>
            <a:r>
              <a:rPr lang="en-US" smtClean="0"/>
              <a:t>© 2008 by Prentice Hall</a:t>
            </a:r>
            <a:endParaRPr lang="en-US"/>
          </a:p>
        </p:txBody>
      </p:sp>
    </p:spTree>
  </p:cSld>
  <p:clrMapOvr>
    <a:masterClrMapping/>
  </p:clrMapOvr>
  <p:transition>
    <p:zoom/>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r>
              <a:rPr lang="en-US" smtClean="0"/>
              <a:t>Chapter 5</a:t>
            </a:r>
            <a:endParaRPr lang="en-US"/>
          </a:p>
        </p:txBody>
      </p:sp>
      <p:sp>
        <p:nvSpPr>
          <p:cNvPr id="5" name="Footer Placeholder 4"/>
          <p:cNvSpPr>
            <a:spLocks noGrp="1"/>
          </p:cNvSpPr>
          <p:nvPr>
            <p:ph type="ftr" sz="quarter" idx="11"/>
          </p:nvPr>
        </p:nvSpPr>
        <p:spPr/>
        <p:txBody>
          <a:bodyPr/>
          <a:lstStyle>
            <a:extLst/>
          </a:lstStyle>
          <a:p>
            <a:pPr>
              <a:defRPr/>
            </a:pPr>
            <a:r>
              <a:rPr lang="en-US" smtClean="0"/>
              <a:t>© 2008 by Prentice Hall</a:t>
            </a:r>
            <a:endParaRPr lang="en-US"/>
          </a:p>
        </p:txBody>
      </p:sp>
      <p:sp>
        <p:nvSpPr>
          <p:cNvPr id="6" name="Slide Number Placeholder 5"/>
          <p:cNvSpPr>
            <a:spLocks noGrp="1"/>
          </p:cNvSpPr>
          <p:nvPr>
            <p:ph type="sldNum" sz="quarter" idx="12"/>
          </p:nvPr>
        </p:nvSpPr>
        <p:spPr/>
        <p:txBody>
          <a:bodyPr/>
          <a:lstStyle>
            <a:extLst/>
          </a:lstStyle>
          <a:p>
            <a:pPr>
              <a:defRPr/>
            </a:pPr>
            <a:fld id="{828B9455-703D-481B-A74A-085EC239A59C}"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pPr>
              <a:defRPr/>
            </a:pPr>
            <a:r>
              <a:rPr lang="en-US" smtClean="0"/>
              <a:t>Chapter 5</a:t>
            </a:r>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3266254A-AB09-45CB-906F-5E70A9838C8D}" type="slidenum">
              <a:rPr lang="en-US" smtClean="0"/>
              <a:pPr>
                <a:defRPr/>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pPr>
              <a:defRPr/>
            </a:pPr>
            <a:r>
              <a:rPr lang="en-US" smtClean="0"/>
              <a:t>© 2008 by Prentice Hall</a:t>
            </a:r>
            <a:endParaRPr lang="en-US"/>
          </a:p>
        </p:txBody>
      </p:sp>
    </p:spTree>
  </p:cSld>
  <p:clrMapOvr>
    <a:overrideClrMapping bg1="dk1" tx1="lt1" bg2="dk2" tx2="lt2" accent1="accent1" accent2="accent2" accent3="accent3" accent4="accent4" accent5="accent5" accent6="accent6" hlink="hlink" folHlink="folHlink"/>
  </p:clrMapOvr>
  <p:transition>
    <p:zoom/>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r>
              <a:rPr lang="en-US" smtClean="0"/>
              <a:t>Chapter 5</a:t>
            </a:r>
            <a:endParaRPr lang="en-US"/>
          </a:p>
        </p:txBody>
      </p:sp>
      <p:sp>
        <p:nvSpPr>
          <p:cNvPr id="6" name="Footer Placeholder 5"/>
          <p:cNvSpPr>
            <a:spLocks noGrp="1"/>
          </p:cNvSpPr>
          <p:nvPr>
            <p:ph type="ftr" sz="quarter" idx="11"/>
          </p:nvPr>
        </p:nvSpPr>
        <p:spPr/>
        <p:txBody>
          <a:bodyPr/>
          <a:lstStyle>
            <a:extLst/>
          </a:lstStyle>
          <a:p>
            <a:pPr>
              <a:defRPr/>
            </a:pPr>
            <a:r>
              <a:rPr lang="en-US" smtClean="0"/>
              <a:t>© 2008 by Prentice Hall</a:t>
            </a:r>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pPr>
              <a:defRPr/>
            </a:pPr>
            <a:fld id="{B7AB9215-E547-4A34-8A41-41905F2CA8F3}" type="slidenum">
              <a:rPr lang="en-US" smtClean="0"/>
              <a:pPr>
                <a:defRPr/>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zoom/>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r>
              <a:rPr lang="en-US" smtClean="0"/>
              <a:t>Chapter 5</a:t>
            </a:r>
            <a:endParaRPr lang="en-US"/>
          </a:p>
        </p:txBody>
      </p:sp>
      <p:sp>
        <p:nvSpPr>
          <p:cNvPr id="8" name="Footer Placeholder 7"/>
          <p:cNvSpPr>
            <a:spLocks noGrp="1"/>
          </p:cNvSpPr>
          <p:nvPr>
            <p:ph type="ftr" sz="quarter" idx="11"/>
          </p:nvPr>
        </p:nvSpPr>
        <p:spPr/>
        <p:txBody>
          <a:bodyPr/>
          <a:lstStyle>
            <a:extLst/>
          </a:lstStyle>
          <a:p>
            <a:pPr>
              <a:defRPr/>
            </a:pPr>
            <a:r>
              <a:rPr lang="en-US" smtClean="0"/>
              <a:t>© 2008 by Prentice Hall</a:t>
            </a:r>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pPr>
              <a:defRPr/>
            </a:pPr>
            <a:fld id="{C2483B27-773E-4B8F-AEEA-D914D7DDDA6F}"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r>
              <a:rPr lang="en-US" smtClean="0"/>
              <a:t>Chapter 5</a:t>
            </a:r>
            <a:endParaRPr lang="en-US"/>
          </a:p>
        </p:txBody>
      </p:sp>
      <p:sp>
        <p:nvSpPr>
          <p:cNvPr id="4" name="Footer Placeholder 3"/>
          <p:cNvSpPr>
            <a:spLocks noGrp="1"/>
          </p:cNvSpPr>
          <p:nvPr>
            <p:ph type="ftr" sz="quarter" idx="11"/>
          </p:nvPr>
        </p:nvSpPr>
        <p:spPr/>
        <p:txBody>
          <a:bodyPr/>
          <a:lstStyle>
            <a:extLst/>
          </a:lstStyle>
          <a:p>
            <a:pPr>
              <a:defRPr/>
            </a:pPr>
            <a:r>
              <a:rPr lang="en-US" smtClean="0"/>
              <a:t>© 2008 by Prentice Hall</a:t>
            </a:r>
            <a:endParaRPr lang="en-US"/>
          </a:p>
        </p:txBody>
      </p:sp>
      <p:sp>
        <p:nvSpPr>
          <p:cNvPr id="5" name="Slide Number Placeholder 4"/>
          <p:cNvSpPr>
            <a:spLocks noGrp="1"/>
          </p:cNvSpPr>
          <p:nvPr>
            <p:ph type="sldNum" sz="quarter" idx="12"/>
          </p:nvPr>
        </p:nvSpPr>
        <p:spPr/>
        <p:txBody>
          <a:bodyPr/>
          <a:lstStyle>
            <a:extLst/>
          </a:lstStyle>
          <a:p>
            <a:pPr>
              <a:defRPr/>
            </a:pPr>
            <a:fld id="{F9816685-5EF3-4726-B97D-63CA18CF5DF5}" type="slidenum">
              <a:rPr lang="en-US" smtClean="0"/>
              <a:pPr>
                <a:defRPr/>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zoom/>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r>
              <a:rPr lang="en-US" smtClean="0"/>
              <a:t>Chapter 5</a:t>
            </a:r>
            <a:endParaRPr lang="en-US"/>
          </a:p>
        </p:txBody>
      </p:sp>
      <p:sp>
        <p:nvSpPr>
          <p:cNvPr id="3" name="Footer Placeholder 2"/>
          <p:cNvSpPr>
            <a:spLocks noGrp="1"/>
          </p:cNvSpPr>
          <p:nvPr>
            <p:ph type="ftr" sz="quarter" idx="11"/>
          </p:nvPr>
        </p:nvSpPr>
        <p:spPr/>
        <p:txBody>
          <a:bodyPr/>
          <a:lstStyle>
            <a:extLst/>
          </a:lstStyle>
          <a:p>
            <a:pPr>
              <a:defRPr/>
            </a:pPr>
            <a:r>
              <a:rPr lang="en-US" smtClean="0"/>
              <a:t>© 2008 by Prentice Hall</a:t>
            </a:r>
            <a:endParaRPr lang="en-US"/>
          </a:p>
        </p:txBody>
      </p:sp>
      <p:sp>
        <p:nvSpPr>
          <p:cNvPr id="4" name="Slide Number Placeholder 3"/>
          <p:cNvSpPr>
            <a:spLocks noGrp="1"/>
          </p:cNvSpPr>
          <p:nvPr>
            <p:ph type="sldNum" sz="quarter" idx="12"/>
          </p:nvPr>
        </p:nvSpPr>
        <p:spPr/>
        <p:txBody>
          <a:bodyPr/>
          <a:lstStyle>
            <a:extLst/>
          </a:lstStyle>
          <a:p>
            <a:pPr>
              <a:defRPr/>
            </a:pPr>
            <a:fld id="{A9EAE842-AFCD-4E4A-BA17-0D40E54D3BCA}"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pPr>
              <a:defRPr/>
            </a:pPr>
            <a:r>
              <a:rPr lang="en-US" smtClean="0"/>
              <a:t>Chapter 5</a:t>
            </a:r>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71D738DD-38EB-4401-88ED-4CC6B9AA800F}" type="slidenum">
              <a:rPr lang="en-US" smtClean="0"/>
              <a:pPr>
                <a:defRPr/>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pPr>
              <a:defRPr/>
            </a:pPr>
            <a:r>
              <a:rPr lang="en-US" smtClean="0"/>
              <a:t>© 2008 by Prentice Hall</a:t>
            </a:r>
            <a:endParaRPr lang="en-US"/>
          </a:p>
        </p:txBody>
      </p:sp>
    </p:spTree>
  </p:cSld>
  <p:clrMapOvr>
    <a:overrideClrMapping bg1="dk1" tx1="lt1" bg2="dk2" tx2="lt2" accent1="accent1" accent2="accent2" accent3="accent3" accent4="accent4" accent5="accent5" accent6="accent6" hlink="hlink" folHlink="folHlink"/>
  </p:clrMapOvr>
  <p:transition>
    <p:zo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a:t>© 2008 by Prentice Hall</a:t>
            </a:r>
          </a:p>
        </p:txBody>
      </p:sp>
      <p:sp>
        <p:nvSpPr>
          <p:cNvPr id="5" name="Rectangle 3"/>
          <p:cNvSpPr>
            <a:spLocks noGrp="1" noChangeArrowheads="1"/>
          </p:cNvSpPr>
          <p:nvPr>
            <p:ph type="sldNum" sz="quarter" idx="11"/>
          </p:nvPr>
        </p:nvSpPr>
        <p:spPr>
          <a:ln/>
        </p:spPr>
        <p:txBody>
          <a:bodyPr/>
          <a:lstStyle>
            <a:lvl1pPr>
              <a:defRPr/>
            </a:lvl1pPr>
          </a:lstStyle>
          <a:p>
            <a:pPr>
              <a:defRPr/>
            </a:pPr>
            <a:fld id="{828B9455-703D-481B-A74A-085EC239A59C}"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Chapter 5</a:t>
            </a:r>
            <a:endParaRPr lang="en-US"/>
          </a:p>
        </p:txBody>
      </p:sp>
    </p:spTree>
    <p:extLst>
      <p:ext uri="{BB962C8B-B14F-4D97-AF65-F5344CB8AC3E}">
        <p14:creationId xmlns:p14="http://schemas.microsoft.com/office/powerpoint/2010/main" val="3389268536"/>
      </p:ext>
    </p:extLst>
  </p:cSld>
  <p:clrMapOvr>
    <a:masterClrMapping/>
  </p:clrMapOvr>
  <p:transition>
    <p:zo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pPr>
              <a:defRPr/>
            </a:pPr>
            <a:r>
              <a:rPr lang="en-US" smtClean="0"/>
              <a:t>Chapter 5</a:t>
            </a:r>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3A64E99A-DA17-495D-BEC4-84F90080BD0C}" type="slidenum">
              <a:rPr lang="en-US" smtClean="0"/>
              <a:pPr>
                <a:defRPr/>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pPr>
              <a:defRPr/>
            </a:pPr>
            <a:r>
              <a:rPr lang="en-US" smtClean="0"/>
              <a:t>© 2008 by Prentice Hall</a:t>
            </a:r>
            <a:endParaRPr lang="en-US"/>
          </a:p>
        </p:txBody>
      </p:sp>
    </p:spTree>
  </p:cSld>
  <p:clrMapOvr>
    <a:masterClrMapping/>
  </p:clrMapOvr>
  <p:transition>
    <p:zoom/>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r>
              <a:rPr lang="en-US" smtClean="0"/>
              <a:t>Chapter 5</a:t>
            </a:r>
            <a:endParaRPr lang="en-US"/>
          </a:p>
        </p:txBody>
      </p:sp>
      <p:sp>
        <p:nvSpPr>
          <p:cNvPr id="5" name="Footer Placeholder 4"/>
          <p:cNvSpPr>
            <a:spLocks noGrp="1"/>
          </p:cNvSpPr>
          <p:nvPr>
            <p:ph type="ftr" sz="quarter" idx="11"/>
          </p:nvPr>
        </p:nvSpPr>
        <p:spPr/>
        <p:txBody>
          <a:bodyPr/>
          <a:lstStyle>
            <a:extLst/>
          </a:lstStyle>
          <a:p>
            <a:pPr>
              <a:defRPr/>
            </a:pPr>
            <a:r>
              <a:rPr lang="en-US" smtClean="0"/>
              <a:t>© 2008 by Prentice Hall</a:t>
            </a:r>
            <a:endParaRPr lang="en-US"/>
          </a:p>
        </p:txBody>
      </p:sp>
      <p:sp>
        <p:nvSpPr>
          <p:cNvPr id="6" name="Slide Number Placeholder 5"/>
          <p:cNvSpPr>
            <a:spLocks noGrp="1"/>
          </p:cNvSpPr>
          <p:nvPr>
            <p:ph type="sldNum" sz="quarter" idx="12"/>
          </p:nvPr>
        </p:nvSpPr>
        <p:spPr/>
        <p:txBody>
          <a:bodyPr/>
          <a:lstStyle>
            <a:extLst/>
          </a:lstStyle>
          <a:p>
            <a:pPr>
              <a:defRPr/>
            </a:pPr>
            <a:fld id="{84023E10-C808-40A0-82BD-F21EB71B875B}"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r>
              <a:rPr lang="en-US" smtClean="0"/>
              <a:t>Chapter 5</a:t>
            </a:r>
            <a:endParaRPr lang="en-US"/>
          </a:p>
        </p:txBody>
      </p:sp>
      <p:sp>
        <p:nvSpPr>
          <p:cNvPr id="5" name="Footer Placeholder 4"/>
          <p:cNvSpPr>
            <a:spLocks noGrp="1"/>
          </p:cNvSpPr>
          <p:nvPr>
            <p:ph type="ftr" sz="quarter" idx="11"/>
          </p:nvPr>
        </p:nvSpPr>
        <p:spPr/>
        <p:txBody>
          <a:bodyPr/>
          <a:lstStyle>
            <a:extLst/>
          </a:lstStyle>
          <a:p>
            <a:pPr>
              <a:defRPr/>
            </a:pPr>
            <a:r>
              <a:rPr lang="en-US" smtClean="0"/>
              <a:t>© 2008 by Prentice Hall</a:t>
            </a:r>
            <a:endParaRPr lang="en-US"/>
          </a:p>
        </p:txBody>
      </p:sp>
      <p:sp>
        <p:nvSpPr>
          <p:cNvPr id="6" name="Slide Number Placeholder 5"/>
          <p:cNvSpPr>
            <a:spLocks noGrp="1"/>
          </p:cNvSpPr>
          <p:nvPr>
            <p:ph type="sldNum" sz="quarter" idx="12"/>
          </p:nvPr>
        </p:nvSpPr>
        <p:spPr/>
        <p:txBody>
          <a:bodyPr/>
          <a:lstStyle>
            <a:extLst/>
          </a:lstStyle>
          <a:p>
            <a:pPr>
              <a:defRPr/>
            </a:pPr>
            <a:fld id="{245F5692-4645-46FD-98A0-CAEC6709D1C7}"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r>
              <a:rPr lang="en-US"/>
              <a:t>© 2008 by Prentice Hall</a:t>
            </a:r>
          </a:p>
        </p:txBody>
      </p:sp>
      <p:sp>
        <p:nvSpPr>
          <p:cNvPr id="5" name="Rectangle 3"/>
          <p:cNvSpPr>
            <a:spLocks noGrp="1" noChangeArrowheads="1"/>
          </p:cNvSpPr>
          <p:nvPr>
            <p:ph type="sldNum" sz="quarter" idx="11"/>
          </p:nvPr>
        </p:nvSpPr>
        <p:spPr>
          <a:ln/>
        </p:spPr>
        <p:txBody>
          <a:bodyPr/>
          <a:lstStyle>
            <a:lvl1pPr>
              <a:defRPr/>
            </a:lvl1pPr>
          </a:lstStyle>
          <a:p>
            <a:pPr>
              <a:defRPr/>
            </a:pPr>
            <a:fld id="{3266254A-AB09-45CB-906F-5E70A9838C8D}"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Chapter 5</a:t>
            </a:r>
            <a:endParaRPr lang="en-US"/>
          </a:p>
        </p:txBody>
      </p:sp>
    </p:spTree>
    <p:extLst>
      <p:ext uri="{BB962C8B-B14F-4D97-AF65-F5344CB8AC3E}">
        <p14:creationId xmlns:p14="http://schemas.microsoft.com/office/powerpoint/2010/main" val="3640583198"/>
      </p:ext>
    </p:extLst>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a:t>© 2008 by Prentice Hall</a:t>
            </a:r>
          </a:p>
        </p:txBody>
      </p:sp>
      <p:sp>
        <p:nvSpPr>
          <p:cNvPr id="6" name="Rectangle 3"/>
          <p:cNvSpPr>
            <a:spLocks noGrp="1" noChangeArrowheads="1"/>
          </p:cNvSpPr>
          <p:nvPr>
            <p:ph type="sldNum" sz="quarter" idx="11"/>
          </p:nvPr>
        </p:nvSpPr>
        <p:spPr>
          <a:ln/>
        </p:spPr>
        <p:txBody>
          <a:bodyPr/>
          <a:lstStyle>
            <a:lvl1pPr>
              <a:defRPr/>
            </a:lvl1pPr>
          </a:lstStyle>
          <a:p>
            <a:pPr>
              <a:defRPr/>
            </a:pPr>
            <a:fld id="{B7AB9215-E547-4A34-8A41-41905F2CA8F3}"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Chapter 5</a:t>
            </a:r>
            <a:endParaRPr lang="en-US"/>
          </a:p>
        </p:txBody>
      </p:sp>
    </p:spTree>
    <p:extLst>
      <p:ext uri="{BB962C8B-B14F-4D97-AF65-F5344CB8AC3E}">
        <p14:creationId xmlns:p14="http://schemas.microsoft.com/office/powerpoint/2010/main" val="1779241400"/>
      </p:ext>
    </p:extLst>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r>
              <a:rPr lang="en-US"/>
              <a:t>© 2008 by Prentice Hall</a:t>
            </a:r>
          </a:p>
        </p:txBody>
      </p:sp>
      <p:sp>
        <p:nvSpPr>
          <p:cNvPr id="8" name="Rectangle 3"/>
          <p:cNvSpPr>
            <a:spLocks noGrp="1" noChangeArrowheads="1"/>
          </p:cNvSpPr>
          <p:nvPr>
            <p:ph type="sldNum" sz="quarter" idx="11"/>
          </p:nvPr>
        </p:nvSpPr>
        <p:spPr>
          <a:ln/>
        </p:spPr>
        <p:txBody>
          <a:bodyPr/>
          <a:lstStyle>
            <a:lvl1pPr>
              <a:defRPr/>
            </a:lvl1pPr>
          </a:lstStyle>
          <a:p>
            <a:pPr>
              <a:defRPr/>
            </a:pPr>
            <a:fld id="{C2483B27-773E-4B8F-AEEA-D914D7DDDA6F}"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r>
              <a:rPr lang="en-US" smtClean="0"/>
              <a:t>Chapter 5</a:t>
            </a:r>
            <a:endParaRPr lang="en-US"/>
          </a:p>
        </p:txBody>
      </p:sp>
    </p:spTree>
    <p:extLst>
      <p:ext uri="{BB962C8B-B14F-4D97-AF65-F5344CB8AC3E}">
        <p14:creationId xmlns:p14="http://schemas.microsoft.com/office/powerpoint/2010/main" val="3535264571"/>
      </p:ext>
    </p:extLst>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r>
              <a:rPr lang="en-US"/>
              <a:t>© 2008 by Prentice Hall</a:t>
            </a:r>
          </a:p>
        </p:txBody>
      </p:sp>
      <p:sp>
        <p:nvSpPr>
          <p:cNvPr id="4" name="Rectangle 3"/>
          <p:cNvSpPr>
            <a:spLocks noGrp="1" noChangeArrowheads="1"/>
          </p:cNvSpPr>
          <p:nvPr>
            <p:ph type="sldNum" sz="quarter" idx="11"/>
          </p:nvPr>
        </p:nvSpPr>
        <p:spPr>
          <a:ln/>
        </p:spPr>
        <p:txBody>
          <a:bodyPr/>
          <a:lstStyle>
            <a:lvl1pPr>
              <a:defRPr/>
            </a:lvl1pPr>
          </a:lstStyle>
          <a:p>
            <a:pPr>
              <a:defRPr/>
            </a:pPr>
            <a:fld id="{F9816685-5EF3-4726-B97D-63CA18CF5DF5}"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r>
              <a:rPr lang="en-US" smtClean="0"/>
              <a:t>Chapter 5</a:t>
            </a:r>
            <a:endParaRPr lang="en-US"/>
          </a:p>
        </p:txBody>
      </p:sp>
    </p:spTree>
    <p:extLst>
      <p:ext uri="{BB962C8B-B14F-4D97-AF65-F5344CB8AC3E}">
        <p14:creationId xmlns:p14="http://schemas.microsoft.com/office/powerpoint/2010/main" val="4274679983"/>
      </p:ext>
    </p:extLst>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US"/>
              <a:t>© 2008 by Prentice Hall</a:t>
            </a:r>
          </a:p>
        </p:txBody>
      </p:sp>
      <p:sp>
        <p:nvSpPr>
          <p:cNvPr id="3" name="Rectangle 3"/>
          <p:cNvSpPr>
            <a:spLocks noGrp="1" noChangeArrowheads="1"/>
          </p:cNvSpPr>
          <p:nvPr>
            <p:ph type="sldNum" sz="quarter" idx="11"/>
          </p:nvPr>
        </p:nvSpPr>
        <p:spPr>
          <a:ln/>
        </p:spPr>
        <p:txBody>
          <a:bodyPr/>
          <a:lstStyle>
            <a:lvl1pPr>
              <a:defRPr/>
            </a:lvl1pPr>
          </a:lstStyle>
          <a:p>
            <a:pPr>
              <a:defRPr/>
            </a:pPr>
            <a:fld id="{A9EAE842-AFCD-4E4A-BA17-0D40E54D3BCA}"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r>
              <a:rPr lang="en-US" smtClean="0"/>
              <a:t>Chapter 5</a:t>
            </a:r>
            <a:endParaRPr lang="en-US"/>
          </a:p>
        </p:txBody>
      </p:sp>
    </p:spTree>
    <p:extLst>
      <p:ext uri="{BB962C8B-B14F-4D97-AF65-F5344CB8AC3E}">
        <p14:creationId xmlns:p14="http://schemas.microsoft.com/office/powerpoint/2010/main" val="3429492038"/>
      </p:ext>
    </p:extLst>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a:t>© 2008 by Prentice Hall</a:t>
            </a:r>
          </a:p>
        </p:txBody>
      </p:sp>
      <p:sp>
        <p:nvSpPr>
          <p:cNvPr id="6" name="Rectangle 3"/>
          <p:cNvSpPr>
            <a:spLocks noGrp="1" noChangeArrowheads="1"/>
          </p:cNvSpPr>
          <p:nvPr>
            <p:ph type="sldNum" sz="quarter" idx="11"/>
          </p:nvPr>
        </p:nvSpPr>
        <p:spPr>
          <a:ln/>
        </p:spPr>
        <p:txBody>
          <a:bodyPr/>
          <a:lstStyle>
            <a:lvl1pPr>
              <a:defRPr/>
            </a:lvl1pPr>
          </a:lstStyle>
          <a:p>
            <a:pPr>
              <a:defRPr/>
            </a:pPr>
            <a:fld id="{71D738DD-38EB-4401-88ED-4CC6B9AA800F}"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Chapter 5</a:t>
            </a:r>
            <a:endParaRPr lang="en-US"/>
          </a:p>
        </p:txBody>
      </p:sp>
    </p:spTree>
    <p:extLst>
      <p:ext uri="{BB962C8B-B14F-4D97-AF65-F5344CB8AC3E}">
        <p14:creationId xmlns:p14="http://schemas.microsoft.com/office/powerpoint/2010/main" val="516888233"/>
      </p:ext>
    </p:extLst>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a:t>© 2008 by Prentice Hall</a:t>
            </a:r>
          </a:p>
        </p:txBody>
      </p:sp>
      <p:sp>
        <p:nvSpPr>
          <p:cNvPr id="6" name="Rectangle 3"/>
          <p:cNvSpPr>
            <a:spLocks noGrp="1" noChangeArrowheads="1"/>
          </p:cNvSpPr>
          <p:nvPr>
            <p:ph type="sldNum" sz="quarter" idx="11"/>
          </p:nvPr>
        </p:nvSpPr>
        <p:spPr>
          <a:ln/>
        </p:spPr>
        <p:txBody>
          <a:bodyPr/>
          <a:lstStyle>
            <a:lvl1pPr>
              <a:defRPr/>
            </a:lvl1pPr>
          </a:lstStyle>
          <a:p>
            <a:pPr>
              <a:defRPr/>
            </a:pPr>
            <a:fld id="{3A64E99A-DA17-495D-BEC4-84F90080BD0C}"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Chapter 5</a:t>
            </a:r>
            <a:endParaRPr lang="en-US"/>
          </a:p>
        </p:txBody>
      </p:sp>
    </p:spTree>
    <p:extLst>
      <p:ext uri="{BB962C8B-B14F-4D97-AF65-F5344CB8AC3E}">
        <p14:creationId xmlns:p14="http://schemas.microsoft.com/office/powerpoint/2010/main" val="1072067830"/>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86722"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a:defRPr/>
            </a:pPr>
            <a:r>
              <a:rPr lang="en-US"/>
              <a:t>© 2008 by Prentice Hall</a:t>
            </a:r>
          </a:p>
        </p:txBody>
      </p:sp>
      <p:sp>
        <p:nvSpPr>
          <p:cNvPr id="286723"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E569745B-DA9B-4900-BC08-0DE733B29F83}" type="slidenum">
              <a:rPr lang="en-US"/>
              <a:pPr>
                <a:defRPr/>
              </a:pPr>
              <a:t>‹#›</a:t>
            </a:fld>
            <a:endParaRPr lang="en-US"/>
          </a:p>
        </p:txBody>
      </p:sp>
      <p:grpSp>
        <p:nvGrpSpPr>
          <p:cNvPr id="1028" name="Group 4"/>
          <p:cNvGrpSpPr>
            <a:grpSpLocks/>
          </p:cNvGrpSpPr>
          <p:nvPr/>
        </p:nvGrpSpPr>
        <p:grpSpPr bwMode="auto">
          <a:xfrm>
            <a:off x="0" y="0"/>
            <a:ext cx="9144000" cy="546100"/>
            <a:chOff x="0" y="0"/>
            <a:chExt cx="5760" cy="344"/>
          </a:xfrm>
        </p:grpSpPr>
        <p:sp>
          <p:nvSpPr>
            <p:cNvPr id="28672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28672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US" sz="2400">
                <a:latin typeface="Times New Roman" pitchFamily="18" charset="0"/>
              </a:endParaRPr>
            </a:p>
          </p:txBody>
        </p:sp>
        <p:sp>
          <p:nvSpPr>
            <p:cNvPr id="286727"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US">
                <a:solidFill>
                  <a:schemeClr val="hlink"/>
                </a:solidFill>
              </a:endParaRPr>
            </a:p>
          </p:txBody>
        </p:sp>
        <p:sp>
          <p:nvSpPr>
            <p:cNvPr id="286728"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US">
                <a:solidFill>
                  <a:schemeClr val="hlink"/>
                </a:solidFill>
              </a:endParaRPr>
            </a:p>
          </p:txBody>
        </p:sp>
        <p:sp>
          <p:nvSpPr>
            <p:cNvPr id="286729"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US">
                <a:solidFill>
                  <a:schemeClr val="accent2"/>
                </a:solidFill>
              </a:endParaRPr>
            </a:p>
          </p:txBody>
        </p:sp>
        <p:sp>
          <p:nvSpPr>
            <p:cNvPr id="286730"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US">
                <a:solidFill>
                  <a:schemeClr val="hlink"/>
                </a:solidFill>
              </a:endParaRPr>
            </a:p>
          </p:txBody>
        </p:sp>
        <p:sp>
          <p:nvSpPr>
            <p:cNvPr id="286731"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sp>
          <p:nvSpPr>
            <p:cNvPr id="286732"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US">
                <a:solidFill>
                  <a:schemeClr val="accent2"/>
                </a:solidFill>
              </a:endParaRPr>
            </a:p>
          </p:txBody>
        </p:sp>
        <p:sp>
          <p:nvSpPr>
            <p:cNvPr id="286733"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736"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r>
              <a:rPr lang="en-US" smtClean="0"/>
              <a:t>Chapter 5</a:t>
            </a:r>
            <a:endParaRPr lang="en-US"/>
          </a:p>
        </p:txBody>
      </p:sp>
      <p:sp>
        <p:nvSpPr>
          <p:cNvPr id="286737" name="Rectangle 17"/>
          <p:cNvSpPr>
            <a:spLocks noChangeArrowheads="1"/>
          </p:cNvSpPr>
          <p:nvPr userDrawn="1"/>
        </p:nvSpPr>
        <p:spPr bwMode="auto">
          <a:xfrm>
            <a:off x="3276600" y="6153150"/>
            <a:ext cx="2895600" cy="476250"/>
          </a:xfrm>
          <a:prstGeom prst="rect">
            <a:avLst/>
          </a:prstGeom>
          <a:noFill/>
          <a:ln w="9525">
            <a:noFill/>
            <a:miter lim="800000"/>
            <a:headEnd/>
            <a:tailEnd/>
          </a:ln>
          <a:effectLst/>
        </p:spPr>
        <p:txBody>
          <a:bodyPr anchor="b"/>
          <a:lstStyle/>
          <a:p>
            <a:pPr algn="ctr">
              <a:defRPr/>
            </a:pPr>
            <a:endParaRPr lang="en-US" sz="1400">
              <a:solidFill>
                <a:srgbClr val="000000"/>
              </a:solidFill>
              <a:effectLst>
                <a:outerShdw blurRad="38100" dist="38100" dir="2700000" algn="tl">
                  <a:srgbClr val="C0C0C0"/>
                </a:outerShdw>
              </a:effectLst>
            </a:endParaRPr>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ransition>
    <p:zoom/>
  </p:transition>
  <p:timing>
    <p:tnLst>
      <p:par>
        <p:cTn id="1" dur="indefinite" restart="never" nodeType="tmRoot"/>
      </p:par>
    </p:tnLst>
  </p:timing>
  <p:hf hdr="0" ft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pPr>
              <a:defRPr/>
            </a:pPr>
            <a:r>
              <a:rPr lang="en-US" smtClean="0"/>
              <a:t>© 2008 by Prentice Hall</a:t>
            </a:r>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pPr>
              <a:defRPr/>
            </a:pPr>
            <a:r>
              <a:rPr lang="en-US" smtClean="0"/>
              <a:t>Chapter 5</a:t>
            </a:r>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a:defRPr/>
            </a:pPr>
            <a:fld id="{E569745B-DA9B-4900-BC08-0DE733B29F83}" type="slidenum">
              <a:rPr lang="en-US" smtClean="0"/>
              <a:pPr>
                <a:defRPr/>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8" name="Rectangle 17"/>
          <p:cNvSpPr>
            <a:spLocks noChangeArrowheads="1"/>
          </p:cNvSpPr>
          <p:nvPr userDrawn="1"/>
        </p:nvSpPr>
        <p:spPr bwMode="auto">
          <a:xfrm>
            <a:off x="3276600" y="6153150"/>
            <a:ext cx="2895600" cy="476250"/>
          </a:xfrm>
          <a:prstGeom prst="rect">
            <a:avLst/>
          </a:prstGeom>
          <a:noFill/>
          <a:ln w="9525">
            <a:noFill/>
            <a:miter lim="800000"/>
            <a:headEnd/>
            <a:tailEnd/>
          </a:ln>
          <a:effectLst/>
        </p:spPr>
        <p:txBody>
          <a:bodyPr anchor="b"/>
          <a:lstStyle/>
          <a:p>
            <a:pPr algn="ctr">
              <a:defRPr/>
            </a:pPr>
            <a:endParaRPr lang="en-US" sz="1400">
              <a:solidFill>
                <a:srgbClr val="000000"/>
              </a:solidFill>
              <a:effectLst>
                <a:outerShdw blurRad="38100" dist="38100" dir="2700000" algn="tl">
                  <a:srgbClr val="C0C0C0"/>
                </a:outerShdw>
              </a:effectLst>
            </a:endParaRPr>
          </a:p>
        </p:txBody>
      </p:sp>
    </p:spTree>
  </p:cSld>
  <p:clrMap bg1="dk1" tx1="lt1" bg2="dk2" tx2="lt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transition>
    <p:zoom/>
  </p:transition>
  <p:timing>
    <p:tnLst>
      <p:par>
        <p:cTn id="1" dur="indefinite" restart="never" nodeType="tmRoot"/>
      </p:par>
    </p:tnLst>
  </p:timing>
  <p:hf hdr="0" ftr="0" dt="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a:xfrm>
            <a:off x="457200" y="533400"/>
            <a:ext cx="8229600" cy="914400"/>
          </a:xfrm>
        </p:spPr>
        <p:txBody>
          <a:bodyPr>
            <a:normAutofit fontScale="90000"/>
          </a:bodyPr>
          <a:lstStyle/>
          <a:p>
            <a:pPr algn="ctr"/>
            <a:r>
              <a:rPr lang="en-US" dirty="0" smtClean="0"/>
              <a:t/>
            </a:r>
            <a:br>
              <a:rPr lang="en-US" dirty="0" smtClean="0"/>
            </a:br>
            <a:r>
              <a:rPr lang="en-US" dirty="0"/>
              <a:t/>
            </a:r>
            <a:br>
              <a:rPr lang="en-US" dirty="0"/>
            </a:br>
            <a:r>
              <a:rPr lang="en-US" dirty="0"/>
              <a:t/>
            </a:r>
            <a:br>
              <a:rPr lang="en-US" dirty="0"/>
            </a:br>
            <a:r>
              <a:rPr lang="en-US" dirty="0"/>
              <a:t>Project Estimation</a:t>
            </a:r>
            <a:endParaRPr lang="en-US" dirty="0" smtClean="0"/>
          </a:p>
        </p:txBody>
      </p:sp>
      <p:sp>
        <p:nvSpPr>
          <p:cNvPr id="13318" name="Rectangle 3"/>
          <p:cNvSpPr>
            <a:spLocks noGrp="1" noChangeArrowheads="1"/>
          </p:cNvSpPr>
          <p:nvPr>
            <p:ph idx="1"/>
          </p:nvPr>
        </p:nvSpPr>
        <p:spPr>
          <a:xfrm>
            <a:off x="685800" y="1676400"/>
            <a:ext cx="8153400" cy="4572000"/>
          </a:xfrm>
        </p:spPr>
        <p:txBody>
          <a:bodyPr/>
          <a:lstStyle/>
          <a:p>
            <a:pPr eaLnBrk="1" hangingPunct="1"/>
            <a:r>
              <a:rPr lang="en-US" sz="3600" dirty="0" smtClean="0"/>
              <a:t>Describe project scope, alternatives, feasibility.</a:t>
            </a:r>
          </a:p>
          <a:p>
            <a:pPr eaLnBrk="1" hangingPunct="1"/>
            <a:r>
              <a:rPr lang="en-US" sz="3600" dirty="0" smtClean="0"/>
              <a:t>Divide project into tasks.</a:t>
            </a:r>
          </a:p>
          <a:p>
            <a:pPr eaLnBrk="1" hangingPunct="1"/>
            <a:r>
              <a:rPr lang="en-US" sz="3600" dirty="0" smtClean="0"/>
              <a:t>Estimate resource requirements and create resource plan.</a:t>
            </a:r>
          </a:p>
        </p:txBody>
      </p:sp>
      <p:sp>
        <p:nvSpPr>
          <p:cNvPr id="1331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16D1669-C0E1-4494-96BB-5F680AC06D75}" type="slidenum">
              <a:rPr lang="en-US" smtClean="0">
                <a:latin typeface="Arial Black" pitchFamily="34" charset="0"/>
              </a:rPr>
              <a:pPr eaLnBrk="1" hangingPunct="1"/>
              <a:t>1</a:t>
            </a:fld>
            <a:endParaRPr lang="en-US" smtClean="0">
              <a:latin typeface="Arial Black" pitchFamily="34" charset="0"/>
            </a:endParaRPr>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pPr eaLnBrk="1" hangingPunct="1"/>
            <a:r>
              <a:rPr lang="en-US" sz="4000" smtClean="0"/>
              <a:t>Determining Project Costs (Cont.)</a:t>
            </a:r>
          </a:p>
        </p:txBody>
      </p:sp>
      <p:sp>
        <p:nvSpPr>
          <p:cNvPr id="25606" name="Rectangle 3"/>
          <p:cNvSpPr>
            <a:spLocks noGrp="1" noChangeArrowheads="1"/>
          </p:cNvSpPr>
          <p:nvPr>
            <p:ph idx="1"/>
          </p:nvPr>
        </p:nvSpPr>
        <p:spPr/>
        <p:txBody>
          <a:bodyPr/>
          <a:lstStyle/>
          <a:p>
            <a:pPr eaLnBrk="1" hangingPunct="1">
              <a:lnSpc>
                <a:spcPct val="90000"/>
              </a:lnSpc>
            </a:pPr>
            <a:r>
              <a:rPr lang="en-US" b="1" smtClean="0"/>
              <a:t>Intangible costs:</a:t>
            </a:r>
            <a:r>
              <a:rPr lang="en-US" smtClean="0"/>
              <a:t> a cost associated with an information system that cannot be easily measured in terms of dollars or with certainty.</a:t>
            </a:r>
          </a:p>
          <a:p>
            <a:pPr eaLnBrk="1" hangingPunct="1">
              <a:lnSpc>
                <a:spcPct val="90000"/>
              </a:lnSpc>
            </a:pPr>
            <a:r>
              <a:rPr lang="en-US" smtClean="0"/>
              <a:t>Intangible costs can include:</a:t>
            </a:r>
          </a:p>
          <a:p>
            <a:pPr lvl="1" eaLnBrk="1" hangingPunct="1">
              <a:lnSpc>
                <a:spcPct val="90000"/>
              </a:lnSpc>
            </a:pPr>
            <a:r>
              <a:rPr lang="en-US" smtClean="0"/>
              <a:t>Loss of customer goodwill,</a:t>
            </a:r>
          </a:p>
          <a:p>
            <a:pPr lvl="1" eaLnBrk="1" hangingPunct="1">
              <a:lnSpc>
                <a:spcPct val="90000"/>
              </a:lnSpc>
            </a:pPr>
            <a:r>
              <a:rPr lang="en-US" smtClean="0"/>
              <a:t>Employee morale, or</a:t>
            </a:r>
          </a:p>
          <a:p>
            <a:pPr lvl="1" eaLnBrk="1" hangingPunct="1">
              <a:lnSpc>
                <a:spcPct val="90000"/>
              </a:lnSpc>
            </a:pPr>
            <a:r>
              <a:rPr lang="en-US" smtClean="0"/>
              <a:t>Operational inefficiency.</a:t>
            </a:r>
          </a:p>
        </p:txBody>
      </p:sp>
      <p:sp>
        <p:nvSpPr>
          <p:cNvPr id="2560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7F60087-0347-4051-A87D-4637C3295D18}" type="slidenum">
              <a:rPr lang="en-US" smtClean="0">
                <a:latin typeface="Arial Black" pitchFamily="34" charset="0"/>
              </a:rPr>
              <a:pPr eaLnBrk="1" hangingPunct="1"/>
              <a:t>10</a:t>
            </a:fld>
            <a:endParaRPr lang="en-US" smtClean="0">
              <a:latin typeface="Arial Black" pitchFamily="34" charset="0"/>
            </a:endParaRPr>
          </a:p>
        </p:txBody>
      </p:sp>
    </p:spTree>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lstStyle/>
          <a:p>
            <a:pPr eaLnBrk="1" hangingPunct="1"/>
            <a:r>
              <a:rPr lang="en-US" sz="4000" smtClean="0"/>
              <a:t>Determining Project Costs (Cont.)</a:t>
            </a:r>
          </a:p>
        </p:txBody>
      </p:sp>
      <p:sp>
        <p:nvSpPr>
          <p:cNvPr id="26630" name="Rectangle 3"/>
          <p:cNvSpPr>
            <a:spLocks noGrp="1" noChangeArrowheads="1"/>
          </p:cNvSpPr>
          <p:nvPr>
            <p:ph idx="1"/>
          </p:nvPr>
        </p:nvSpPr>
        <p:spPr/>
        <p:txBody>
          <a:bodyPr/>
          <a:lstStyle/>
          <a:p>
            <a:pPr eaLnBrk="1" hangingPunct="1"/>
            <a:r>
              <a:rPr lang="en-US" sz="2800" b="1" smtClean="0"/>
              <a:t>One-time cost</a:t>
            </a:r>
            <a:r>
              <a:rPr lang="en-US" sz="2800" smtClean="0"/>
              <a:t>: a cost associated with project start-up and development or system start-up.</a:t>
            </a:r>
          </a:p>
          <a:p>
            <a:pPr eaLnBrk="1" hangingPunct="1"/>
            <a:r>
              <a:rPr lang="en-US" sz="2800" smtClean="0"/>
              <a:t>These costs encompass activities such as:</a:t>
            </a:r>
          </a:p>
          <a:p>
            <a:pPr lvl="1" eaLnBrk="1" hangingPunct="1"/>
            <a:r>
              <a:rPr lang="en-US" sz="2400" smtClean="0"/>
              <a:t>Systems development,</a:t>
            </a:r>
          </a:p>
          <a:p>
            <a:pPr lvl="1" eaLnBrk="1" hangingPunct="1"/>
            <a:r>
              <a:rPr lang="en-US" sz="2400" smtClean="0"/>
              <a:t>New hardware and software purchases,</a:t>
            </a:r>
          </a:p>
          <a:p>
            <a:pPr lvl="1" eaLnBrk="1" hangingPunct="1"/>
            <a:r>
              <a:rPr lang="en-US" sz="2400" smtClean="0"/>
              <a:t>User training,</a:t>
            </a:r>
          </a:p>
          <a:p>
            <a:pPr lvl="1" eaLnBrk="1" hangingPunct="1"/>
            <a:r>
              <a:rPr lang="en-US" sz="2400" smtClean="0"/>
              <a:t>Site preparation, and</a:t>
            </a:r>
          </a:p>
          <a:p>
            <a:pPr lvl="1" eaLnBrk="1" hangingPunct="1"/>
            <a:r>
              <a:rPr lang="en-US" sz="2400" smtClean="0"/>
              <a:t>Data or system conversion.</a:t>
            </a:r>
          </a:p>
        </p:txBody>
      </p:sp>
      <p:sp>
        <p:nvSpPr>
          <p:cNvPr id="2662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C664C71-070C-453D-A13C-BC46FE55003F}" type="slidenum">
              <a:rPr lang="en-US" smtClean="0">
                <a:latin typeface="Arial Black" pitchFamily="34" charset="0"/>
              </a:rPr>
              <a:pPr eaLnBrk="1" hangingPunct="1"/>
              <a:t>11</a:t>
            </a:fld>
            <a:endParaRPr lang="en-US" smtClean="0">
              <a:latin typeface="Arial Black" pitchFamily="34" charset="0"/>
            </a:endParaRPr>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p:txBody>
          <a:bodyPr/>
          <a:lstStyle/>
          <a:p>
            <a:pPr eaLnBrk="1" hangingPunct="1"/>
            <a:r>
              <a:rPr lang="en-US" sz="4000" smtClean="0"/>
              <a:t>Determining Project Costs (Cont.)</a:t>
            </a:r>
          </a:p>
        </p:txBody>
      </p:sp>
      <p:sp>
        <p:nvSpPr>
          <p:cNvPr id="27654" name="Rectangle 3"/>
          <p:cNvSpPr>
            <a:spLocks noGrp="1" noChangeArrowheads="1"/>
          </p:cNvSpPr>
          <p:nvPr>
            <p:ph idx="1"/>
          </p:nvPr>
        </p:nvSpPr>
        <p:spPr/>
        <p:txBody>
          <a:bodyPr/>
          <a:lstStyle/>
          <a:p>
            <a:pPr eaLnBrk="1" hangingPunct="1">
              <a:lnSpc>
                <a:spcPct val="90000"/>
              </a:lnSpc>
            </a:pPr>
            <a:r>
              <a:rPr lang="en-US" sz="2800" b="1" smtClean="0"/>
              <a:t>Recurring cost</a:t>
            </a:r>
            <a:r>
              <a:rPr lang="en-US" sz="2800" smtClean="0"/>
              <a:t>: a cost resulting from the ongoing evolution and use of a system.</a:t>
            </a:r>
          </a:p>
          <a:p>
            <a:pPr eaLnBrk="1" hangingPunct="1">
              <a:lnSpc>
                <a:spcPct val="90000"/>
              </a:lnSpc>
            </a:pPr>
            <a:r>
              <a:rPr lang="en-US" sz="2800" smtClean="0"/>
              <a:t>Examples of these costs include:</a:t>
            </a:r>
          </a:p>
          <a:p>
            <a:pPr lvl="1" eaLnBrk="1" hangingPunct="1">
              <a:lnSpc>
                <a:spcPct val="90000"/>
              </a:lnSpc>
            </a:pPr>
            <a:r>
              <a:rPr lang="en-US" sz="2400" smtClean="0"/>
              <a:t>Application software maintenance,</a:t>
            </a:r>
          </a:p>
          <a:p>
            <a:pPr lvl="1" eaLnBrk="1" hangingPunct="1">
              <a:lnSpc>
                <a:spcPct val="90000"/>
              </a:lnSpc>
            </a:pPr>
            <a:r>
              <a:rPr lang="en-US" sz="2400" smtClean="0"/>
              <a:t>Incremental data storage expenses,</a:t>
            </a:r>
          </a:p>
          <a:p>
            <a:pPr lvl="1" eaLnBrk="1" hangingPunct="1">
              <a:lnSpc>
                <a:spcPct val="90000"/>
              </a:lnSpc>
            </a:pPr>
            <a:r>
              <a:rPr lang="en-US" sz="2400" smtClean="0"/>
              <a:t>Incremental communications,</a:t>
            </a:r>
          </a:p>
          <a:p>
            <a:pPr lvl="1" eaLnBrk="1" hangingPunct="1">
              <a:lnSpc>
                <a:spcPct val="90000"/>
              </a:lnSpc>
            </a:pPr>
            <a:r>
              <a:rPr lang="en-US" sz="2400" smtClean="0"/>
              <a:t>New software and hardware leases, and</a:t>
            </a:r>
          </a:p>
          <a:p>
            <a:pPr lvl="1" eaLnBrk="1" hangingPunct="1">
              <a:lnSpc>
                <a:spcPct val="90000"/>
              </a:lnSpc>
            </a:pPr>
            <a:r>
              <a:rPr lang="en-US" sz="2400" smtClean="0"/>
              <a:t>Supplies and other expenses (i.e. paper, forms, data center personnel).</a:t>
            </a:r>
          </a:p>
        </p:txBody>
      </p:sp>
      <p:sp>
        <p:nvSpPr>
          <p:cNvPr id="2765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5D64185-684E-4C02-9DBB-D067F6490C89}" type="slidenum">
              <a:rPr lang="en-US" smtClean="0">
                <a:latin typeface="Arial Black" pitchFamily="34" charset="0"/>
              </a:rPr>
              <a:pPr eaLnBrk="1" hangingPunct="1"/>
              <a:t>12</a:t>
            </a:fld>
            <a:endParaRPr lang="en-US" smtClean="0">
              <a:latin typeface="Arial Black" pitchFamily="34" charset="0"/>
            </a:endParaRPr>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p:txBody>
          <a:bodyPr/>
          <a:lstStyle/>
          <a:p>
            <a:pPr eaLnBrk="1" hangingPunct="1"/>
            <a:r>
              <a:rPr lang="en-US" sz="4000" smtClean="0"/>
              <a:t>Determining Project Costs (Cont.)</a:t>
            </a:r>
          </a:p>
        </p:txBody>
      </p:sp>
      <p:sp>
        <p:nvSpPr>
          <p:cNvPr id="28678" name="Rectangle 3"/>
          <p:cNvSpPr>
            <a:spLocks noGrp="1" noChangeArrowheads="1"/>
          </p:cNvSpPr>
          <p:nvPr>
            <p:ph idx="1"/>
          </p:nvPr>
        </p:nvSpPr>
        <p:spPr/>
        <p:txBody>
          <a:bodyPr/>
          <a:lstStyle/>
          <a:p>
            <a:pPr eaLnBrk="1" hangingPunct="1"/>
            <a:r>
              <a:rPr lang="en-US" smtClean="0"/>
              <a:t>Both one-time and recurring costs can consist of items that are fixed or variable in nature.</a:t>
            </a:r>
          </a:p>
          <a:p>
            <a:pPr eaLnBrk="1" hangingPunct="1"/>
            <a:r>
              <a:rPr lang="en-US" i="1" smtClean="0"/>
              <a:t>Fixed costs</a:t>
            </a:r>
            <a:r>
              <a:rPr lang="en-US" smtClean="0"/>
              <a:t> are billed or incurred at a regular interval and usually at a fixed rate.</a:t>
            </a:r>
          </a:p>
          <a:p>
            <a:pPr eaLnBrk="1" hangingPunct="1"/>
            <a:r>
              <a:rPr lang="en-US" i="1" smtClean="0"/>
              <a:t>Variable costs</a:t>
            </a:r>
            <a:r>
              <a:rPr lang="en-US" smtClean="0"/>
              <a:t> are items that vary in relation to usage.</a:t>
            </a:r>
          </a:p>
        </p:txBody>
      </p:sp>
      <p:sp>
        <p:nvSpPr>
          <p:cNvPr id="2867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76D04A7-860D-4F67-8FE9-E3AE575E030B}" type="slidenum">
              <a:rPr lang="en-US" smtClean="0">
                <a:latin typeface="Arial Black" pitchFamily="34" charset="0"/>
              </a:rPr>
              <a:pPr eaLnBrk="1" hangingPunct="1"/>
              <a:t>13</a:t>
            </a:fld>
            <a:endParaRPr lang="en-US" smtClean="0">
              <a:latin typeface="Arial Black" pitchFamily="34" charset="0"/>
            </a:endParaRPr>
          </a:p>
        </p:txBody>
      </p:sp>
    </p:spTree>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p:txBody>
          <a:bodyPr/>
          <a:lstStyle/>
          <a:p>
            <a:pPr eaLnBrk="1" hangingPunct="1"/>
            <a:r>
              <a:rPr lang="en-US" sz="4000" smtClean="0"/>
              <a:t>Determining Project Costs (Cont.)</a:t>
            </a:r>
          </a:p>
        </p:txBody>
      </p:sp>
      <p:sp>
        <p:nvSpPr>
          <p:cNvPr id="29702" name="Rectangle 3"/>
          <p:cNvSpPr>
            <a:spLocks noGrp="1" noChangeArrowheads="1"/>
          </p:cNvSpPr>
          <p:nvPr>
            <p:ph idx="1"/>
          </p:nvPr>
        </p:nvSpPr>
        <p:spPr>
          <a:xfrm>
            <a:off x="838200" y="1676400"/>
            <a:ext cx="7772400" cy="4648200"/>
          </a:xfrm>
        </p:spPr>
        <p:txBody>
          <a:bodyPr/>
          <a:lstStyle/>
          <a:p>
            <a:pPr eaLnBrk="1" hangingPunct="1">
              <a:lnSpc>
                <a:spcPct val="80000"/>
              </a:lnSpc>
            </a:pPr>
            <a:r>
              <a:rPr lang="en-US" sz="2800" smtClean="0"/>
              <a:t>Procurement</a:t>
            </a:r>
          </a:p>
          <a:p>
            <a:pPr lvl="1" eaLnBrk="1" hangingPunct="1">
              <a:lnSpc>
                <a:spcPct val="80000"/>
              </a:lnSpc>
            </a:pPr>
            <a:r>
              <a:rPr lang="en-US" sz="2400" smtClean="0"/>
              <a:t>Consulting, equipment, site preparation, capital, management time</a:t>
            </a:r>
          </a:p>
          <a:p>
            <a:pPr eaLnBrk="1" hangingPunct="1">
              <a:lnSpc>
                <a:spcPct val="80000"/>
              </a:lnSpc>
            </a:pPr>
            <a:r>
              <a:rPr lang="en-US" sz="2800" smtClean="0"/>
              <a:t>Start-up</a:t>
            </a:r>
          </a:p>
          <a:p>
            <a:pPr lvl="1" eaLnBrk="1" hangingPunct="1">
              <a:lnSpc>
                <a:spcPct val="80000"/>
              </a:lnSpc>
            </a:pPr>
            <a:r>
              <a:rPr lang="en-US" sz="2400" smtClean="0"/>
              <a:t>Operating systems, communications installation, personnel hiring, organizational disruption</a:t>
            </a:r>
          </a:p>
          <a:p>
            <a:pPr eaLnBrk="1" hangingPunct="1">
              <a:lnSpc>
                <a:spcPct val="80000"/>
              </a:lnSpc>
            </a:pPr>
            <a:r>
              <a:rPr lang="en-US" sz="2800" smtClean="0"/>
              <a:t>Project-related</a:t>
            </a:r>
          </a:p>
          <a:p>
            <a:pPr lvl="1" eaLnBrk="1" hangingPunct="1">
              <a:lnSpc>
                <a:spcPct val="80000"/>
              </a:lnSpc>
            </a:pPr>
            <a:r>
              <a:rPr lang="en-US" sz="2400" smtClean="0"/>
              <a:t>Application software, software modification, personnel overhead, training, data analysis, documentation</a:t>
            </a:r>
          </a:p>
          <a:p>
            <a:pPr eaLnBrk="1" hangingPunct="1">
              <a:lnSpc>
                <a:spcPct val="80000"/>
              </a:lnSpc>
            </a:pPr>
            <a:r>
              <a:rPr lang="en-US" sz="2800" smtClean="0"/>
              <a:t>Operating</a:t>
            </a:r>
          </a:p>
          <a:p>
            <a:pPr lvl="1" eaLnBrk="1" hangingPunct="1">
              <a:lnSpc>
                <a:spcPct val="80000"/>
              </a:lnSpc>
            </a:pPr>
            <a:r>
              <a:rPr lang="en-US" sz="2400" smtClean="0"/>
              <a:t>System maintenance, rental, asset depreciation, operation and planning </a:t>
            </a:r>
          </a:p>
        </p:txBody>
      </p:sp>
      <p:sp>
        <p:nvSpPr>
          <p:cNvPr id="2969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19B3256-3753-4D56-A632-7167F6726527}" type="slidenum">
              <a:rPr lang="en-US" smtClean="0">
                <a:latin typeface="Arial Black" pitchFamily="34" charset="0"/>
              </a:rPr>
              <a:pPr eaLnBrk="1" hangingPunct="1"/>
              <a:t>14</a:t>
            </a:fld>
            <a:endParaRPr lang="en-US" smtClean="0">
              <a:latin typeface="Arial Black" pitchFamily="34" charset="0"/>
            </a:endParaRPr>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p:txBody>
          <a:bodyPr/>
          <a:lstStyle/>
          <a:p>
            <a:pPr algn="ctr" eaLnBrk="1" hangingPunct="1"/>
            <a:r>
              <a:rPr lang="en-US" dirty="0" smtClean="0"/>
              <a:t>The Time Value of Money</a:t>
            </a:r>
          </a:p>
        </p:txBody>
      </p:sp>
      <p:sp>
        <p:nvSpPr>
          <p:cNvPr id="30726" name="Rectangle 3"/>
          <p:cNvSpPr>
            <a:spLocks noGrp="1" noChangeArrowheads="1"/>
          </p:cNvSpPr>
          <p:nvPr>
            <p:ph idx="1"/>
          </p:nvPr>
        </p:nvSpPr>
        <p:spPr>
          <a:xfrm>
            <a:off x="838200" y="1828800"/>
            <a:ext cx="7772400" cy="4419600"/>
          </a:xfrm>
        </p:spPr>
        <p:txBody>
          <a:bodyPr/>
          <a:lstStyle/>
          <a:p>
            <a:pPr eaLnBrk="1" hangingPunct="1">
              <a:lnSpc>
                <a:spcPct val="90000"/>
              </a:lnSpc>
            </a:pPr>
            <a:r>
              <a:rPr lang="en-US" smtClean="0"/>
              <a:t>Net Present Value (NPV)</a:t>
            </a:r>
          </a:p>
          <a:p>
            <a:pPr lvl="1" eaLnBrk="1" hangingPunct="1">
              <a:lnSpc>
                <a:spcPct val="90000"/>
              </a:lnSpc>
            </a:pPr>
            <a:r>
              <a:rPr lang="en-US" smtClean="0"/>
              <a:t>Use discount rate to determine present value of cash outlays and receipts</a:t>
            </a:r>
          </a:p>
          <a:p>
            <a:pPr eaLnBrk="1" hangingPunct="1">
              <a:lnSpc>
                <a:spcPct val="90000"/>
              </a:lnSpc>
            </a:pPr>
            <a:r>
              <a:rPr lang="en-US" smtClean="0"/>
              <a:t>Return on Investment (ROI)</a:t>
            </a:r>
          </a:p>
          <a:p>
            <a:pPr lvl="1" eaLnBrk="1" hangingPunct="1">
              <a:lnSpc>
                <a:spcPct val="90000"/>
              </a:lnSpc>
            </a:pPr>
            <a:r>
              <a:rPr lang="en-US" smtClean="0"/>
              <a:t>Ratio of cash receipts to cash outlays</a:t>
            </a:r>
          </a:p>
          <a:p>
            <a:pPr eaLnBrk="1" hangingPunct="1">
              <a:lnSpc>
                <a:spcPct val="90000"/>
              </a:lnSpc>
            </a:pPr>
            <a:r>
              <a:rPr lang="en-US" smtClean="0"/>
              <a:t>Break-Even Analysis (BEA)</a:t>
            </a:r>
          </a:p>
          <a:p>
            <a:pPr lvl="1" eaLnBrk="1" hangingPunct="1">
              <a:lnSpc>
                <a:spcPct val="90000"/>
              </a:lnSpc>
            </a:pPr>
            <a:r>
              <a:rPr lang="en-US" smtClean="0"/>
              <a:t>Amount of time required for cumulative cash flow to equal initial and ongoing investment</a:t>
            </a:r>
          </a:p>
        </p:txBody>
      </p:sp>
      <p:sp>
        <p:nvSpPr>
          <p:cNvPr id="3072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A7C8DD8-858D-4591-9DDE-5074B5647718}" type="slidenum">
              <a:rPr lang="en-US" smtClean="0">
                <a:latin typeface="Arial Black" pitchFamily="34" charset="0"/>
              </a:rPr>
              <a:pPr eaLnBrk="1" hangingPunct="1"/>
              <a:t>15</a:t>
            </a:fld>
            <a:endParaRPr lang="en-US" smtClean="0">
              <a:latin typeface="Arial Black" pitchFamily="34" charset="0"/>
            </a:endParaRPr>
          </a:p>
        </p:txBody>
      </p:sp>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p:txBody>
          <a:bodyPr/>
          <a:lstStyle/>
          <a:p>
            <a:pPr algn="ctr" eaLnBrk="1" hangingPunct="1"/>
            <a:r>
              <a:rPr lang="en-US" dirty="0" smtClean="0"/>
              <a:t>The Time Value of Money</a:t>
            </a:r>
          </a:p>
        </p:txBody>
      </p:sp>
      <p:sp>
        <p:nvSpPr>
          <p:cNvPr id="31750" name="Rectangle 3"/>
          <p:cNvSpPr>
            <a:spLocks noGrp="1" noChangeArrowheads="1"/>
          </p:cNvSpPr>
          <p:nvPr>
            <p:ph idx="1"/>
          </p:nvPr>
        </p:nvSpPr>
        <p:spPr>
          <a:xfrm>
            <a:off x="838200" y="1828800"/>
            <a:ext cx="7772400" cy="4419600"/>
          </a:xfrm>
        </p:spPr>
        <p:txBody>
          <a:bodyPr/>
          <a:lstStyle/>
          <a:p>
            <a:pPr eaLnBrk="1" hangingPunct="1">
              <a:lnSpc>
                <a:spcPct val="90000"/>
              </a:lnSpc>
            </a:pPr>
            <a:r>
              <a:rPr lang="en-US" smtClean="0"/>
              <a:t>Net Present Value (NPV)</a:t>
            </a:r>
          </a:p>
          <a:p>
            <a:pPr lvl="1" eaLnBrk="1" hangingPunct="1">
              <a:lnSpc>
                <a:spcPct val="90000"/>
              </a:lnSpc>
            </a:pPr>
            <a:r>
              <a:rPr lang="en-US" smtClean="0"/>
              <a:t>Use discount rate to determine present value of cash outlays and receipts</a:t>
            </a:r>
          </a:p>
          <a:p>
            <a:pPr eaLnBrk="1" hangingPunct="1">
              <a:lnSpc>
                <a:spcPct val="90000"/>
              </a:lnSpc>
            </a:pPr>
            <a:r>
              <a:rPr lang="en-US" smtClean="0"/>
              <a:t>Return on Investment (ROI)</a:t>
            </a:r>
          </a:p>
          <a:p>
            <a:pPr lvl="1" eaLnBrk="1" hangingPunct="1">
              <a:lnSpc>
                <a:spcPct val="90000"/>
              </a:lnSpc>
            </a:pPr>
            <a:r>
              <a:rPr lang="en-US" smtClean="0"/>
              <a:t>Ratio of cash receipts to cash outlays</a:t>
            </a:r>
          </a:p>
          <a:p>
            <a:pPr eaLnBrk="1" hangingPunct="1">
              <a:lnSpc>
                <a:spcPct val="90000"/>
              </a:lnSpc>
            </a:pPr>
            <a:r>
              <a:rPr lang="en-US" smtClean="0"/>
              <a:t>Break-Even Analysis (BEA)</a:t>
            </a:r>
          </a:p>
          <a:p>
            <a:pPr lvl="1" eaLnBrk="1" hangingPunct="1">
              <a:lnSpc>
                <a:spcPct val="90000"/>
              </a:lnSpc>
            </a:pPr>
            <a:r>
              <a:rPr lang="en-US" smtClean="0"/>
              <a:t>Amount of time required for cumulative cash flow to equal initial and ongoing investment</a:t>
            </a:r>
          </a:p>
        </p:txBody>
      </p:sp>
      <p:sp>
        <p:nvSpPr>
          <p:cNvPr id="3174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D19D4E2-C964-4862-BA97-32053D232F45}" type="slidenum">
              <a:rPr lang="en-US" smtClean="0">
                <a:latin typeface="Arial Black" pitchFamily="34" charset="0"/>
              </a:rPr>
              <a:pPr eaLnBrk="1" hangingPunct="1"/>
              <a:t>16</a:t>
            </a:fld>
            <a:endParaRPr lang="en-US" smtClean="0">
              <a:latin typeface="Arial Black" pitchFamily="34" charset="0"/>
            </a:endParaRPr>
          </a:p>
        </p:txBody>
      </p:sp>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773" name="Rectangle 2"/>
          <p:cNvSpPr>
            <a:spLocks noGrp="1" noChangeArrowheads="1"/>
          </p:cNvSpPr>
          <p:nvPr>
            <p:ph type="title"/>
          </p:nvPr>
        </p:nvSpPr>
        <p:spPr/>
        <p:txBody>
          <a:bodyPr/>
          <a:lstStyle/>
          <a:p>
            <a:pPr algn="ctr" eaLnBrk="1" hangingPunct="1"/>
            <a:r>
              <a:rPr lang="en-US" dirty="0" smtClean="0"/>
              <a:t>The Time Value of Money</a:t>
            </a:r>
          </a:p>
        </p:txBody>
      </p:sp>
      <p:sp>
        <p:nvSpPr>
          <p:cNvPr id="32774" name="Rectangle 3"/>
          <p:cNvSpPr>
            <a:spLocks noGrp="1" noChangeArrowheads="1"/>
          </p:cNvSpPr>
          <p:nvPr>
            <p:ph idx="1"/>
          </p:nvPr>
        </p:nvSpPr>
        <p:spPr/>
        <p:txBody>
          <a:bodyPr/>
          <a:lstStyle/>
          <a:p>
            <a:pPr eaLnBrk="1" hangingPunct="1">
              <a:lnSpc>
                <a:spcPct val="90000"/>
              </a:lnSpc>
            </a:pPr>
            <a:r>
              <a:rPr lang="en-US" b="1" smtClean="0"/>
              <a:t>Time value of money</a:t>
            </a:r>
            <a:r>
              <a:rPr lang="en-US" smtClean="0"/>
              <a:t> (</a:t>
            </a:r>
            <a:r>
              <a:rPr lang="en-US" b="1" smtClean="0"/>
              <a:t>TVM</a:t>
            </a:r>
            <a:r>
              <a:rPr lang="en-US" smtClean="0"/>
              <a:t>): the concept that money available today is worth more than the same amount tomorrow.</a:t>
            </a:r>
          </a:p>
          <a:p>
            <a:pPr eaLnBrk="1" hangingPunct="1">
              <a:lnSpc>
                <a:spcPct val="90000"/>
              </a:lnSpc>
            </a:pPr>
            <a:r>
              <a:rPr lang="en-US" b="1" smtClean="0"/>
              <a:t>Discount rate</a:t>
            </a:r>
            <a:r>
              <a:rPr lang="en-US" smtClean="0"/>
              <a:t>: the rate of return used to compute the present value of future cash flows (</a:t>
            </a:r>
            <a:r>
              <a:rPr lang="en-US" i="1" smtClean="0"/>
              <a:t>the cost of capital</a:t>
            </a:r>
            <a:r>
              <a:rPr lang="en-US" smtClean="0"/>
              <a:t>).</a:t>
            </a:r>
          </a:p>
          <a:p>
            <a:pPr eaLnBrk="1" hangingPunct="1">
              <a:lnSpc>
                <a:spcPct val="90000"/>
              </a:lnSpc>
            </a:pPr>
            <a:r>
              <a:rPr lang="en-US" b="1" smtClean="0"/>
              <a:t>Present value</a:t>
            </a:r>
            <a:r>
              <a:rPr lang="en-US" smtClean="0"/>
              <a:t>: the current value of a future cash flow</a:t>
            </a:r>
          </a:p>
        </p:txBody>
      </p:sp>
      <p:sp>
        <p:nvSpPr>
          <p:cNvPr id="3277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DB41942-080E-4884-B293-2075F9AC5E51}" type="slidenum">
              <a:rPr lang="en-US" smtClean="0">
                <a:latin typeface="Arial Black" pitchFamily="34" charset="0"/>
              </a:rPr>
              <a:pPr eaLnBrk="1" hangingPunct="1"/>
              <a:t>17</a:t>
            </a:fld>
            <a:endParaRPr lang="en-US" smtClean="0">
              <a:latin typeface="Arial Black" pitchFamily="34" charset="0"/>
            </a:endParaRPr>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7" name="Rectangle 2"/>
          <p:cNvSpPr>
            <a:spLocks noGrp="1" noChangeArrowheads="1"/>
          </p:cNvSpPr>
          <p:nvPr>
            <p:ph type="title"/>
          </p:nvPr>
        </p:nvSpPr>
        <p:spPr/>
        <p:txBody>
          <a:bodyPr/>
          <a:lstStyle/>
          <a:p>
            <a:pPr eaLnBrk="1" hangingPunct="1"/>
            <a:r>
              <a:rPr lang="en-US" sz="4000" smtClean="0"/>
              <a:t>The Time Value of Money (Cont.)</a:t>
            </a:r>
          </a:p>
        </p:txBody>
      </p:sp>
      <p:sp>
        <p:nvSpPr>
          <p:cNvPr id="33798" name="Rectangle 3"/>
          <p:cNvSpPr>
            <a:spLocks noGrp="1" noChangeArrowheads="1"/>
          </p:cNvSpPr>
          <p:nvPr>
            <p:ph idx="1"/>
          </p:nvPr>
        </p:nvSpPr>
        <p:spPr/>
        <p:txBody>
          <a:bodyPr/>
          <a:lstStyle/>
          <a:p>
            <a:pPr eaLnBrk="1" hangingPunct="1"/>
            <a:r>
              <a:rPr lang="en-US" b="1" smtClean="0"/>
              <a:t>Net Present Value</a:t>
            </a:r>
          </a:p>
          <a:p>
            <a:pPr lvl="1" eaLnBrk="1" hangingPunct="1"/>
            <a:r>
              <a:rPr lang="en-US" smtClean="0">
                <a:solidFill>
                  <a:schemeClr val="tx2"/>
                </a:solidFill>
              </a:rPr>
              <a:t>PV</a:t>
            </a:r>
            <a:r>
              <a:rPr lang="en-US" i="1" smtClean="0">
                <a:solidFill>
                  <a:schemeClr val="tx2"/>
                </a:solidFill>
              </a:rPr>
              <a:t>n</a:t>
            </a:r>
            <a:r>
              <a:rPr lang="en-US" smtClean="0"/>
              <a:t> = </a:t>
            </a:r>
            <a:r>
              <a:rPr lang="en-US" i="1" smtClean="0"/>
              <a:t>present value</a:t>
            </a:r>
            <a:r>
              <a:rPr lang="en-US" smtClean="0"/>
              <a:t> of </a:t>
            </a:r>
            <a:r>
              <a:rPr lang="en-US" i="1" smtClean="0">
                <a:solidFill>
                  <a:schemeClr val="tx2"/>
                </a:solidFill>
              </a:rPr>
              <a:t>Y</a:t>
            </a:r>
            <a:r>
              <a:rPr lang="en-US" smtClean="0">
                <a:solidFill>
                  <a:schemeClr val="tx2"/>
                </a:solidFill>
              </a:rPr>
              <a:t> </a:t>
            </a:r>
            <a:r>
              <a:rPr lang="en-US" smtClean="0"/>
              <a:t>dollars </a:t>
            </a:r>
            <a:r>
              <a:rPr lang="en-US" i="1" smtClean="0">
                <a:solidFill>
                  <a:schemeClr val="tx2"/>
                </a:solidFill>
              </a:rPr>
              <a:t>n</a:t>
            </a:r>
            <a:r>
              <a:rPr lang="en-US" smtClean="0"/>
              <a:t> years from now based on a </a:t>
            </a:r>
            <a:r>
              <a:rPr lang="en-US" i="1" smtClean="0"/>
              <a:t>discount rate</a:t>
            </a:r>
            <a:r>
              <a:rPr lang="en-US" smtClean="0"/>
              <a:t> of </a:t>
            </a:r>
            <a:r>
              <a:rPr lang="en-US" i="1" smtClean="0">
                <a:solidFill>
                  <a:schemeClr val="tx2"/>
                </a:solidFill>
              </a:rPr>
              <a:t>i</a:t>
            </a:r>
            <a:r>
              <a:rPr lang="en-US" smtClean="0"/>
              <a:t>.</a:t>
            </a:r>
          </a:p>
          <a:p>
            <a:pPr lvl="1" eaLnBrk="1" hangingPunct="1"/>
            <a:r>
              <a:rPr lang="en-US" smtClean="0">
                <a:solidFill>
                  <a:schemeClr val="tx2"/>
                </a:solidFill>
              </a:rPr>
              <a:t>NPV</a:t>
            </a:r>
            <a:r>
              <a:rPr lang="en-US" smtClean="0"/>
              <a:t> = sum of PVs across years.</a:t>
            </a:r>
          </a:p>
          <a:p>
            <a:pPr lvl="1" eaLnBrk="1" hangingPunct="1"/>
            <a:r>
              <a:rPr lang="en-US" smtClean="0"/>
              <a:t>Calculates </a:t>
            </a:r>
            <a:r>
              <a:rPr lang="en-US" i="1" smtClean="0"/>
              <a:t>time value of money</a:t>
            </a:r>
            <a:r>
              <a:rPr lang="en-US" smtClean="0"/>
              <a:t>.</a:t>
            </a:r>
          </a:p>
          <a:p>
            <a:pPr eaLnBrk="1" hangingPunct="1">
              <a:buFont typeface="Wingdings" pitchFamily="2" charset="2"/>
              <a:buNone/>
            </a:pPr>
            <a:endParaRPr lang="en-US" smtClean="0"/>
          </a:p>
        </p:txBody>
      </p:sp>
      <p:sp>
        <p:nvSpPr>
          <p:cNvPr id="3379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15551F7-B845-46A2-8BB5-F7BD8BB948E6}" type="slidenum">
              <a:rPr lang="en-US" smtClean="0">
                <a:latin typeface="Arial Black" pitchFamily="34" charset="0"/>
              </a:rPr>
              <a:pPr eaLnBrk="1" hangingPunct="1"/>
              <a:t>18</a:t>
            </a:fld>
            <a:endParaRPr lang="en-US" smtClean="0">
              <a:latin typeface="Arial Black" pitchFamily="34" charset="0"/>
            </a:endParaRPr>
          </a:p>
        </p:txBody>
      </p:sp>
      <p:pic>
        <p:nvPicPr>
          <p:cNvPr id="33799" name="Picture 4" descr="CAP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4724400"/>
            <a:ext cx="4049713" cy="131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p:txBody>
          <a:bodyPr/>
          <a:lstStyle/>
          <a:p>
            <a:pPr eaLnBrk="1" hangingPunct="1"/>
            <a:r>
              <a:rPr lang="en-US" sz="4000" smtClean="0"/>
              <a:t>The Time Value of Money (Cont.)</a:t>
            </a:r>
          </a:p>
        </p:txBody>
      </p:sp>
      <p:sp>
        <p:nvSpPr>
          <p:cNvPr id="34822" name="Rectangle 3"/>
          <p:cNvSpPr>
            <a:spLocks noGrp="1" noChangeArrowheads="1"/>
          </p:cNvSpPr>
          <p:nvPr>
            <p:ph idx="1"/>
          </p:nvPr>
        </p:nvSpPr>
        <p:spPr/>
        <p:txBody>
          <a:bodyPr/>
          <a:lstStyle/>
          <a:p>
            <a:pPr eaLnBrk="1" hangingPunct="1"/>
            <a:r>
              <a:rPr lang="en-US" b="1" smtClean="0"/>
              <a:t>Break-even analysis</a:t>
            </a:r>
            <a:r>
              <a:rPr lang="en-US" smtClean="0"/>
              <a:t>: a type of cost-benefit analysis to identify at what point (if ever) benefits equal costs.</a:t>
            </a:r>
          </a:p>
          <a:p>
            <a:pPr eaLnBrk="1" hangingPunct="1">
              <a:buFont typeface="Wingdings" pitchFamily="2" charset="2"/>
              <a:buNone/>
            </a:pPr>
            <a:endParaRPr lang="en-US" smtClean="0"/>
          </a:p>
          <a:p>
            <a:pPr eaLnBrk="1" hangingPunct="1">
              <a:buFont typeface="Wingdings" pitchFamily="2" charset="2"/>
              <a:buNone/>
            </a:pPr>
            <a:endParaRPr lang="en-US" sz="2000" smtClean="0"/>
          </a:p>
        </p:txBody>
      </p:sp>
      <p:sp>
        <p:nvSpPr>
          <p:cNvPr id="3481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95A78A0-1799-4196-B77C-A160CDF3178A}" type="slidenum">
              <a:rPr lang="en-US" smtClean="0">
                <a:latin typeface="Arial Black" pitchFamily="34" charset="0"/>
              </a:rPr>
              <a:pPr eaLnBrk="1" hangingPunct="1"/>
              <a:t>19</a:t>
            </a:fld>
            <a:endParaRPr lang="en-US" smtClean="0">
              <a:latin typeface="Arial Black" pitchFamily="34" charset="0"/>
            </a:endParaRPr>
          </a:p>
        </p:txBody>
      </p:sp>
      <p:pic>
        <p:nvPicPr>
          <p:cNvPr id="34823" name="Picture 4" descr="CAP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4038600"/>
            <a:ext cx="7304088" cy="141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2"/>
          <p:cNvSpPr>
            <a:spLocks noGrp="1" noChangeArrowheads="1"/>
          </p:cNvSpPr>
          <p:nvPr>
            <p:ph type="title"/>
          </p:nvPr>
        </p:nvSpPr>
        <p:spPr>
          <a:xfrm>
            <a:off x="457200" y="533400"/>
            <a:ext cx="8229600" cy="838200"/>
          </a:xfrm>
        </p:spPr>
        <p:txBody>
          <a:bodyPr>
            <a:normAutofit/>
          </a:bodyPr>
          <a:lstStyle/>
          <a:p>
            <a:pPr algn="ctr"/>
            <a:r>
              <a:rPr lang="en-US" sz="3600" dirty="0"/>
              <a:t>Project Estimation</a:t>
            </a:r>
            <a:r>
              <a:rPr lang="en-US" sz="4000" dirty="0" smtClean="0"/>
              <a:t> (Cont.)</a:t>
            </a:r>
          </a:p>
        </p:txBody>
      </p:sp>
      <p:sp>
        <p:nvSpPr>
          <p:cNvPr id="14342" name="Rectangle 3"/>
          <p:cNvSpPr>
            <a:spLocks noGrp="1" noChangeArrowheads="1"/>
          </p:cNvSpPr>
          <p:nvPr>
            <p:ph idx="1"/>
          </p:nvPr>
        </p:nvSpPr>
        <p:spPr>
          <a:xfrm>
            <a:off x="685800" y="1752600"/>
            <a:ext cx="8153400" cy="4572000"/>
          </a:xfrm>
        </p:spPr>
        <p:txBody>
          <a:bodyPr/>
          <a:lstStyle/>
          <a:p>
            <a:pPr eaLnBrk="1" hangingPunct="1"/>
            <a:r>
              <a:rPr lang="en-US" sz="3600" dirty="0" smtClean="0"/>
              <a:t>Determine standards and procedures.</a:t>
            </a:r>
          </a:p>
          <a:p>
            <a:pPr eaLnBrk="1" hangingPunct="1"/>
            <a:r>
              <a:rPr lang="en-US" sz="3600" dirty="0" smtClean="0"/>
              <a:t>Identify and assess risk.</a:t>
            </a:r>
          </a:p>
          <a:p>
            <a:pPr eaLnBrk="1" hangingPunct="1"/>
            <a:r>
              <a:rPr lang="en-US" sz="3600" dirty="0" smtClean="0"/>
              <a:t>Create budget.</a:t>
            </a:r>
          </a:p>
        </p:txBody>
      </p:sp>
      <p:sp>
        <p:nvSpPr>
          <p:cNvPr id="1433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DB200F2-7CEF-40C5-AA22-352556C62099}" type="slidenum">
              <a:rPr lang="en-US" smtClean="0">
                <a:latin typeface="Arial Black" pitchFamily="34" charset="0"/>
              </a:rPr>
              <a:pPr eaLnBrk="1" hangingPunct="1"/>
              <a:t>2</a:t>
            </a:fld>
            <a:endParaRPr lang="en-US" smtClean="0">
              <a:latin typeface="Arial Black" pitchFamily="34" charset="0"/>
            </a:endParaRPr>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2"/>
          <p:cNvSpPr>
            <a:spLocks noGrp="1" noChangeArrowheads="1"/>
          </p:cNvSpPr>
          <p:nvPr>
            <p:ph type="title"/>
          </p:nvPr>
        </p:nvSpPr>
        <p:spPr/>
        <p:txBody>
          <a:bodyPr>
            <a:normAutofit fontScale="90000"/>
          </a:bodyPr>
          <a:lstStyle/>
          <a:p>
            <a:pPr eaLnBrk="1" hangingPunct="1"/>
            <a:r>
              <a:rPr lang="en-US" smtClean="0"/>
              <a:t>Assessing Technical Feasibility</a:t>
            </a:r>
          </a:p>
        </p:txBody>
      </p:sp>
      <p:sp>
        <p:nvSpPr>
          <p:cNvPr id="35846" name="Rectangle 3"/>
          <p:cNvSpPr>
            <a:spLocks noGrp="1" noChangeArrowheads="1"/>
          </p:cNvSpPr>
          <p:nvPr>
            <p:ph idx="1"/>
          </p:nvPr>
        </p:nvSpPr>
        <p:spPr/>
        <p:txBody>
          <a:bodyPr/>
          <a:lstStyle/>
          <a:p>
            <a:pPr eaLnBrk="1" hangingPunct="1"/>
            <a:r>
              <a:rPr lang="en-US" b="1" smtClean="0"/>
              <a:t>Technical feasibility</a:t>
            </a:r>
            <a:r>
              <a:rPr lang="en-US" smtClean="0"/>
              <a:t>: a process of assessing the development organization’s ability to construct a proposed system.</a:t>
            </a:r>
          </a:p>
        </p:txBody>
      </p:sp>
      <p:sp>
        <p:nvSpPr>
          <p:cNvPr id="3584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FC8BABD-C280-45E9-856A-D8511906D88D}" type="slidenum">
              <a:rPr lang="en-US" smtClean="0">
                <a:latin typeface="Arial Black" pitchFamily="34" charset="0"/>
              </a:rPr>
              <a:pPr eaLnBrk="1" hangingPunct="1"/>
              <a:t>20</a:t>
            </a:fld>
            <a:endParaRPr lang="en-US" smtClean="0">
              <a:latin typeface="Arial Black" pitchFamily="34" charset="0"/>
            </a:endParaRPr>
          </a:p>
        </p:txBody>
      </p:sp>
    </p:spTree>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p:txBody>
          <a:bodyPr>
            <a:normAutofit fontScale="90000"/>
          </a:bodyPr>
          <a:lstStyle/>
          <a:p>
            <a:pPr eaLnBrk="1" hangingPunct="1"/>
            <a:r>
              <a:rPr lang="en-US" smtClean="0"/>
              <a:t>Assessing Technical Feasibility</a:t>
            </a:r>
          </a:p>
        </p:txBody>
      </p:sp>
      <p:sp>
        <p:nvSpPr>
          <p:cNvPr id="36870" name="Rectangle 3"/>
          <p:cNvSpPr>
            <a:spLocks noGrp="1" noChangeArrowheads="1"/>
          </p:cNvSpPr>
          <p:nvPr>
            <p:ph idx="1"/>
          </p:nvPr>
        </p:nvSpPr>
        <p:spPr/>
        <p:txBody>
          <a:bodyPr/>
          <a:lstStyle/>
          <a:p>
            <a:pPr eaLnBrk="1" hangingPunct="1">
              <a:lnSpc>
                <a:spcPct val="90000"/>
              </a:lnSpc>
            </a:pPr>
            <a:r>
              <a:rPr lang="en-US" sz="2800" smtClean="0"/>
              <a:t>The potential consequences of not assessing and managing risks can include the following:</a:t>
            </a:r>
          </a:p>
          <a:p>
            <a:pPr lvl="1" eaLnBrk="1" hangingPunct="1">
              <a:lnSpc>
                <a:spcPct val="90000"/>
              </a:lnSpc>
            </a:pPr>
            <a:r>
              <a:rPr lang="en-US" sz="2400" smtClean="0"/>
              <a:t>Failure to attain expected benefits from the project,</a:t>
            </a:r>
          </a:p>
          <a:p>
            <a:pPr lvl="1" eaLnBrk="1" hangingPunct="1">
              <a:lnSpc>
                <a:spcPct val="90000"/>
              </a:lnSpc>
            </a:pPr>
            <a:r>
              <a:rPr lang="en-US" sz="2400" smtClean="0"/>
              <a:t>Inaccurate project cost estimates,</a:t>
            </a:r>
          </a:p>
          <a:p>
            <a:pPr lvl="1" eaLnBrk="1" hangingPunct="1">
              <a:lnSpc>
                <a:spcPct val="90000"/>
              </a:lnSpc>
            </a:pPr>
            <a:r>
              <a:rPr lang="en-US" sz="2400" smtClean="0"/>
              <a:t>Inaccurate project duration estimates,</a:t>
            </a:r>
          </a:p>
          <a:p>
            <a:pPr lvl="1" eaLnBrk="1" hangingPunct="1">
              <a:lnSpc>
                <a:spcPct val="90000"/>
              </a:lnSpc>
            </a:pPr>
            <a:r>
              <a:rPr lang="en-US" sz="2400" smtClean="0"/>
              <a:t>Failure to achieve adequate system performance levels, and</a:t>
            </a:r>
          </a:p>
          <a:p>
            <a:pPr lvl="1" eaLnBrk="1" hangingPunct="1">
              <a:lnSpc>
                <a:spcPct val="90000"/>
              </a:lnSpc>
            </a:pPr>
            <a:r>
              <a:rPr lang="en-US" sz="2400" smtClean="0"/>
              <a:t>Failure to adequately integrate the new system with existing hardware, software, or organizational procedures.</a:t>
            </a:r>
          </a:p>
        </p:txBody>
      </p:sp>
      <p:sp>
        <p:nvSpPr>
          <p:cNvPr id="3686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67E9B90-D725-4333-A8BA-0469180B33F4}" type="slidenum">
              <a:rPr lang="en-US" smtClean="0">
                <a:latin typeface="Arial Black" pitchFamily="34" charset="0"/>
              </a:rPr>
              <a:pPr eaLnBrk="1" hangingPunct="1"/>
              <a:t>21</a:t>
            </a:fld>
            <a:endParaRPr lang="en-US" smtClean="0">
              <a:latin typeface="Arial Black" pitchFamily="34" charset="0"/>
            </a:endParaRPr>
          </a:p>
        </p:txBody>
      </p:sp>
    </p:spTree>
  </p:cSld>
  <p:clrMapOvr>
    <a:masterClrMapping/>
  </p:clrMapOvr>
  <p:transition>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p:txBody>
          <a:bodyPr/>
          <a:lstStyle/>
          <a:p>
            <a:pPr eaLnBrk="1" hangingPunct="1"/>
            <a:r>
              <a:rPr lang="en-US" smtClean="0"/>
              <a:t>Project Risk Factors</a:t>
            </a:r>
          </a:p>
        </p:txBody>
      </p:sp>
      <p:sp>
        <p:nvSpPr>
          <p:cNvPr id="37894" name="Rectangle 3"/>
          <p:cNvSpPr>
            <a:spLocks noGrp="1" noChangeArrowheads="1"/>
          </p:cNvSpPr>
          <p:nvPr>
            <p:ph idx="1"/>
          </p:nvPr>
        </p:nvSpPr>
        <p:spPr>
          <a:xfrm>
            <a:off x="609600" y="1828800"/>
            <a:ext cx="8153400" cy="4876800"/>
          </a:xfrm>
        </p:spPr>
        <p:txBody>
          <a:bodyPr/>
          <a:lstStyle/>
          <a:p>
            <a:pPr eaLnBrk="1" hangingPunct="1">
              <a:lnSpc>
                <a:spcPct val="90000"/>
              </a:lnSpc>
            </a:pPr>
            <a:r>
              <a:rPr lang="en-US" sz="2400" smtClean="0"/>
              <a:t>Project size</a:t>
            </a:r>
          </a:p>
          <a:p>
            <a:pPr lvl="1" eaLnBrk="1" hangingPunct="1">
              <a:lnSpc>
                <a:spcPct val="90000"/>
              </a:lnSpc>
            </a:pPr>
            <a:r>
              <a:rPr lang="en-US" sz="2000" smtClean="0"/>
              <a:t>Team size, organizational departments, project duration, programming effort</a:t>
            </a:r>
          </a:p>
          <a:p>
            <a:pPr eaLnBrk="1" hangingPunct="1">
              <a:lnSpc>
                <a:spcPct val="90000"/>
              </a:lnSpc>
            </a:pPr>
            <a:r>
              <a:rPr lang="en-US" sz="2400" smtClean="0"/>
              <a:t>Project structure</a:t>
            </a:r>
          </a:p>
          <a:p>
            <a:pPr lvl="1" eaLnBrk="1" hangingPunct="1">
              <a:lnSpc>
                <a:spcPct val="90000"/>
              </a:lnSpc>
            </a:pPr>
            <a:r>
              <a:rPr lang="en-US" sz="2000" smtClean="0"/>
              <a:t>New vs. renovated system, resulting organizational changes, management commitment, user perceptions</a:t>
            </a:r>
          </a:p>
          <a:p>
            <a:pPr eaLnBrk="1" hangingPunct="1">
              <a:lnSpc>
                <a:spcPct val="90000"/>
              </a:lnSpc>
            </a:pPr>
            <a:r>
              <a:rPr lang="en-US" sz="2400" smtClean="0"/>
              <a:t>Development group</a:t>
            </a:r>
          </a:p>
          <a:p>
            <a:pPr lvl="1" eaLnBrk="1" hangingPunct="1">
              <a:lnSpc>
                <a:spcPct val="90000"/>
              </a:lnSpc>
            </a:pPr>
            <a:r>
              <a:rPr lang="en-US" sz="2000" smtClean="0"/>
              <a:t>Familiarity with platform, software, development method, application area, development of similar systems</a:t>
            </a:r>
          </a:p>
          <a:p>
            <a:pPr eaLnBrk="1" hangingPunct="1">
              <a:lnSpc>
                <a:spcPct val="90000"/>
              </a:lnSpc>
            </a:pPr>
            <a:r>
              <a:rPr lang="en-US" sz="2400" smtClean="0"/>
              <a:t>User group</a:t>
            </a:r>
          </a:p>
          <a:p>
            <a:pPr lvl="1" eaLnBrk="1" hangingPunct="1">
              <a:lnSpc>
                <a:spcPct val="90000"/>
              </a:lnSpc>
            </a:pPr>
            <a:r>
              <a:rPr lang="en-US" sz="2000" smtClean="0"/>
              <a:t>Familiarity with IS development process, application area, use of similar systems</a:t>
            </a:r>
          </a:p>
        </p:txBody>
      </p:sp>
      <p:sp>
        <p:nvSpPr>
          <p:cNvPr id="3789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7A7C84C-2283-4159-9AF1-9FAB840BDA16}" type="slidenum">
              <a:rPr lang="en-US" smtClean="0">
                <a:latin typeface="Arial Black" pitchFamily="34" charset="0"/>
              </a:rPr>
              <a:pPr eaLnBrk="1" hangingPunct="1"/>
              <a:t>22</a:t>
            </a:fld>
            <a:endParaRPr lang="en-US" smtClean="0">
              <a:latin typeface="Arial Black" pitchFamily="34" charset="0"/>
            </a:endParaRPr>
          </a:p>
        </p:txBody>
      </p:sp>
    </p:spTree>
  </p:cSld>
  <p:clrMapOvr>
    <a:masterClrMapping/>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Rectangle 2"/>
          <p:cNvSpPr>
            <a:spLocks noGrp="1" noChangeArrowheads="1"/>
          </p:cNvSpPr>
          <p:nvPr>
            <p:ph type="title"/>
          </p:nvPr>
        </p:nvSpPr>
        <p:spPr/>
        <p:txBody>
          <a:bodyPr>
            <a:normAutofit fontScale="90000"/>
          </a:bodyPr>
          <a:lstStyle/>
          <a:p>
            <a:pPr eaLnBrk="1" hangingPunct="1"/>
            <a:r>
              <a:rPr lang="en-US" sz="4000" smtClean="0"/>
              <a:t>Assessing Technical Feasibility (Cont.)</a:t>
            </a:r>
          </a:p>
        </p:txBody>
      </p:sp>
      <p:sp>
        <p:nvSpPr>
          <p:cNvPr id="38918" name="Rectangle 3"/>
          <p:cNvSpPr>
            <a:spLocks noGrp="1" noChangeArrowheads="1"/>
          </p:cNvSpPr>
          <p:nvPr>
            <p:ph idx="1"/>
          </p:nvPr>
        </p:nvSpPr>
        <p:spPr/>
        <p:txBody>
          <a:bodyPr/>
          <a:lstStyle/>
          <a:p>
            <a:pPr eaLnBrk="1" hangingPunct="1"/>
            <a:r>
              <a:rPr lang="en-US" smtClean="0"/>
              <a:t>Risk can be managed on a project by:</a:t>
            </a:r>
          </a:p>
          <a:p>
            <a:pPr lvl="1" eaLnBrk="1" hangingPunct="1"/>
            <a:r>
              <a:rPr lang="en-US" smtClean="0"/>
              <a:t>Changing the project plan to avoid risky factors,</a:t>
            </a:r>
          </a:p>
          <a:p>
            <a:pPr lvl="1" eaLnBrk="1" hangingPunct="1"/>
            <a:r>
              <a:rPr lang="en-US" smtClean="0"/>
              <a:t>Assigning project team members to carefully manage the risky aspects,</a:t>
            </a:r>
          </a:p>
          <a:p>
            <a:pPr lvl="1" eaLnBrk="1" hangingPunct="1"/>
            <a:r>
              <a:rPr lang="en-US" smtClean="0"/>
              <a:t>Setting up monitoring methods to determine whether or not potential risk is, in fact, materializing.</a:t>
            </a:r>
          </a:p>
        </p:txBody>
      </p:sp>
      <p:sp>
        <p:nvSpPr>
          <p:cNvPr id="3891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72526A9-89C5-42C8-9CFE-14A6F320DED2}" type="slidenum">
              <a:rPr lang="en-US" smtClean="0">
                <a:latin typeface="Arial Black" pitchFamily="34" charset="0"/>
              </a:rPr>
              <a:pPr eaLnBrk="1" hangingPunct="1"/>
              <a:t>23</a:t>
            </a:fld>
            <a:endParaRPr lang="en-US" smtClean="0">
              <a:latin typeface="Arial Black" pitchFamily="34" charset="0"/>
            </a:endParaRPr>
          </a:p>
        </p:txBody>
      </p:sp>
    </p:spTree>
  </p:cSld>
  <p:clrMapOvr>
    <a:masterClrMapping/>
  </p:clrMapOvr>
  <p:transition>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Rectangle 2"/>
          <p:cNvSpPr>
            <a:spLocks noGrp="1" noChangeArrowheads="1"/>
          </p:cNvSpPr>
          <p:nvPr>
            <p:ph type="title"/>
          </p:nvPr>
        </p:nvSpPr>
        <p:spPr/>
        <p:txBody>
          <a:bodyPr>
            <a:normAutofit fontScale="90000"/>
          </a:bodyPr>
          <a:lstStyle/>
          <a:p>
            <a:pPr eaLnBrk="1" hangingPunct="1"/>
            <a:r>
              <a:rPr lang="en-US" sz="4000" smtClean="0"/>
              <a:t>Assessing Technical Feasibility (Cont.)</a:t>
            </a:r>
          </a:p>
        </p:txBody>
      </p:sp>
      <p:sp>
        <p:nvSpPr>
          <p:cNvPr id="39942" name="Rectangle 3"/>
          <p:cNvSpPr>
            <a:spLocks noGrp="1" noChangeArrowheads="1"/>
          </p:cNvSpPr>
          <p:nvPr>
            <p:ph idx="1"/>
          </p:nvPr>
        </p:nvSpPr>
        <p:spPr/>
        <p:txBody>
          <a:bodyPr/>
          <a:lstStyle/>
          <a:p>
            <a:pPr eaLnBrk="1" hangingPunct="1"/>
            <a:r>
              <a:rPr lang="en-US" sz="2800" smtClean="0"/>
              <a:t>The four primary factors associated with the amount of technical risk on a given project are:</a:t>
            </a:r>
          </a:p>
          <a:p>
            <a:pPr lvl="1" eaLnBrk="1" hangingPunct="1"/>
            <a:r>
              <a:rPr lang="en-US" sz="2400" smtClean="0"/>
              <a:t>Project size,</a:t>
            </a:r>
          </a:p>
          <a:p>
            <a:pPr lvl="1" eaLnBrk="1" hangingPunct="1"/>
            <a:r>
              <a:rPr lang="en-US" sz="2400" smtClean="0"/>
              <a:t>Project structure,</a:t>
            </a:r>
          </a:p>
          <a:p>
            <a:pPr lvl="1" eaLnBrk="1" hangingPunct="1"/>
            <a:r>
              <a:rPr lang="en-US" sz="2400" smtClean="0"/>
              <a:t>The development group’s experience with the application and technology area, and</a:t>
            </a:r>
          </a:p>
          <a:p>
            <a:pPr lvl="1" eaLnBrk="1" hangingPunct="1"/>
            <a:r>
              <a:rPr lang="en-US" sz="2400" smtClean="0"/>
              <a:t>The user group’s experience with systems development projects and the application area (see also Kirsch, 2000).</a:t>
            </a:r>
          </a:p>
        </p:txBody>
      </p:sp>
      <p:sp>
        <p:nvSpPr>
          <p:cNvPr id="3993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3281ACD-27F7-43B1-B06A-3B3A52D31FBA}" type="slidenum">
              <a:rPr lang="en-US" smtClean="0">
                <a:latin typeface="Arial Black" pitchFamily="34" charset="0"/>
              </a:rPr>
              <a:pPr eaLnBrk="1" hangingPunct="1"/>
              <a:t>24</a:t>
            </a:fld>
            <a:endParaRPr lang="en-US" smtClean="0">
              <a:latin typeface="Arial Black" pitchFamily="34" charset="0"/>
            </a:endParaRPr>
          </a:p>
        </p:txBody>
      </p:sp>
    </p:spTree>
  </p:cSld>
  <p:clrMapOvr>
    <a:masterClrMapping/>
  </p:clrMapOvr>
  <p:transition>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5" name="Rectangle 2"/>
          <p:cNvSpPr>
            <a:spLocks noGrp="1" noChangeArrowheads="1"/>
          </p:cNvSpPr>
          <p:nvPr>
            <p:ph type="title"/>
          </p:nvPr>
        </p:nvSpPr>
        <p:spPr/>
        <p:txBody>
          <a:bodyPr>
            <a:normAutofit fontScale="90000"/>
          </a:bodyPr>
          <a:lstStyle/>
          <a:p>
            <a:pPr eaLnBrk="1" hangingPunct="1"/>
            <a:r>
              <a:rPr lang="en-US" sz="4000" smtClean="0"/>
              <a:t>Assessing Technical Feasibility (Cont.)</a:t>
            </a:r>
          </a:p>
        </p:txBody>
      </p:sp>
      <p:sp>
        <p:nvSpPr>
          <p:cNvPr id="40966" name="Rectangle 3"/>
          <p:cNvSpPr>
            <a:spLocks noGrp="1" noChangeArrowheads="1"/>
          </p:cNvSpPr>
          <p:nvPr>
            <p:ph idx="1"/>
          </p:nvPr>
        </p:nvSpPr>
        <p:spPr/>
        <p:txBody>
          <a:bodyPr/>
          <a:lstStyle/>
          <a:p>
            <a:pPr eaLnBrk="1" hangingPunct="1">
              <a:lnSpc>
                <a:spcPct val="90000"/>
              </a:lnSpc>
            </a:pPr>
            <a:r>
              <a:rPr lang="en-US" smtClean="0"/>
              <a:t>Four general rules emerged as technical risk assessments:</a:t>
            </a:r>
          </a:p>
          <a:p>
            <a:pPr lvl="1" eaLnBrk="1" hangingPunct="1">
              <a:lnSpc>
                <a:spcPct val="90000"/>
              </a:lnSpc>
            </a:pPr>
            <a:r>
              <a:rPr lang="en-US" i="1" smtClean="0"/>
              <a:t>Larger projects are riskier than smaller projects.</a:t>
            </a:r>
          </a:p>
          <a:p>
            <a:pPr lvl="1" eaLnBrk="1" hangingPunct="1">
              <a:lnSpc>
                <a:spcPct val="90000"/>
              </a:lnSpc>
            </a:pPr>
            <a:r>
              <a:rPr lang="en-US" i="1" smtClean="0"/>
              <a:t>A system in which the requirements are easily obtained and highly structured will be less risky than one in which requirements are messy, ill structured, ill defined, or subject to the judgment of an individual.</a:t>
            </a:r>
          </a:p>
        </p:txBody>
      </p:sp>
      <p:sp>
        <p:nvSpPr>
          <p:cNvPr id="4096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6A75DE6-D165-4347-9521-7C5D5291EF93}" type="slidenum">
              <a:rPr lang="en-US" smtClean="0">
                <a:latin typeface="Arial Black" pitchFamily="34" charset="0"/>
              </a:rPr>
              <a:pPr eaLnBrk="1" hangingPunct="1"/>
              <a:t>25</a:t>
            </a:fld>
            <a:endParaRPr lang="en-US" smtClean="0">
              <a:latin typeface="Arial Black" pitchFamily="34" charset="0"/>
            </a:endParaRPr>
          </a:p>
        </p:txBody>
      </p:sp>
    </p:spTree>
  </p:cSld>
  <p:clrMapOvr>
    <a:masterClrMapping/>
  </p:clrMapOvr>
  <p:transition>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2"/>
          <p:cNvSpPr>
            <a:spLocks noGrp="1" noChangeArrowheads="1"/>
          </p:cNvSpPr>
          <p:nvPr>
            <p:ph type="title"/>
          </p:nvPr>
        </p:nvSpPr>
        <p:spPr/>
        <p:txBody>
          <a:bodyPr>
            <a:normAutofit fontScale="90000"/>
          </a:bodyPr>
          <a:lstStyle/>
          <a:p>
            <a:pPr eaLnBrk="1" hangingPunct="1"/>
            <a:r>
              <a:rPr lang="en-US" sz="4000" smtClean="0"/>
              <a:t>Assessing Technical Feasibility (Cont.)</a:t>
            </a:r>
          </a:p>
        </p:txBody>
      </p:sp>
      <p:sp>
        <p:nvSpPr>
          <p:cNvPr id="41990" name="Rectangle 3"/>
          <p:cNvSpPr>
            <a:spLocks noGrp="1" noChangeArrowheads="1"/>
          </p:cNvSpPr>
          <p:nvPr>
            <p:ph idx="1"/>
          </p:nvPr>
        </p:nvSpPr>
        <p:spPr/>
        <p:txBody>
          <a:bodyPr/>
          <a:lstStyle/>
          <a:p>
            <a:pPr eaLnBrk="1" hangingPunct="1">
              <a:lnSpc>
                <a:spcPct val="90000"/>
              </a:lnSpc>
            </a:pPr>
            <a:r>
              <a:rPr lang="en-US" i="1" smtClean="0"/>
              <a:t>The development of a system employing commonly used or standard technology will be less risky than one employing novel or nonstandard technology.</a:t>
            </a:r>
          </a:p>
          <a:p>
            <a:pPr eaLnBrk="1" hangingPunct="1">
              <a:lnSpc>
                <a:spcPct val="90000"/>
              </a:lnSpc>
            </a:pPr>
            <a:r>
              <a:rPr lang="en-US" i="1" smtClean="0"/>
              <a:t>A project is less risky when the user group is familiar with the familiar with the systems development process and application area than if unfamiliar.</a:t>
            </a:r>
          </a:p>
        </p:txBody>
      </p:sp>
      <p:sp>
        <p:nvSpPr>
          <p:cNvPr id="4198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6B125D9-8BBF-4D03-B4FA-5B6BFB39C70A}" type="slidenum">
              <a:rPr lang="en-US" smtClean="0">
                <a:latin typeface="Arial Black" pitchFamily="34" charset="0"/>
              </a:rPr>
              <a:pPr eaLnBrk="1" hangingPunct="1"/>
              <a:t>26</a:t>
            </a:fld>
            <a:endParaRPr lang="en-US" smtClean="0">
              <a:latin typeface="Arial Black" pitchFamily="34" charset="0"/>
            </a:endParaRPr>
          </a:p>
        </p:txBody>
      </p:sp>
    </p:spTree>
  </p:cSld>
  <p:clrMapOvr>
    <a:masterClrMapping/>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3" name="Rectangle 2"/>
          <p:cNvSpPr>
            <a:spLocks noGrp="1" noChangeArrowheads="1"/>
          </p:cNvSpPr>
          <p:nvPr>
            <p:ph type="title"/>
          </p:nvPr>
        </p:nvSpPr>
        <p:spPr/>
        <p:txBody>
          <a:bodyPr>
            <a:normAutofit fontScale="90000"/>
          </a:bodyPr>
          <a:lstStyle/>
          <a:p>
            <a:pPr eaLnBrk="1" hangingPunct="1"/>
            <a:r>
              <a:rPr lang="en-US" sz="4000" smtClean="0"/>
              <a:t>Assessing Technical Feasibility (Cont.)</a:t>
            </a:r>
          </a:p>
        </p:txBody>
      </p:sp>
      <p:pic>
        <p:nvPicPr>
          <p:cNvPr id="43014" name="Picture 4" descr="FIG05_09"/>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38200" y="1676400"/>
            <a:ext cx="6846888" cy="4724400"/>
          </a:xfrm>
          <a:noFill/>
        </p:spPr>
      </p:pic>
      <p:sp>
        <p:nvSpPr>
          <p:cNvPr id="4301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D7E5BAF-6A27-47FB-96F1-274146B31EEC}" type="slidenum">
              <a:rPr lang="en-US" smtClean="0">
                <a:latin typeface="Arial Black" pitchFamily="34" charset="0"/>
              </a:rPr>
              <a:pPr eaLnBrk="1" hangingPunct="1"/>
              <a:t>27</a:t>
            </a:fld>
            <a:endParaRPr lang="en-US" smtClean="0">
              <a:latin typeface="Arial Black" pitchFamily="34" charset="0"/>
            </a:endParaRPr>
          </a:p>
        </p:txBody>
      </p:sp>
    </p:spTree>
  </p:cSld>
  <p:clrMapOvr>
    <a:masterClrMapping/>
  </p:clrMapOvr>
  <p:transition>
    <p:zo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
          <p:cNvSpPr>
            <a:spLocks noGrp="1" noChangeArrowheads="1"/>
          </p:cNvSpPr>
          <p:nvPr>
            <p:ph type="title"/>
          </p:nvPr>
        </p:nvSpPr>
        <p:spPr/>
        <p:txBody>
          <a:bodyPr>
            <a:normAutofit fontScale="90000"/>
          </a:bodyPr>
          <a:lstStyle/>
          <a:p>
            <a:pPr eaLnBrk="1" hangingPunct="1"/>
            <a:r>
              <a:rPr lang="en-US" sz="4000" smtClean="0"/>
              <a:t>Assessing Other Feasibility Concerns</a:t>
            </a:r>
          </a:p>
        </p:txBody>
      </p:sp>
      <p:sp>
        <p:nvSpPr>
          <p:cNvPr id="44038" name="Rectangle 3"/>
          <p:cNvSpPr>
            <a:spLocks noGrp="1" noChangeArrowheads="1"/>
          </p:cNvSpPr>
          <p:nvPr>
            <p:ph idx="1"/>
          </p:nvPr>
        </p:nvSpPr>
        <p:spPr>
          <a:xfrm>
            <a:off x="838200" y="1676400"/>
            <a:ext cx="7772400" cy="4495800"/>
          </a:xfrm>
        </p:spPr>
        <p:txBody>
          <a:bodyPr/>
          <a:lstStyle/>
          <a:p>
            <a:pPr eaLnBrk="1" hangingPunct="1">
              <a:lnSpc>
                <a:spcPct val="80000"/>
              </a:lnSpc>
            </a:pPr>
            <a:r>
              <a:rPr lang="en-US" sz="2800" b="1" smtClean="0"/>
              <a:t>Operational</a:t>
            </a:r>
          </a:p>
          <a:p>
            <a:pPr lvl="1" eaLnBrk="1" hangingPunct="1">
              <a:lnSpc>
                <a:spcPct val="80000"/>
              </a:lnSpc>
            </a:pPr>
            <a:r>
              <a:rPr lang="en-US" sz="2400" smtClean="0"/>
              <a:t>Does the proposed system solve problems or take advantage of opportunities?</a:t>
            </a:r>
          </a:p>
          <a:p>
            <a:pPr eaLnBrk="1" hangingPunct="1">
              <a:lnSpc>
                <a:spcPct val="80000"/>
              </a:lnSpc>
            </a:pPr>
            <a:r>
              <a:rPr lang="en-US" sz="2800" b="1" smtClean="0"/>
              <a:t>Scheduling</a:t>
            </a:r>
          </a:p>
          <a:p>
            <a:pPr lvl="1" eaLnBrk="1" hangingPunct="1">
              <a:lnSpc>
                <a:spcPct val="80000"/>
              </a:lnSpc>
            </a:pPr>
            <a:r>
              <a:rPr lang="en-US" sz="2400" smtClean="0"/>
              <a:t>Can the project time frame and completion dates meet organizational deadlines?</a:t>
            </a:r>
          </a:p>
          <a:p>
            <a:pPr eaLnBrk="1" hangingPunct="1">
              <a:lnSpc>
                <a:spcPct val="80000"/>
              </a:lnSpc>
            </a:pPr>
            <a:r>
              <a:rPr lang="en-US" sz="2800" b="1" smtClean="0"/>
              <a:t>Legal and Contractual</a:t>
            </a:r>
          </a:p>
          <a:p>
            <a:pPr lvl="1" eaLnBrk="1" hangingPunct="1">
              <a:lnSpc>
                <a:spcPct val="80000"/>
              </a:lnSpc>
            </a:pPr>
            <a:r>
              <a:rPr lang="en-US" sz="2400" smtClean="0"/>
              <a:t>What are legal and contractual ramifications of the proposed system development project?</a:t>
            </a:r>
          </a:p>
          <a:p>
            <a:pPr eaLnBrk="1" hangingPunct="1">
              <a:lnSpc>
                <a:spcPct val="80000"/>
              </a:lnSpc>
            </a:pPr>
            <a:r>
              <a:rPr lang="en-US" sz="2800" b="1" smtClean="0"/>
              <a:t>Political</a:t>
            </a:r>
          </a:p>
          <a:p>
            <a:pPr lvl="1" eaLnBrk="1" hangingPunct="1">
              <a:lnSpc>
                <a:spcPct val="80000"/>
              </a:lnSpc>
            </a:pPr>
            <a:r>
              <a:rPr lang="en-US" sz="2400" smtClean="0"/>
              <a:t>How do key stakeholders view the proposed system?</a:t>
            </a:r>
          </a:p>
        </p:txBody>
      </p:sp>
      <p:sp>
        <p:nvSpPr>
          <p:cNvPr id="4403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9DC8B0E-C2ED-4997-A740-CBDF2780779A}" type="slidenum">
              <a:rPr lang="en-US" smtClean="0">
                <a:latin typeface="Arial Black" pitchFamily="34" charset="0"/>
              </a:rPr>
              <a:pPr eaLnBrk="1" hangingPunct="1"/>
              <a:t>28</a:t>
            </a:fld>
            <a:endParaRPr lang="en-US" smtClean="0">
              <a:latin typeface="Arial Black" pitchFamily="34" charset="0"/>
            </a:endParaRPr>
          </a:p>
        </p:txBody>
      </p:sp>
    </p:spTree>
  </p:cSld>
  <p:clrMapOvr>
    <a:masterClrMapping/>
  </p:clrMapOvr>
  <p:transition>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normAutofit fontScale="90000"/>
          </a:bodyPr>
          <a:lstStyle/>
          <a:p>
            <a:r>
              <a:rPr lang="en-US" smtClean="0"/>
              <a:t>Building the Baseline Project Plan</a:t>
            </a:r>
          </a:p>
        </p:txBody>
      </p:sp>
      <p:sp>
        <p:nvSpPr>
          <p:cNvPr id="45059" name="Content Placeholder 2"/>
          <p:cNvSpPr>
            <a:spLocks noGrp="1"/>
          </p:cNvSpPr>
          <p:nvPr>
            <p:ph idx="1"/>
          </p:nvPr>
        </p:nvSpPr>
        <p:spPr/>
        <p:txBody>
          <a:bodyPr/>
          <a:lstStyle/>
          <a:p>
            <a:pPr marL="457200" indent="-457200"/>
            <a:r>
              <a:rPr lang="en-US" b="1" smtClean="0"/>
              <a:t>Baseline Project Plan (BPP) </a:t>
            </a:r>
            <a:r>
              <a:rPr lang="en-US" smtClean="0"/>
              <a:t>is a document intended primarily to guide the development team.</a:t>
            </a:r>
          </a:p>
          <a:p>
            <a:pPr marL="457200" indent="-457200"/>
            <a:r>
              <a:rPr lang="en-US" smtClean="0"/>
              <a:t>Sections:</a:t>
            </a:r>
          </a:p>
          <a:p>
            <a:pPr marL="857250" lvl="1" indent="-457200"/>
            <a:r>
              <a:rPr lang="en-US" sz="2400" smtClean="0"/>
              <a:t>Introduction</a:t>
            </a:r>
          </a:p>
          <a:p>
            <a:pPr marL="857250" lvl="1" indent="-457200"/>
            <a:r>
              <a:rPr lang="en-US" sz="2400" smtClean="0"/>
              <a:t>System description</a:t>
            </a:r>
          </a:p>
          <a:p>
            <a:pPr marL="857250" lvl="1" indent="-457200"/>
            <a:r>
              <a:rPr lang="en-US" sz="2400" smtClean="0"/>
              <a:t>Feasibility assessment</a:t>
            </a:r>
          </a:p>
          <a:p>
            <a:pPr marL="857250" lvl="1" indent="-457200"/>
            <a:r>
              <a:rPr lang="en-US" sz="2400" smtClean="0"/>
              <a:t>Management issues</a:t>
            </a:r>
          </a:p>
        </p:txBody>
      </p:sp>
      <p:sp>
        <p:nvSpPr>
          <p:cNvPr id="450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046A2DD-CCF0-479E-B962-744CC89A9327}" type="slidenum">
              <a:rPr lang="en-US" smtClean="0">
                <a:latin typeface="Arial Black" pitchFamily="34" charset="0"/>
              </a:rPr>
              <a:pPr eaLnBrk="1" hangingPunct="1"/>
              <a:t>29</a:t>
            </a:fld>
            <a:endParaRPr lang="en-US" smtClean="0">
              <a:latin typeface="Arial Black" pitchFamily="34" charset="0"/>
            </a:endParaRP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p:txBody>
          <a:bodyPr/>
          <a:lstStyle/>
          <a:p>
            <a:pPr eaLnBrk="1" hangingPunct="1"/>
            <a:r>
              <a:rPr lang="en-US" smtClean="0"/>
              <a:t>Deliverables and Outcomes</a:t>
            </a:r>
          </a:p>
        </p:txBody>
      </p:sp>
      <p:sp>
        <p:nvSpPr>
          <p:cNvPr id="15366" name="Rectangle 3"/>
          <p:cNvSpPr>
            <a:spLocks noGrp="1" noChangeArrowheads="1"/>
          </p:cNvSpPr>
          <p:nvPr>
            <p:ph idx="1"/>
          </p:nvPr>
        </p:nvSpPr>
        <p:spPr/>
        <p:txBody>
          <a:bodyPr/>
          <a:lstStyle/>
          <a:p>
            <a:pPr eaLnBrk="1" hangingPunct="1"/>
            <a:r>
              <a:rPr lang="en-US" b="1" smtClean="0"/>
              <a:t>Business Case</a:t>
            </a:r>
          </a:p>
          <a:p>
            <a:pPr lvl="1" eaLnBrk="1" hangingPunct="1"/>
            <a:r>
              <a:rPr lang="en-US" smtClean="0"/>
              <a:t>Justification for an information system.</a:t>
            </a:r>
          </a:p>
          <a:p>
            <a:pPr lvl="1" eaLnBrk="1" hangingPunct="1"/>
            <a:r>
              <a:rPr lang="en-US" smtClean="0"/>
              <a:t>Presented in terms of the tangible and intangible economic benefits and costs.</a:t>
            </a:r>
          </a:p>
          <a:p>
            <a:pPr lvl="1" eaLnBrk="1" hangingPunct="1"/>
            <a:r>
              <a:rPr lang="en-US" smtClean="0"/>
              <a:t>The technical and organizational feasibility of the proposed system.</a:t>
            </a:r>
          </a:p>
        </p:txBody>
      </p:sp>
      <p:sp>
        <p:nvSpPr>
          <p:cNvPr id="1536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5212313-C434-46AC-972A-F5D06EBDD4C0}" type="slidenum">
              <a:rPr lang="en-US" smtClean="0">
                <a:latin typeface="Arial Black" pitchFamily="34" charset="0"/>
              </a:rPr>
              <a:pPr eaLnBrk="1" hangingPunct="1"/>
              <a:t>3</a:t>
            </a:fld>
            <a:endParaRPr lang="en-US" smtClean="0">
              <a:latin typeface="Arial Black" pitchFamily="34" charset="0"/>
            </a:endParaRPr>
          </a:p>
        </p:txBody>
      </p:sp>
    </p:spTree>
  </p:cSld>
  <p:clrMapOvr>
    <a:masterClrMapping/>
  </p:clrMapOvr>
  <p:transition>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normAutofit fontScale="90000"/>
          </a:bodyPr>
          <a:lstStyle/>
          <a:p>
            <a:r>
              <a:rPr lang="en-US" smtClean="0"/>
              <a:t>Building the Baseline Project Plan (Cont.)</a:t>
            </a:r>
          </a:p>
        </p:txBody>
      </p:sp>
      <p:sp>
        <p:nvSpPr>
          <p:cNvPr id="46083" name="Content Placeholder 2"/>
          <p:cNvSpPr>
            <a:spLocks noGrp="1"/>
          </p:cNvSpPr>
          <p:nvPr>
            <p:ph idx="1"/>
          </p:nvPr>
        </p:nvSpPr>
        <p:spPr>
          <a:xfrm>
            <a:off x="457200" y="1981200"/>
            <a:ext cx="8229600" cy="4114800"/>
          </a:xfrm>
        </p:spPr>
        <p:txBody>
          <a:bodyPr/>
          <a:lstStyle/>
          <a:p>
            <a:pPr marL="457200" indent="-457200"/>
            <a:r>
              <a:rPr lang="en-US" sz="2800" smtClean="0"/>
              <a:t>Project Scope statement is part of the BPP introduction.</a:t>
            </a:r>
          </a:p>
          <a:p>
            <a:pPr marL="457200" indent="-457200"/>
            <a:r>
              <a:rPr lang="en-US" sz="2800" smtClean="0"/>
              <a:t>Sections:</a:t>
            </a:r>
          </a:p>
          <a:p>
            <a:pPr marL="857250" lvl="1" indent="-457200"/>
            <a:r>
              <a:rPr lang="en-US" sz="2400" smtClean="0"/>
              <a:t>Problem statement</a:t>
            </a:r>
          </a:p>
          <a:p>
            <a:pPr marL="857250" lvl="1" indent="-457200"/>
            <a:r>
              <a:rPr lang="en-US" sz="2400" smtClean="0"/>
              <a:t>Project objectives</a:t>
            </a:r>
          </a:p>
          <a:p>
            <a:pPr marL="857250" lvl="1" indent="-457200"/>
            <a:r>
              <a:rPr lang="en-US" sz="2400" smtClean="0"/>
              <a:t>Project description</a:t>
            </a:r>
          </a:p>
          <a:p>
            <a:pPr marL="857250" lvl="1" indent="-457200"/>
            <a:r>
              <a:rPr lang="en-US" sz="2400" smtClean="0"/>
              <a:t>Business benefits</a:t>
            </a:r>
          </a:p>
          <a:p>
            <a:pPr marL="857250" lvl="1" indent="-457200"/>
            <a:r>
              <a:rPr lang="en-US" sz="2400" smtClean="0"/>
              <a:t>Deliverables</a:t>
            </a:r>
          </a:p>
          <a:p>
            <a:pPr marL="857250" lvl="1" indent="-457200"/>
            <a:r>
              <a:rPr lang="en-US" sz="2400" smtClean="0"/>
              <a:t>Expected duration</a:t>
            </a:r>
          </a:p>
        </p:txBody>
      </p:sp>
      <p:sp>
        <p:nvSpPr>
          <p:cNvPr id="4608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FA58ECF-A7F9-45A7-9690-A34AF25819C0}" type="slidenum">
              <a:rPr lang="en-US" smtClean="0">
                <a:latin typeface="Arial Black" pitchFamily="34" charset="0"/>
              </a:rPr>
              <a:pPr eaLnBrk="1" hangingPunct="1"/>
              <a:t>30</a:t>
            </a:fld>
            <a:endParaRPr lang="en-US" smtClean="0">
              <a:latin typeface="Arial Black" pitchFamily="34" charset="0"/>
            </a:endParaRPr>
          </a:p>
        </p:txBody>
      </p:sp>
    </p:spTree>
  </p:cSld>
  <p:clrMapOvr>
    <a:masterClrMapping/>
  </p:clrMapOvr>
  <p:transition>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Rectangle 2"/>
          <p:cNvSpPr>
            <a:spLocks noGrp="1" noChangeArrowheads="1"/>
          </p:cNvSpPr>
          <p:nvPr>
            <p:ph type="title"/>
          </p:nvPr>
        </p:nvSpPr>
        <p:spPr/>
        <p:txBody>
          <a:bodyPr/>
          <a:lstStyle/>
          <a:p>
            <a:pPr eaLnBrk="1" hangingPunct="1"/>
            <a:r>
              <a:rPr lang="en-US" smtClean="0"/>
              <a:t>Factors in Determining Scope</a:t>
            </a:r>
          </a:p>
        </p:txBody>
      </p:sp>
      <p:sp>
        <p:nvSpPr>
          <p:cNvPr id="47110" name="Rectangle 3"/>
          <p:cNvSpPr>
            <a:spLocks noGrp="1" noChangeArrowheads="1"/>
          </p:cNvSpPr>
          <p:nvPr>
            <p:ph idx="1"/>
          </p:nvPr>
        </p:nvSpPr>
        <p:spPr/>
        <p:txBody>
          <a:bodyPr/>
          <a:lstStyle/>
          <a:p>
            <a:pPr eaLnBrk="1" hangingPunct="1"/>
            <a:r>
              <a:rPr lang="en-US" smtClean="0"/>
              <a:t>Organizational units affected by new system</a:t>
            </a:r>
          </a:p>
          <a:p>
            <a:pPr eaLnBrk="1" hangingPunct="1"/>
            <a:r>
              <a:rPr lang="en-US" smtClean="0"/>
              <a:t>Current systems that will interact with or change because of new system</a:t>
            </a:r>
          </a:p>
          <a:p>
            <a:pPr eaLnBrk="1" hangingPunct="1"/>
            <a:r>
              <a:rPr lang="en-US" smtClean="0"/>
              <a:t>People who are affected by new system</a:t>
            </a:r>
          </a:p>
          <a:p>
            <a:pPr eaLnBrk="1" hangingPunct="1"/>
            <a:r>
              <a:rPr lang="en-US" smtClean="0"/>
              <a:t>Range of potential system capabilities</a:t>
            </a:r>
          </a:p>
          <a:p>
            <a:pPr eaLnBrk="1" hangingPunct="1"/>
            <a:endParaRPr lang="en-US" smtClean="0"/>
          </a:p>
        </p:txBody>
      </p:sp>
      <p:sp>
        <p:nvSpPr>
          <p:cNvPr id="4710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25892FD-CEC9-482D-804D-D9CDF4DB3D52}" type="slidenum">
              <a:rPr lang="en-US" smtClean="0">
                <a:latin typeface="Arial Black" pitchFamily="34" charset="0"/>
              </a:rPr>
              <a:pPr eaLnBrk="1" hangingPunct="1"/>
              <a:t>31</a:t>
            </a:fld>
            <a:endParaRPr lang="en-US" smtClean="0">
              <a:latin typeface="Arial Black" pitchFamily="34" charset="0"/>
            </a:endParaRPr>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title"/>
          </p:nvPr>
        </p:nvSpPr>
        <p:spPr/>
        <p:txBody>
          <a:bodyPr/>
          <a:lstStyle/>
          <a:p>
            <a:pPr eaLnBrk="1" hangingPunct="1"/>
            <a:r>
              <a:rPr lang="en-US" smtClean="0"/>
              <a:t>Assessing Project Feasibility</a:t>
            </a:r>
          </a:p>
        </p:txBody>
      </p:sp>
      <p:sp>
        <p:nvSpPr>
          <p:cNvPr id="18438" name="Rectangle 3"/>
          <p:cNvSpPr>
            <a:spLocks noGrp="1" noChangeArrowheads="1"/>
          </p:cNvSpPr>
          <p:nvPr>
            <p:ph idx="1"/>
          </p:nvPr>
        </p:nvSpPr>
        <p:spPr/>
        <p:txBody>
          <a:bodyPr/>
          <a:lstStyle/>
          <a:p>
            <a:pPr eaLnBrk="1" hangingPunct="1"/>
            <a:r>
              <a:rPr lang="en-US" smtClean="0"/>
              <a:t>Economic</a:t>
            </a:r>
          </a:p>
          <a:p>
            <a:pPr eaLnBrk="1" hangingPunct="1"/>
            <a:r>
              <a:rPr lang="en-US" smtClean="0"/>
              <a:t>Technical</a:t>
            </a:r>
          </a:p>
          <a:p>
            <a:pPr eaLnBrk="1" hangingPunct="1"/>
            <a:r>
              <a:rPr lang="en-US" smtClean="0"/>
              <a:t>Operational</a:t>
            </a:r>
          </a:p>
          <a:p>
            <a:pPr eaLnBrk="1" hangingPunct="1"/>
            <a:r>
              <a:rPr lang="en-US" smtClean="0"/>
              <a:t>Scheduling</a:t>
            </a:r>
          </a:p>
          <a:p>
            <a:pPr eaLnBrk="1" hangingPunct="1"/>
            <a:r>
              <a:rPr lang="en-US" smtClean="0"/>
              <a:t>Legal and contractual</a:t>
            </a:r>
          </a:p>
          <a:p>
            <a:pPr eaLnBrk="1" hangingPunct="1"/>
            <a:r>
              <a:rPr lang="en-US" smtClean="0"/>
              <a:t>Political</a:t>
            </a:r>
          </a:p>
        </p:txBody>
      </p:sp>
      <p:sp>
        <p:nvSpPr>
          <p:cNvPr id="1843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1C190CD-3F23-40E8-8122-0681F5DB4CF6}" type="slidenum">
              <a:rPr lang="en-US" smtClean="0">
                <a:latin typeface="Arial Black" pitchFamily="34" charset="0"/>
              </a:rPr>
              <a:pPr eaLnBrk="1" hangingPunct="1"/>
              <a:t>4</a:t>
            </a:fld>
            <a:endParaRPr lang="en-US" smtClean="0">
              <a:latin typeface="Arial Black" pitchFamily="34" charset="0"/>
            </a:endParaRPr>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p:txBody>
          <a:bodyPr>
            <a:normAutofit/>
          </a:bodyPr>
          <a:lstStyle/>
          <a:p>
            <a:pPr algn="ctr" eaLnBrk="1" hangingPunct="1"/>
            <a:r>
              <a:rPr lang="en-US" sz="4000" dirty="0" smtClean="0"/>
              <a:t>Assessing Costs and Benefits </a:t>
            </a:r>
          </a:p>
        </p:txBody>
      </p:sp>
      <p:sp>
        <p:nvSpPr>
          <p:cNvPr id="20486" name="Rectangle 3"/>
          <p:cNvSpPr>
            <a:spLocks noGrp="1" noChangeArrowheads="1"/>
          </p:cNvSpPr>
          <p:nvPr>
            <p:ph idx="1"/>
          </p:nvPr>
        </p:nvSpPr>
        <p:spPr/>
        <p:txBody>
          <a:bodyPr/>
          <a:lstStyle/>
          <a:p>
            <a:pPr eaLnBrk="1" hangingPunct="1"/>
            <a:r>
              <a:rPr lang="en-US" b="1" smtClean="0"/>
              <a:t>Economic feasibility</a:t>
            </a:r>
            <a:r>
              <a:rPr lang="en-US" smtClean="0"/>
              <a:t>: a process of identifying the financial benefits and costs associated with a development project.</a:t>
            </a:r>
          </a:p>
          <a:p>
            <a:pPr lvl="1" eaLnBrk="1" hangingPunct="1"/>
            <a:r>
              <a:rPr lang="en-US" smtClean="0"/>
              <a:t>Often referred to as </a:t>
            </a:r>
            <a:r>
              <a:rPr lang="en-US" i="1" smtClean="0"/>
              <a:t>cost-benefit analysis</a:t>
            </a:r>
            <a:r>
              <a:rPr lang="en-US" smtClean="0"/>
              <a:t>.</a:t>
            </a:r>
          </a:p>
          <a:p>
            <a:pPr lvl="1" eaLnBrk="1" hangingPunct="1"/>
            <a:r>
              <a:rPr lang="en-US" smtClean="0"/>
              <a:t>Project is reviewed after each SDLC phase in order to decide whether to continue, redirect, or kill a project.</a:t>
            </a:r>
          </a:p>
        </p:txBody>
      </p:sp>
      <p:sp>
        <p:nvSpPr>
          <p:cNvPr id="2048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71C9A7B-C95E-4346-93B5-029D088A08DB}" type="slidenum">
              <a:rPr lang="en-US" smtClean="0">
                <a:latin typeface="Arial Black" pitchFamily="34" charset="0"/>
              </a:rPr>
              <a:pPr eaLnBrk="1" hangingPunct="1"/>
              <a:t>5</a:t>
            </a:fld>
            <a:endParaRPr lang="en-US" smtClean="0">
              <a:latin typeface="Arial Black" pitchFamily="34" charset="0"/>
            </a:endParaRPr>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pPr eaLnBrk="1" hangingPunct="1"/>
            <a:r>
              <a:rPr lang="en-US" smtClean="0"/>
              <a:t>Determining Project Benefits</a:t>
            </a:r>
          </a:p>
        </p:txBody>
      </p:sp>
      <p:sp>
        <p:nvSpPr>
          <p:cNvPr id="21510" name="Rectangle 3"/>
          <p:cNvSpPr>
            <a:spLocks noGrp="1" noChangeArrowheads="1"/>
          </p:cNvSpPr>
          <p:nvPr>
            <p:ph idx="1"/>
          </p:nvPr>
        </p:nvSpPr>
        <p:spPr/>
        <p:txBody>
          <a:bodyPr/>
          <a:lstStyle/>
          <a:p>
            <a:pPr eaLnBrk="1" hangingPunct="1"/>
            <a:r>
              <a:rPr lang="en-US" b="1" smtClean="0"/>
              <a:t>Tangible benefits</a:t>
            </a:r>
            <a:r>
              <a:rPr lang="en-US" smtClean="0"/>
              <a:t> refer to items that can be measured in dollars and with certainty.</a:t>
            </a:r>
          </a:p>
          <a:p>
            <a:pPr eaLnBrk="1" hangingPunct="1"/>
            <a:r>
              <a:rPr lang="en-US" smtClean="0"/>
              <a:t>Examples include: </a:t>
            </a:r>
          </a:p>
          <a:p>
            <a:pPr lvl="1" eaLnBrk="1" hangingPunct="1"/>
            <a:r>
              <a:rPr lang="en-US" smtClean="0"/>
              <a:t>reduced personnel expenses, </a:t>
            </a:r>
          </a:p>
          <a:p>
            <a:pPr lvl="1" eaLnBrk="1" hangingPunct="1"/>
            <a:r>
              <a:rPr lang="en-US" smtClean="0"/>
              <a:t>lower transaction costs, or </a:t>
            </a:r>
          </a:p>
          <a:p>
            <a:pPr lvl="1" eaLnBrk="1" hangingPunct="1"/>
            <a:r>
              <a:rPr lang="en-US" smtClean="0"/>
              <a:t>higher profit margins.</a:t>
            </a:r>
          </a:p>
        </p:txBody>
      </p:sp>
      <p:sp>
        <p:nvSpPr>
          <p:cNvPr id="2150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1B0E407-16F9-43FF-B103-8671DB468875}" type="slidenum">
              <a:rPr lang="en-US" smtClean="0">
                <a:latin typeface="Arial Black" pitchFamily="34" charset="0"/>
              </a:rPr>
              <a:pPr eaLnBrk="1" hangingPunct="1"/>
              <a:t>6</a:t>
            </a:fld>
            <a:endParaRPr lang="en-US" smtClean="0">
              <a:latin typeface="Arial Black" pitchFamily="34" charset="0"/>
            </a:endParaRPr>
          </a:p>
        </p:txBody>
      </p:sp>
    </p:spTree>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p:txBody>
          <a:bodyPr>
            <a:normAutofit fontScale="90000"/>
          </a:bodyPr>
          <a:lstStyle/>
          <a:p>
            <a:pPr eaLnBrk="1" hangingPunct="1"/>
            <a:r>
              <a:rPr lang="en-US" sz="4000" smtClean="0"/>
              <a:t>Determining Project Benefits (Cont.)</a:t>
            </a:r>
          </a:p>
        </p:txBody>
      </p:sp>
      <p:sp>
        <p:nvSpPr>
          <p:cNvPr id="22534" name="Rectangle 3"/>
          <p:cNvSpPr>
            <a:spLocks noGrp="1" noChangeArrowheads="1"/>
          </p:cNvSpPr>
          <p:nvPr>
            <p:ph idx="1"/>
          </p:nvPr>
        </p:nvSpPr>
        <p:spPr/>
        <p:txBody>
          <a:bodyPr/>
          <a:lstStyle/>
          <a:p>
            <a:pPr eaLnBrk="1" hangingPunct="1">
              <a:lnSpc>
                <a:spcPct val="90000"/>
              </a:lnSpc>
            </a:pPr>
            <a:r>
              <a:rPr lang="en-US" sz="2800" smtClean="0"/>
              <a:t>Most tangible benefits will fit within the following categories:</a:t>
            </a:r>
          </a:p>
          <a:p>
            <a:pPr lvl="1" eaLnBrk="1" hangingPunct="1">
              <a:lnSpc>
                <a:spcPct val="90000"/>
              </a:lnSpc>
            </a:pPr>
            <a:r>
              <a:rPr lang="en-US" sz="2400" smtClean="0"/>
              <a:t>Cost reduction and avoidance</a:t>
            </a:r>
          </a:p>
          <a:p>
            <a:pPr lvl="1" eaLnBrk="1" hangingPunct="1">
              <a:lnSpc>
                <a:spcPct val="90000"/>
              </a:lnSpc>
            </a:pPr>
            <a:r>
              <a:rPr lang="en-US" sz="2400" smtClean="0"/>
              <a:t>Error reduction</a:t>
            </a:r>
          </a:p>
          <a:p>
            <a:pPr lvl="1" eaLnBrk="1" hangingPunct="1">
              <a:lnSpc>
                <a:spcPct val="90000"/>
              </a:lnSpc>
            </a:pPr>
            <a:r>
              <a:rPr lang="en-US" sz="2400" smtClean="0"/>
              <a:t>Increased flexibility</a:t>
            </a:r>
          </a:p>
          <a:p>
            <a:pPr lvl="1" eaLnBrk="1" hangingPunct="1">
              <a:lnSpc>
                <a:spcPct val="90000"/>
              </a:lnSpc>
            </a:pPr>
            <a:r>
              <a:rPr lang="en-US" sz="2400" smtClean="0"/>
              <a:t>Increased speed of activity</a:t>
            </a:r>
          </a:p>
          <a:p>
            <a:pPr lvl="1" eaLnBrk="1" hangingPunct="1">
              <a:lnSpc>
                <a:spcPct val="90000"/>
              </a:lnSpc>
            </a:pPr>
            <a:r>
              <a:rPr lang="en-US" sz="2400" smtClean="0"/>
              <a:t>Improvement of management planning and control</a:t>
            </a:r>
          </a:p>
          <a:p>
            <a:pPr lvl="1" eaLnBrk="1" hangingPunct="1">
              <a:lnSpc>
                <a:spcPct val="90000"/>
              </a:lnSpc>
            </a:pPr>
            <a:r>
              <a:rPr lang="en-US" sz="2400" smtClean="0"/>
              <a:t>Opening new markets and increasing sales opportunities</a:t>
            </a:r>
          </a:p>
        </p:txBody>
      </p:sp>
      <p:sp>
        <p:nvSpPr>
          <p:cNvPr id="2253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F5F36C0-FA92-4F37-BBE7-8B0B448D3CB1}" type="slidenum">
              <a:rPr lang="en-US" smtClean="0">
                <a:latin typeface="Arial Black" pitchFamily="34" charset="0"/>
              </a:rPr>
              <a:pPr eaLnBrk="1" hangingPunct="1"/>
              <a:t>7</a:t>
            </a:fld>
            <a:endParaRPr lang="en-US" smtClean="0">
              <a:latin typeface="Arial Black" pitchFamily="34" charset="0"/>
            </a:endParaRPr>
          </a:p>
        </p:txBody>
      </p:sp>
    </p:spTree>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p:txBody>
          <a:bodyPr>
            <a:normAutofit fontScale="90000"/>
          </a:bodyPr>
          <a:lstStyle/>
          <a:p>
            <a:pPr eaLnBrk="1" hangingPunct="1"/>
            <a:r>
              <a:rPr lang="en-US" sz="4000" smtClean="0"/>
              <a:t>Determining Project Benefits (Cont.)</a:t>
            </a:r>
          </a:p>
        </p:txBody>
      </p:sp>
      <p:sp>
        <p:nvSpPr>
          <p:cNvPr id="23558" name="Rectangle 3"/>
          <p:cNvSpPr>
            <a:spLocks noGrp="1" noChangeArrowheads="1"/>
          </p:cNvSpPr>
          <p:nvPr>
            <p:ph idx="1"/>
          </p:nvPr>
        </p:nvSpPr>
        <p:spPr/>
        <p:txBody>
          <a:bodyPr/>
          <a:lstStyle/>
          <a:p>
            <a:pPr eaLnBrk="1" hangingPunct="1"/>
            <a:r>
              <a:rPr lang="en-US" sz="2800" b="1" smtClean="0"/>
              <a:t>Intangible benefits</a:t>
            </a:r>
            <a:r>
              <a:rPr lang="en-US" sz="2800" smtClean="0"/>
              <a:t> are benefits derived from the creation of an information system that cannot be easily measured in dollars or with certainty.</a:t>
            </a:r>
          </a:p>
          <a:p>
            <a:pPr lvl="1" eaLnBrk="1" hangingPunct="1"/>
            <a:r>
              <a:rPr lang="en-US" sz="2400" smtClean="0"/>
              <a:t>May have direct organizational benefits, such as the improvement of employee morale.</a:t>
            </a:r>
          </a:p>
          <a:p>
            <a:pPr lvl="1" eaLnBrk="1" hangingPunct="1"/>
            <a:r>
              <a:rPr lang="en-US" sz="2400" smtClean="0"/>
              <a:t>May have broader societal implications, such as the reduction of waste creation or resource consumption.</a:t>
            </a:r>
          </a:p>
        </p:txBody>
      </p:sp>
      <p:sp>
        <p:nvSpPr>
          <p:cNvPr id="2355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B4ABFB6-89D7-4F11-9CB3-A9A3D8CB8443}" type="slidenum">
              <a:rPr lang="en-US" smtClean="0">
                <a:latin typeface="Arial Black" pitchFamily="34" charset="0"/>
              </a:rPr>
              <a:pPr eaLnBrk="1" hangingPunct="1"/>
              <a:t>8</a:t>
            </a:fld>
            <a:endParaRPr lang="en-US" smtClean="0">
              <a:latin typeface="Arial Black" pitchFamily="34" charset="0"/>
            </a:endParaRPr>
          </a:p>
        </p:txBody>
      </p:sp>
    </p:spTree>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p:txBody>
          <a:bodyPr/>
          <a:lstStyle/>
          <a:p>
            <a:pPr algn="ctr" eaLnBrk="1" hangingPunct="1"/>
            <a:r>
              <a:rPr lang="en-US" dirty="0" smtClean="0"/>
              <a:t>Determining Project Costs</a:t>
            </a:r>
          </a:p>
        </p:txBody>
      </p:sp>
      <p:sp>
        <p:nvSpPr>
          <p:cNvPr id="24582" name="Rectangle 3"/>
          <p:cNvSpPr>
            <a:spLocks noGrp="1" noChangeArrowheads="1"/>
          </p:cNvSpPr>
          <p:nvPr>
            <p:ph idx="1"/>
          </p:nvPr>
        </p:nvSpPr>
        <p:spPr/>
        <p:txBody>
          <a:bodyPr/>
          <a:lstStyle/>
          <a:p>
            <a:pPr eaLnBrk="1" hangingPunct="1">
              <a:lnSpc>
                <a:spcPct val="90000"/>
              </a:lnSpc>
            </a:pPr>
            <a:r>
              <a:rPr lang="en-US" b="1" dirty="0" smtClean="0"/>
              <a:t>Tangible costs:</a:t>
            </a:r>
            <a:r>
              <a:rPr lang="en-US" dirty="0" smtClean="0"/>
              <a:t> a cost associated with an information system that can be measured in dollars and with certainty.</a:t>
            </a:r>
          </a:p>
          <a:p>
            <a:pPr eaLnBrk="1" hangingPunct="1">
              <a:lnSpc>
                <a:spcPct val="90000"/>
              </a:lnSpc>
            </a:pPr>
            <a:r>
              <a:rPr lang="en-US" dirty="0" smtClean="0"/>
              <a:t>IS development tangible costs include:</a:t>
            </a:r>
          </a:p>
          <a:p>
            <a:pPr lvl="1" eaLnBrk="1" hangingPunct="1">
              <a:lnSpc>
                <a:spcPct val="90000"/>
              </a:lnSpc>
            </a:pPr>
            <a:r>
              <a:rPr lang="en-US" dirty="0" smtClean="0"/>
              <a:t>Hardware costs,</a:t>
            </a:r>
          </a:p>
          <a:p>
            <a:pPr lvl="1" eaLnBrk="1" hangingPunct="1">
              <a:lnSpc>
                <a:spcPct val="90000"/>
              </a:lnSpc>
            </a:pPr>
            <a:r>
              <a:rPr lang="en-US" dirty="0" smtClean="0"/>
              <a:t>Labor costs, or</a:t>
            </a:r>
          </a:p>
          <a:p>
            <a:pPr lvl="1" eaLnBrk="1" hangingPunct="1">
              <a:lnSpc>
                <a:spcPct val="90000"/>
              </a:lnSpc>
            </a:pPr>
            <a:r>
              <a:rPr lang="en-US" dirty="0" smtClean="0"/>
              <a:t>Operational costs including employee training and building renovations.</a:t>
            </a:r>
          </a:p>
        </p:txBody>
      </p:sp>
      <p:sp>
        <p:nvSpPr>
          <p:cNvPr id="2457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A550901-1F39-43A5-BD26-D186661C8937}" type="slidenum">
              <a:rPr lang="en-US" smtClean="0">
                <a:latin typeface="Arial Black" pitchFamily="34" charset="0"/>
              </a:rPr>
              <a:pPr eaLnBrk="1" hangingPunct="1"/>
              <a:t>9</a:t>
            </a:fld>
            <a:endParaRPr lang="en-US" smtClean="0">
              <a:latin typeface="Arial Black" pitchFamily="34" charset="0"/>
            </a:endParaRPr>
          </a:p>
        </p:txBody>
      </p:sp>
    </p:spTree>
  </p:cSld>
  <p:clrMapOvr>
    <a:masterClrMapping/>
  </p:clrMapOvr>
  <p:transition>
    <p:zoom/>
  </p:transition>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1604</TotalTime>
  <Words>1392</Words>
  <Application>Microsoft Office PowerPoint</Application>
  <PresentationFormat>On-screen Show (4:3)</PresentationFormat>
  <Paragraphs>206</Paragraphs>
  <Slides>31</Slides>
  <Notes>0</Notes>
  <HiddenSlides>5</HiddenSlides>
  <MMClips>0</MMClips>
  <ScaleCrop>false</ScaleCrop>
  <HeadingPairs>
    <vt:vector size="4" baseType="variant">
      <vt:variant>
        <vt:lpstr>Theme</vt:lpstr>
      </vt:variant>
      <vt:variant>
        <vt:i4>2</vt:i4>
      </vt:variant>
      <vt:variant>
        <vt:lpstr>Slide Titles</vt:lpstr>
      </vt:variant>
      <vt:variant>
        <vt:i4>31</vt:i4>
      </vt:variant>
    </vt:vector>
  </HeadingPairs>
  <TitlesOfParts>
    <vt:vector size="33" baseType="lpstr">
      <vt:lpstr>Pixel</vt:lpstr>
      <vt:lpstr>Foundry</vt:lpstr>
      <vt:lpstr>   Project Estimation</vt:lpstr>
      <vt:lpstr>Project Estimation (Cont.)</vt:lpstr>
      <vt:lpstr>Deliverables and Outcomes</vt:lpstr>
      <vt:lpstr>Assessing Project Feasibility</vt:lpstr>
      <vt:lpstr>Assessing Costs and Benefits </vt:lpstr>
      <vt:lpstr>Determining Project Benefits</vt:lpstr>
      <vt:lpstr>Determining Project Benefits (Cont.)</vt:lpstr>
      <vt:lpstr>Determining Project Benefits (Cont.)</vt:lpstr>
      <vt:lpstr>Determining Project Costs</vt:lpstr>
      <vt:lpstr>Determining Project Costs (Cont.)</vt:lpstr>
      <vt:lpstr>Determining Project Costs (Cont.)</vt:lpstr>
      <vt:lpstr>Determining Project Costs (Cont.)</vt:lpstr>
      <vt:lpstr>Determining Project Costs (Cont.)</vt:lpstr>
      <vt:lpstr>Determining Project Costs (Cont.)</vt:lpstr>
      <vt:lpstr>The Time Value of Money</vt:lpstr>
      <vt:lpstr>The Time Value of Money</vt:lpstr>
      <vt:lpstr>The Time Value of Money</vt:lpstr>
      <vt:lpstr>The Time Value of Money (Cont.)</vt:lpstr>
      <vt:lpstr>The Time Value of Money (Cont.)</vt:lpstr>
      <vt:lpstr>Assessing Technical Feasibility</vt:lpstr>
      <vt:lpstr>Assessing Technical Feasibility</vt:lpstr>
      <vt:lpstr>Project Risk Factors</vt:lpstr>
      <vt:lpstr>Assessing Technical Feasibility (Cont.)</vt:lpstr>
      <vt:lpstr>Assessing Technical Feasibility (Cont.)</vt:lpstr>
      <vt:lpstr>Assessing Technical Feasibility (Cont.)</vt:lpstr>
      <vt:lpstr>Assessing Technical Feasibility (Cont.)</vt:lpstr>
      <vt:lpstr>Assessing Technical Feasibility (Cont.)</vt:lpstr>
      <vt:lpstr>Assessing Other Feasibility Concerns</vt:lpstr>
      <vt:lpstr>Building the Baseline Project Plan</vt:lpstr>
      <vt:lpstr>Building the Baseline Project Plan (Cont.)</vt:lpstr>
      <vt:lpstr>Factors in Determining Scope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Systems Analysis and Design Ch1</dc:title>
  <dc:creator>Sauter, Vicki L.</dc:creator>
  <cp:lastModifiedBy>Sauter, Vicki L.</cp:lastModifiedBy>
  <cp:revision>294</cp:revision>
  <cp:lastPrinted>1601-01-01T00:00:00Z</cp:lastPrinted>
  <dcterms:created xsi:type="dcterms:W3CDTF">2000-04-11T00:26:26Z</dcterms:created>
  <dcterms:modified xsi:type="dcterms:W3CDTF">2016-04-18T16:25:53Z</dcterms:modified>
</cp:coreProperties>
</file>