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2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2CC-1770-4D85-B3D6-1CCB5C56CFBA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7E86-DCBE-4409-94AC-C018581F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10391"/>
            <a:ext cx="924098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62399" y="6553200"/>
            <a:ext cx="5278583" cy="3048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Sauter, V.L. , </a:t>
            </a:r>
            <a:r>
              <a:rPr lang="en-US" sz="1200" i="1" dirty="0" smtClean="0">
                <a:solidFill>
                  <a:schemeClr val="tx1"/>
                </a:solidFill>
              </a:rPr>
              <a:t>Decision Support Systems for Business Intelligence, </a:t>
            </a:r>
            <a:r>
              <a:rPr lang="en-US" sz="1200" dirty="0" smtClean="0">
                <a:solidFill>
                  <a:schemeClr val="tx1"/>
                </a:solidFill>
              </a:rPr>
              <a:t>John Wiley, 2010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066800"/>
            <a:ext cx="66294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273627"/>
            <a:ext cx="5486400" cy="533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7082" y="914400"/>
            <a:ext cx="7010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2209800"/>
            <a:ext cx="4648200" cy="13716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br>
              <a:rPr lang="en-US" dirty="0" smtClean="0"/>
            </a:br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Decision Support Systems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Business Intelligence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146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5.9:  MIT Media Lab’s View of User Interface Device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5.1:  User Interfaces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481078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User Interface Components</a:t>
            </a:r>
          </a:p>
          <a:p>
            <a:r>
              <a:rPr lang="en-US" dirty="0">
                <a:solidFill>
                  <a:schemeClr val="bg1"/>
                </a:solidFill>
              </a:rPr>
              <a:t>       • Action language</a:t>
            </a:r>
          </a:p>
          <a:p>
            <a:r>
              <a:rPr lang="en-US" dirty="0">
                <a:solidFill>
                  <a:schemeClr val="bg1"/>
                </a:solidFill>
              </a:rPr>
              <a:t>       • Display or presentation language</a:t>
            </a:r>
          </a:p>
          <a:p>
            <a:r>
              <a:rPr lang="en-US" dirty="0">
                <a:solidFill>
                  <a:schemeClr val="bg1"/>
                </a:solidFill>
              </a:rPr>
              <a:t>       • Knowledge base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Modes of Communication </a:t>
            </a:r>
          </a:p>
          <a:p>
            <a:r>
              <a:rPr lang="en-US" dirty="0">
                <a:solidFill>
                  <a:schemeClr val="bg1"/>
                </a:solidFill>
              </a:rPr>
              <a:t>   • Mental Model</a:t>
            </a:r>
          </a:p>
          <a:p>
            <a:r>
              <a:rPr lang="en-US" dirty="0">
                <a:solidFill>
                  <a:schemeClr val="bg1"/>
                </a:solidFill>
              </a:rPr>
              <a:t>    • Metaphors and Idioms</a:t>
            </a:r>
          </a:p>
          <a:p>
            <a:r>
              <a:rPr lang="en-US" dirty="0">
                <a:solidFill>
                  <a:schemeClr val="bg1"/>
                </a:solidFill>
              </a:rPr>
              <a:t>    • Navigation of the model</a:t>
            </a:r>
          </a:p>
          <a:p>
            <a:r>
              <a:rPr lang="en-US" dirty="0">
                <a:solidFill>
                  <a:schemeClr val="bg1"/>
                </a:solidFill>
              </a:rPr>
              <a:t>    • Look</a:t>
            </a:r>
          </a:p>
        </p:txBody>
      </p:sp>
    </p:spTree>
    <p:extLst>
      <p:ext uri="{BB962C8B-B14F-4D97-AF65-F5344CB8AC3E}">
        <p14:creationId xmlns:p14="http://schemas.microsoft.com/office/powerpoint/2010/main" val="42097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5.2:  Basic Action Language Types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600200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Menu format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Question-answer </a:t>
            </a:r>
            <a:r>
              <a:rPr lang="en-US" dirty="0">
                <a:solidFill>
                  <a:schemeClr val="bg1"/>
                </a:solidFill>
              </a:rPr>
              <a:t>format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Command </a:t>
            </a:r>
            <a:r>
              <a:rPr lang="en-US" dirty="0">
                <a:solidFill>
                  <a:schemeClr val="bg1"/>
                </a:solidFill>
              </a:rPr>
              <a:t>language format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Input/output </a:t>
            </a:r>
            <a:r>
              <a:rPr lang="en-US" dirty="0">
                <a:solidFill>
                  <a:schemeClr val="bg1"/>
                </a:solidFill>
              </a:rPr>
              <a:t>structured format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Free </a:t>
            </a:r>
            <a:r>
              <a:rPr lang="en-US" dirty="0">
                <a:solidFill>
                  <a:schemeClr val="bg1"/>
                </a:solidFill>
              </a:rPr>
              <a:t>form natural language format</a:t>
            </a:r>
          </a:p>
        </p:txBody>
      </p:sp>
    </p:spTree>
    <p:extLst>
      <p:ext uri="{BB962C8B-B14F-4D97-AF65-F5344CB8AC3E}">
        <p14:creationId xmlns:p14="http://schemas.microsoft.com/office/powerpoint/2010/main" val="34407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5.10:  One Form of a Menu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 descr="F:\Chapter5\Figure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58" y="990600"/>
            <a:ext cx="669398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5.11:  A “Ribbon Bar” as a Menu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743200"/>
            <a:ext cx="68580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5.12:  Independent Command and Object Menus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 descr="F:\Chapter5\Figure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990600"/>
            <a:ext cx="676275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5.13:  Combined Command and Object Menu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3314" name="Picture 2" descr="F:\Chapter5\Figure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990600"/>
            <a:ext cx="676275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5.14:  Nested Menu Structure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4338" name="Picture 2" descr="F:\Chapter5\Figure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5.15:  Question-Answer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5362" name="Picture 2" descr="F:\Chapter5\Figure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5.16:  Personalized Question-Answer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6386" name="Picture 2" descr="F:\Chapter5\Figure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5.1:  Pen-Based System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5.17:  Command Language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7410" name="Picture 2" descr="F:\Chapter5\Figure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5.18:  I/O Structured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8434" name="Picture 2" descr="F:\Chapter5\Figure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5.19:  Free-Form Natural Language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9458" name="Picture 2" descr="F:\Chapter5\Figure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257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5.20:  Windowed Output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0482" name="Picture 2" descr="F:\Chapter5\Figure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1"/>
            <a:ext cx="6019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5.21:  Icon Options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1506" name="Picture 2" descr="F:\Chapter5\Figure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477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5.22:  </a:t>
            </a:r>
            <a:r>
              <a:rPr lang="en-US" dirty="0" err="1" smtClean="0"/>
              <a:t>Metriglyphs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2530" name="Picture 2" descr="F:\Chapter5\Figure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5.23:  Using Traffic Lights as </a:t>
            </a:r>
            <a:r>
              <a:rPr lang="en-US" dirty="0" err="1" smtClean="0"/>
              <a:t>Metriglyphs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3554" name="Picture 2" descr="F:\Chapter5\Figure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781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5.24:  Map of Sales Volume Drawn to Scale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4578" name="Picture 2" descr="F:\Chapter5\Figure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799" cy="50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5.25:  Graphical Representation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5602" name="Picture 2" descr="F:\Chapter5\Figure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5.26:  Disaggregate Posting of Results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6626" name="Picture 2" descr="F:\Chapter5\Figure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5.2:  Mobile Phones as Input and Output Devices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146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5.27:  </a:t>
            </a:r>
            <a:r>
              <a:rPr lang="en-US" dirty="0" err="1" smtClean="0"/>
              <a:t>Minard’s</a:t>
            </a:r>
            <a:r>
              <a:rPr lang="en-US" dirty="0" smtClean="0"/>
              <a:t> Map of Napoleon’s 1812 Russian Campaign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7650" name="Picture 2" descr="F:\Chapter5\Figure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5.28:  Relationship Diagram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8674" name="Picture 2" descr="F:\Chapter5\Figure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5.29:  Depth of Relationship Diagram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9698" name="Picture 2" descr="F:\Chapter5\Figure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5.30:  On-Screen Analysis Change Prompting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0722" name="Picture 2" descr="F:\Chapter5\Figure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5.31:  Additional On-Screen Prompting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1746" name="Picture 2" descr="F:\Chapter5\Figure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5.32a:  Scaling Deception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2770" name="Picture 2" descr="F:\Chapter5\Figure53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5914"/>
            <a:ext cx="6781800" cy="50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5.32b:  </a:t>
            </a:r>
            <a:r>
              <a:rPr lang="en-US" dirty="0"/>
              <a:t>Scaling Deception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3794" name="Picture 2" descr="F:\Chapter5\Figure53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14984"/>
            <a:ext cx="6781800" cy="50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5.32c:  </a:t>
            </a:r>
            <a:r>
              <a:rPr lang="en-US" dirty="0"/>
              <a:t>Scaling Deception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4818" name="Picture 2" descr="F:\Chapter5\Figure53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14984"/>
            <a:ext cx="6781800" cy="50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5.33a:  Distortion in Histogram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r="1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34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5.33b:  Distortion in Histogram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r="1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70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5.3:  Wall Screens as Displays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0" y="990600"/>
            <a:ext cx="673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1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5.34:  Individual Histogram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F:\Chapter5\Figure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88582"/>
            <a:ext cx="6781800" cy="51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5.35:  Aggregated Histogram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F:\Chapter5\Figure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5.36:  Use of International Symbols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88550"/>
            <a:ext cx="6781800" cy="51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5.37:  An Alternative Menu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9174"/>
            <a:ext cx="57912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5.38a:  Initial Screens from Commercial Automobile Purchasing System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5.38b:  </a:t>
            </a:r>
            <a:r>
              <a:rPr lang="en-US" dirty="0"/>
              <a:t>Initial Screens from Commercial Automobile Purchasing System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990600"/>
            <a:ext cx="674846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6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Figure 5.39a:  Three Methods by Which Users can Enter Data in the System</a:t>
            </a:r>
            <a:endParaRPr lang="en-US" sz="16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F:\Chapter5\Figure53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36864"/>
            <a:ext cx="6781800" cy="50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/>
          </a:bodyPr>
          <a:lstStyle/>
          <a:p>
            <a:r>
              <a:rPr lang="en-US" sz="1600" dirty="0"/>
              <a:t>Figure </a:t>
            </a:r>
            <a:r>
              <a:rPr lang="en-US" sz="1600" dirty="0" smtClean="0"/>
              <a:t>5.39b:  </a:t>
            </a:r>
            <a:r>
              <a:rPr lang="en-US" sz="1600" dirty="0"/>
              <a:t>Three Methods by Which Users can Enter Data in the System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 descr="F:\Chapter5\Figure53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82436"/>
            <a:ext cx="5334000" cy="51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/>
          </a:bodyPr>
          <a:lstStyle/>
          <a:p>
            <a:r>
              <a:rPr lang="en-US" sz="1600" dirty="0"/>
              <a:t>Figure </a:t>
            </a:r>
            <a:r>
              <a:rPr lang="en-US" sz="1600" dirty="0" smtClean="0"/>
              <a:t>5.39c:  </a:t>
            </a:r>
            <a:r>
              <a:rPr lang="en-US" sz="1600" dirty="0"/>
              <a:t>Three Methods by Which Users can Enter Data in the System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 descr="F:\Chapter5\Figure5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71550"/>
            <a:ext cx="51054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5.40:  Change in Menu After Other Selections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F:\Chapter5\Figure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5.4:  Virtual Reality Devices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562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5.41:  Possible Window Definitions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F:\Chapter5\Figure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5.42:  Mechanisms for Opening Windows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F:\Chapter5\Figure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1"/>
            <a:ext cx="680648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Autofit/>
          </a:bodyPr>
          <a:lstStyle/>
          <a:p>
            <a:r>
              <a:rPr lang="en-US" sz="1900" dirty="0" smtClean="0"/>
              <a:t>Figure 5.43:  Alternative Method for Opening Windows</a:t>
            </a:r>
            <a:endParaRPr lang="en-US" sz="19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F:\Chapter5\Figure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0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5.5: A Wii Device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486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5.6:  MIT Media Lab’s View of User Interface Device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146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5.7:  MIT Media Lab’s View of User Interface Device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0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146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5.8:  MIT Media Lab’s View of User Interface Device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8008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2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6699FF"/>
      </a:dk1>
      <a:lt1>
        <a:sysClr val="window" lastClr="FFFFFF"/>
      </a:lt1>
      <a:dk2>
        <a:srgbClr val="6699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444</Words>
  <Application>Microsoft Office PowerPoint</Application>
  <PresentationFormat>On-screen Show (4:3)</PresentationFormat>
  <Paragraphs>69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Chapter 5 USER INTERFACE</vt:lpstr>
      <vt:lpstr>Figure 5.1:  Pen-Based System</vt:lpstr>
      <vt:lpstr>Figure 5.2:  Mobile Phones as Input and Output Devices</vt:lpstr>
      <vt:lpstr>Figure 5.3:  Wall Screens as Displays</vt:lpstr>
      <vt:lpstr>Figure 5.4:  Virtual Reality Devices</vt:lpstr>
      <vt:lpstr>Figure 5.5: A Wii Device</vt:lpstr>
      <vt:lpstr>Figure 5.6:  MIT Media Lab’s View of User Interface Device</vt:lpstr>
      <vt:lpstr>Figure 5.7:  MIT Media Lab’s View of User Interface Device</vt:lpstr>
      <vt:lpstr>Figure 5.8:  MIT Media Lab’s View of User Interface Device</vt:lpstr>
      <vt:lpstr>Figure 5.9:  MIT Media Lab’s View of User Interface Device</vt:lpstr>
      <vt:lpstr>Table 5.1:  User Interfaces</vt:lpstr>
      <vt:lpstr>Table 5.2:  Basic Action Language Types</vt:lpstr>
      <vt:lpstr>Figure 5.10:  One Form of a Menu</vt:lpstr>
      <vt:lpstr>Figure 5.11:  A “Ribbon Bar” as a Menu</vt:lpstr>
      <vt:lpstr>Figure 5.12:  Independent Command and Object Menus</vt:lpstr>
      <vt:lpstr>Figure 5.13:  Combined Command and Object Menu</vt:lpstr>
      <vt:lpstr>Figure 5.14:  Nested Menu Structure</vt:lpstr>
      <vt:lpstr>Figure 5.15:  Question-Answer Format</vt:lpstr>
      <vt:lpstr>Figure 5.16:  Personalized Question-Answer Format</vt:lpstr>
      <vt:lpstr>Figure 5.17:  Command Language Format</vt:lpstr>
      <vt:lpstr>Figure 5.18:  I/O Structured Format</vt:lpstr>
      <vt:lpstr>Figure 5.19:  Free-Form Natural Language Format</vt:lpstr>
      <vt:lpstr>Figure 5.20:  Windowed Output</vt:lpstr>
      <vt:lpstr>Figure 5.21:  Icon Options</vt:lpstr>
      <vt:lpstr>Figure 5.22:  Metriglyphs</vt:lpstr>
      <vt:lpstr>Figure 5.23:  Using Traffic Lights as Metriglyphs</vt:lpstr>
      <vt:lpstr>Figure 5.24:  Map of Sales Volume Drawn to Scale</vt:lpstr>
      <vt:lpstr>Figure 5.25:  Graphical Representation</vt:lpstr>
      <vt:lpstr>Figure 5.26:  Disaggregate Posting of Results</vt:lpstr>
      <vt:lpstr>Figure 5.27:  Minard’s Map of Napoleon’s 1812 Russian Campaign</vt:lpstr>
      <vt:lpstr>Figure 5.28:  Relationship Diagram</vt:lpstr>
      <vt:lpstr>Figure 5.29:  Depth of Relationship Diagram</vt:lpstr>
      <vt:lpstr>Figure 5.30:  On-Screen Analysis Change Prompting</vt:lpstr>
      <vt:lpstr>Figure 5.31:  Additional On-Screen Prompting</vt:lpstr>
      <vt:lpstr>Figure 5.32a:  Scaling Deception</vt:lpstr>
      <vt:lpstr>Figure 5.32b:  Scaling Deception</vt:lpstr>
      <vt:lpstr>Figure 5.32c:  Scaling Deception</vt:lpstr>
      <vt:lpstr>Figure 5.33a:  Distortion in Histogram</vt:lpstr>
      <vt:lpstr>Figure 5.33b:  Distortion in Histogram</vt:lpstr>
      <vt:lpstr>Figure 5.34:  Individual Histogram</vt:lpstr>
      <vt:lpstr>Figure 5.35:  Aggregated Histogram</vt:lpstr>
      <vt:lpstr>Figure 5.36:  Use of International Symbols</vt:lpstr>
      <vt:lpstr>Figure 5.37:  An Alternative Menu Format</vt:lpstr>
      <vt:lpstr>Figure 5.38a:  Initial Screens from Commercial Automobile Purchasing System</vt:lpstr>
      <vt:lpstr>Figure 5.38b:  Initial Screens from Commercial Automobile Purchasing System</vt:lpstr>
      <vt:lpstr>Figure 5.39a:  Three Methods by Which Users can Enter Data in the System</vt:lpstr>
      <vt:lpstr>Figure 5.39b:  Three Methods by Which Users can Enter Data in the System</vt:lpstr>
      <vt:lpstr>Figure 5.39c:  Three Methods by Which Users can Enter Data in the System</vt:lpstr>
      <vt:lpstr>Figure 5.40:  Change in Menu After Other Selections</vt:lpstr>
      <vt:lpstr>Figure 5.41:  Possible Window Definitions</vt:lpstr>
      <vt:lpstr>Figure 5.42:  Mechanisms for Opening Windows</vt:lpstr>
      <vt:lpstr>Figure 5.43:  Alternative Method for Opening Windows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Sauter, Vicki L.</dc:creator>
  <cp:lastModifiedBy>Sauter, Vicki L.</cp:lastModifiedBy>
  <cp:revision>24</cp:revision>
  <dcterms:created xsi:type="dcterms:W3CDTF">2012-06-25T18:36:54Z</dcterms:created>
  <dcterms:modified xsi:type="dcterms:W3CDTF">2012-08-01T17:05:14Z</dcterms:modified>
</cp:coreProperties>
</file>