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20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892CC-1770-4D85-B3D6-1CCB5C56CFBA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17E86-DCBE-4409-94AC-C018581F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05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6348-EE87-4CD4-88A5-293B54D2E555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C52C-A6C1-49CE-A3D6-E970B430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3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" y="10391"/>
            <a:ext cx="9240982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62399" y="6553200"/>
            <a:ext cx="5278583" cy="3048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Sauter, V.L. , </a:t>
            </a:r>
            <a:r>
              <a:rPr lang="en-US" sz="1200" i="1" dirty="0" smtClean="0">
                <a:solidFill>
                  <a:schemeClr val="tx1"/>
                </a:solidFill>
              </a:rPr>
              <a:t>Decision Support Systems for Business Intelligence, </a:t>
            </a:r>
            <a:r>
              <a:rPr lang="en-US" sz="1200" dirty="0" smtClean="0">
                <a:solidFill>
                  <a:schemeClr val="tx1"/>
                </a:solidFill>
              </a:rPr>
              <a:t>John Wiley, 2010</a:t>
            </a:r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1066800"/>
            <a:ext cx="66294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52400" y="273627"/>
            <a:ext cx="5486400" cy="533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7082" y="914400"/>
            <a:ext cx="7010400" cy="533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2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F6348-EE87-4CD4-88A5-293B54D2E555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C52C-A6C1-49CE-A3D6-E970B430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4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19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2209800"/>
            <a:ext cx="4648200" cy="13716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br>
              <a:rPr lang="en-US" dirty="0" smtClean="0"/>
            </a:br>
            <a:r>
              <a:rPr lang="en-US" dirty="0" smtClean="0"/>
              <a:t>DATA COMPONENT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Decision Support Systems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 Business Intelligence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3.8:   Building a Data Warehouse in Stages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705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6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3.9:   Process of Building a Data Warehouse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705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19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3.10:   Data Warehouse Tasks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36" y="1371600"/>
            <a:ext cx="6629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42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3.11:   Data Cube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68292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786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3.12:   Value of Shorter Updates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11" y="1066800"/>
            <a:ext cx="662628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553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5486400" cy="533400"/>
          </a:xfrm>
        </p:spPr>
        <p:txBody>
          <a:bodyPr>
            <a:noAutofit/>
          </a:bodyPr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>Figure 3.13:    Historic Background Information: 			New Automobiles</a:t>
            </a:r>
            <a:endParaRPr lang="en-US" sz="1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" b="40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4684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685800"/>
          </a:xfrm>
        </p:spPr>
        <p:txBody>
          <a:bodyPr>
            <a:noAutofit/>
          </a:bodyPr>
          <a:lstStyle/>
          <a:p>
            <a:r>
              <a:rPr lang="en-US" sz="1800" dirty="0" smtClean="0"/>
              <a:t>Figure 3.14:   Historic Background Information:  			New Automobiles</a:t>
            </a:r>
            <a:endParaRPr lang="en-US" sz="1800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" b="40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2710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3.15:  Historic Background Information: 	 	Targeted Category of Automobile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" b="40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1668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Table 3.2:  Automobile Attributes in </a:t>
            </a:r>
            <a:r>
              <a:rPr lang="en-US" i="1" dirty="0" smtClean="0"/>
              <a:t>Kiplinger’s Buyer’s Guide</a:t>
            </a:r>
            <a:r>
              <a:rPr lang="en-US" dirty="0" smtClean="0"/>
              <a:t> to New Cars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1066800"/>
            <a:ext cx="6629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•  Manufacturer</a:t>
            </a:r>
          </a:p>
          <a:p>
            <a:r>
              <a:rPr lang="en-US" sz="1600" dirty="0">
                <a:solidFill>
                  <a:schemeClr val="bg1"/>
                </a:solidFill>
              </a:rPr>
              <a:t>•  Model</a:t>
            </a:r>
          </a:p>
          <a:p>
            <a:r>
              <a:rPr lang="en-US" sz="1600" dirty="0">
                <a:solidFill>
                  <a:schemeClr val="bg1"/>
                </a:solidFill>
              </a:rPr>
              <a:t>•  Body Style</a:t>
            </a:r>
          </a:p>
          <a:p>
            <a:r>
              <a:rPr lang="en-US" sz="1600" dirty="0">
                <a:solidFill>
                  <a:schemeClr val="bg1"/>
                </a:solidFill>
              </a:rPr>
              <a:t>•  Suggested Retail Price</a:t>
            </a:r>
          </a:p>
          <a:p>
            <a:r>
              <a:rPr lang="en-US" sz="1600" dirty="0">
                <a:solidFill>
                  <a:schemeClr val="bg1"/>
                </a:solidFill>
              </a:rPr>
              <a:t>•  Dealer Cost</a:t>
            </a:r>
          </a:p>
          <a:p>
            <a:r>
              <a:rPr lang="en-US" sz="1600" dirty="0">
                <a:solidFill>
                  <a:schemeClr val="bg1"/>
                </a:solidFill>
              </a:rPr>
              <a:t>•  Resale Value in 2 and 4 years</a:t>
            </a:r>
          </a:p>
          <a:p>
            <a:r>
              <a:rPr lang="en-US" sz="1600" dirty="0">
                <a:solidFill>
                  <a:schemeClr val="bg1"/>
                </a:solidFill>
              </a:rPr>
              <a:t>•  Insurance Cost Index</a:t>
            </a:r>
          </a:p>
          <a:p>
            <a:r>
              <a:rPr lang="en-US" sz="1600" dirty="0">
                <a:solidFill>
                  <a:schemeClr val="bg1"/>
                </a:solidFill>
              </a:rPr>
              <a:t>•  Engine Size  </a:t>
            </a:r>
          </a:p>
          <a:p>
            <a:r>
              <a:rPr lang="en-US" sz="1600" dirty="0">
                <a:solidFill>
                  <a:schemeClr val="bg1"/>
                </a:solidFill>
              </a:rPr>
              <a:t>•  Number of Cylinders</a:t>
            </a:r>
          </a:p>
          <a:p>
            <a:r>
              <a:rPr lang="en-US" sz="1600" dirty="0">
                <a:solidFill>
                  <a:schemeClr val="bg1"/>
                </a:solidFill>
              </a:rPr>
              <a:t>•  Miles Per Gallon in the City and on the Highway</a:t>
            </a:r>
          </a:p>
          <a:p>
            <a:r>
              <a:rPr lang="en-US" sz="1600" dirty="0">
                <a:solidFill>
                  <a:schemeClr val="bg1"/>
                </a:solidFill>
              </a:rPr>
              <a:t>•  Curb Weight</a:t>
            </a:r>
          </a:p>
          <a:p>
            <a:r>
              <a:rPr lang="en-US" sz="1600" dirty="0">
                <a:solidFill>
                  <a:schemeClr val="bg1"/>
                </a:solidFill>
              </a:rPr>
              <a:t>•  Wheelbase</a:t>
            </a:r>
          </a:p>
          <a:p>
            <a:r>
              <a:rPr lang="en-US" sz="1600" dirty="0">
                <a:solidFill>
                  <a:schemeClr val="bg1"/>
                </a:solidFill>
              </a:rPr>
              <a:t>•  Length and Width</a:t>
            </a:r>
          </a:p>
          <a:p>
            <a:r>
              <a:rPr lang="en-US" sz="1600" dirty="0">
                <a:solidFill>
                  <a:schemeClr val="bg1"/>
                </a:solidFill>
              </a:rPr>
              <a:t>•  Turning Circle (feet)</a:t>
            </a:r>
          </a:p>
          <a:p>
            <a:r>
              <a:rPr lang="en-US" sz="1600" dirty="0">
                <a:solidFill>
                  <a:schemeClr val="bg1"/>
                </a:solidFill>
              </a:rPr>
              <a:t>•  Legroom in the front and rear</a:t>
            </a:r>
          </a:p>
          <a:p>
            <a:r>
              <a:rPr lang="en-US" sz="1600" dirty="0">
                <a:solidFill>
                  <a:schemeClr val="bg1"/>
                </a:solidFill>
              </a:rPr>
              <a:t>•  Headroom in the front and rear</a:t>
            </a:r>
          </a:p>
          <a:p>
            <a:r>
              <a:rPr lang="en-US" sz="1600" dirty="0">
                <a:solidFill>
                  <a:schemeClr val="bg1"/>
                </a:solidFill>
              </a:rPr>
              <a:t>•  Cargo space</a:t>
            </a:r>
          </a:p>
          <a:p>
            <a:r>
              <a:rPr lang="en-US" sz="1600" dirty="0">
                <a:solidFill>
                  <a:schemeClr val="bg1"/>
                </a:solidFill>
              </a:rPr>
              <a:t>•  Antilock brakes status/cost</a:t>
            </a:r>
          </a:p>
          <a:p>
            <a:r>
              <a:rPr lang="en-US" sz="1600" dirty="0">
                <a:solidFill>
                  <a:schemeClr val="bg1"/>
                </a:solidFill>
              </a:rPr>
              <a:t>•  Automatic Transmission status/cost</a:t>
            </a:r>
          </a:p>
          <a:p>
            <a:r>
              <a:rPr lang="en-US" sz="1600" dirty="0">
                <a:solidFill>
                  <a:schemeClr val="bg1"/>
                </a:solidFill>
              </a:rPr>
              <a:t>•  Air Conditioner cost</a:t>
            </a:r>
          </a:p>
        </p:txBody>
      </p:sp>
    </p:spTree>
    <p:extLst>
      <p:ext uri="{BB962C8B-B14F-4D97-AF65-F5344CB8AC3E}">
        <p14:creationId xmlns:p14="http://schemas.microsoft.com/office/powerpoint/2010/main" val="1477126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3.16:  Edmund’s Web-Based Information Service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858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330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3.1:   Values Matrix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705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0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3.17:  Annual Automobile Cost Worksheet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719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 3.3:  Operators Possible in a “WHERE” Clause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862078"/>
            <a:ext cx="655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=	     Equal to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&lt; &gt; or !=	     Not Equal to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&gt;	     Greater than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&gt;=	     Greater than or Equal to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&lt;	      Less than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&lt;=	      Less than or Equal to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BETWEEN      </a:t>
            </a:r>
            <a:r>
              <a:rPr lang="en-US" dirty="0" err="1" smtClean="0">
                <a:solidFill>
                  <a:schemeClr val="bg1"/>
                </a:solidFill>
              </a:rPr>
              <a:t>Between</a:t>
            </a:r>
            <a:r>
              <a:rPr lang="en-US" dirty="0" smtClean="0">
                <a:solidFill>
                  <a:schemeClr val="bg1"/>
                </a:solidFill>
              </a:rPr>
              <a:t> two values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	      An exact value, but you don’t know in which column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96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609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Figure 3.18:  Example Relation (Table) for New Cars</a:t>
            </a:r>
            <a:endParaRPr lang="en-US" sz="1800" dirty="0"/>
          </a:p>
        </p:txBody>
      </p:sp>
      <p:pic>
        <p:nvPicPr>
          <p:cNvPr id="2050" name="Picture 2" descr="F:\Chapter3\Figure3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705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257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Table 3.4:  Available HTML Input Option with a Form</a:t>
            </a: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066800"/>
            <a:ext cx="670559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028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3.5:  SQL Summary Operations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986677"/>
            <a:ext cx="71202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AVG() 		Calculates the average value of that attribute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COUNT()		Identifies the number of records for which there 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is data on that attribute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FIRST()		Identifies the first record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LAST()		Identifies the last record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MAX()		Identifies the largest value of the specific attribute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MIN()		Identifies the smallest value of the specific attribute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SUM()		Computes the sum of all values of the specific 			attribute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0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3.1:   Characteristics of Useful Information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336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•  Timeliness</a:t>
            </a:r>
          </a:p>
          <a:p>
            <a:r>
              <a:rPr lang="en-US" dirty="0">
                <a:solidFill>
                  <a:schemeClr val="bg1"/>
                </a:solidFill>
              </a:rPr>
              <a:t>•  Sufficiency</a:t>
            </a:r>
          </a:p>
          <a:p>
            <a:r>
              <a:rPr lang="en-US" dirty="0">
                <a:solidFill>
                  <a:schemeClr val="bg1"/>
                </a:solidFill>
              </a:rPr>
              <a:t>•  Level of Detail and Aggregation</a:t>
            </a:r>
          </a:p>
          <a:p>
            <a:r>
              <a:rPr lang="en-US" dirty="0">
                <a:solidFill>
                  <a:schemeClr val="bg1"/>
                </a:solidFill>
              </a:rPr>
              <a:t>•  Redundancy</a:t>
            </a:r>
          </a:p>
          <a:p>
            <a:r>
              <a:rPr lang="en-US" dirty="0">
                <a:solidFill>
                  <a:schemeClr val="bg1"/>
                </a:solidFill>
              </a:rPr>
              <a:t>•  Understandability</a:t>
            </a:r>
          </a:p>
          <a:p>
            <a:r>
              <a:rPr lang="en-US" dirty="0">
                <a:solidFill>
                  <a:schemeClr val="bg1"/>
                </a:solidFill>
              </a:rPr>
              <a:t>•  Freedom from Bias</a:t>
            </a:r>
          </a:p>
          <a:p>
            <a:r>
              <a:rPr lang="en-US" dirty="0">
                <a:solidFill>
                  <a:schemeClr val="bg1"/>
                </a:solidFill>
              </a:rPr>
              <a:t>•  Reliability</a:t>
            </a:r>
          </a:p>
          <a:p>
            <a:r>
              <a:rPr lang="en-US" dirty="0">
                <a:solidFill>
                  <a:schemeClr val="bg1"/>
                </a:solidFill>
              </a:rPr>
              <a:t>•  Decision Relevance</a:t>
            </a:r>
          </a:p>
          <a:p>
            <a:r>
              <a:rPr lang="en-US" dirty="0">
                <a:solidFill>
                  <a:schemeClr val="bg1"/>
                </a:solidFill>
              </a:rPr>
              <a:t>•  Cost Efficiency</a:t>
            </a:r>
          </a:p>
          <a:p>
            <a:r>
              <a:rPr lang="en-US" dirty="0">
                <a:solidFill>
                  <a:schemeClr val="bg1"/>
                </a:solidFill>
              </a:rPr>
              <a:t>•  Comparability </a:t>
            </a:r>
          </a:p>
          <a:p>
            <a:r>
              <a:rPr lang="en-US" dirty="0">
                <a:solidFill>
                  <a:schemeClr val="bg1"/>
                </a:solidFill>
              </a:rPr>
              <a:t>•  </a:t>
            </a:r>
            <a:r>
              <a:rPr lang="en-US" dirty="0" err="1">
                <a:solidFill>
                  <a:schemeClr val="bg1"/>
                </a:solidFill>
              </a:rPr>
              <a:t>Quantifiability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 Appropriateness of Format</a:t>
            </a:r>
          </a:p>
        </p:txBody>
      </p:sp>
    </p:spTree>
    <p:extLst>
      <p:ext uri="{BB962C8B-B14F-4D97-AF65-F5344CB8AC3E}">
        <p14:creationId xmlns:p14="http://schemas.microsoft.com/office/powerpoint/2010/main" val="19509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3.2:   Timeliness of Data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7056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053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700" dirty="0" smtClean="0"/>
              <a:t>Figure 3.3: Evolution of Users’ Needs and DSS Capabilities</a:t>
            </a:r>
            <a:endParaRPr lang="en-US" sz="17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629400" cy="504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077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3.4:   Database Relation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62939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59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3.5:   Relational Structure of a Database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629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504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3.6:   Boston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799"/>
            <a:ext cx="6629400" cy="502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09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3.7:   Enterprise Data Model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678179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271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6699FF"/>
      </a:dk1>
      <a:lt1>
        <a:sysClr val="window" lastClr="FFFFFF"/>
      </a:lt1>
      <a:dk2>
        <a:srgbClr val="6699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299</Words>
  <Application>Microsoft Office PowerPoint</Application>
  <PresentationFormat>On-screen Show (4:3)</PresentationFormat>
  <Paragraphs>74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Chapter 3 DATA COMPONENT</vt:lpstr>
      <vt:lpstr>Figure 3.1:   Values Matrix</vt:lpstr>
      <vt:lpstr>Table 3.1:   Characteristics of Useful Information</vt:lpstr>
      <vt:lpstr>Figure 3.2:   Timeliness of Data</vt:lpstr>
      <vt:lpstr>Figure 3.3: Evolution of Users’ Needs and DSS Capabilities</vt:lpstr>
      <vt:lpstr>Figure 3.4:   Database Relation</vt:lpstr>
      <vt:lpstr>Figure 3.5:   Relational Structure of a Database</vt:lpstr>
      <vt:lpstr>Figure 3.6:   Boston</vt:lpstr>
      <vt:lpstr>Figure 3.7:   Enterprise Data Model</vt:lpstr>
      <vt:lpstr>Figure 3.8:   Building a Data Warehouse in Stages</vt:lpstr>
      <vt:lpstr>Figure 3.9:   Process of Building a Data Warehouse</vt:lpstr>
      <vt:lpstr>Figure 3.10:   Data Warehouse Tasks</vt:lpstr>
      <vt:lpstr>Figure 3.11:   Data Cube</vt:lpstr>
      <vt:lpstr>Figure 3.12:   Value of Shorter Updates</vt:lpstr>
      <vt:lpstr>   Figure 3.13:    Historic Background Information:    New Automobiles</vt:lpstr>
      <vt:lpstr>Figure 3.14:   Historic Background Information:     New Automobiles</vt:lpstr>
      <vt:lpstr>Figure 3.15:  Historic Background Information:    Targeted Category of Automobile</vt:lpstr>
      <vt:lpstr>Table 3.2:  Automobile Attributes in Kiplinger’s Buyer’s Guide to New Cars</vt:lpstr>
      <vt:lpstr>Figure 3.16:  Edmund’s Web-Based Information Service</vt:lpstr>
      <vt:lpstr>Figure 3.17:  Annual Automobile Cost Worksheet</vt:lpstr>
      <vt:lpstr>Table 3.3:  Operators Possible in a “WHERE” Clause</vt:lpstr>
      <vt:lpstr>Figure 3.18:  Example Relation (Table) for New Cars</vt:lpstr>
      <vt:lpstr>Table 3.4:  Available HTML Input Option with a Form</vt:lpstr>
      <vt:lpstr>Table 3.5:  SQL Summary Operations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Sauter, Vicki L.</dc:creator>
  <cp:lastModifiedBy>Sauter, Vicki L.</cp:lastModifiedBy>
  <cp:revision>43</cp:revision>
  <dcterms:created xsi:type="dcterms:W3CDTF">2012-06-25T18:36:54Z</dcterms:created>
  <dcterms:modified xsi:type="dcterms:W3CDTF">2012-08-01T17:14:51Z</dcterms:modified>
</cp:coreProperties>
</file>