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20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A892CC-1770-4D85-B3D6-1CCB5C56CFBA}" type="datetimeFigureOut">
              <a:rPr lang="en-US" smtClean="0"/>
              <a:t>7/30/2012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C17E86-DCBE-4409-94AC-C018581F8CE5}" type="slidenum">
              <a:rPr lang="en-US" smtClean="0"/>
              <a:t>‹#›</a:t>
            </a:fld>
            <a:endParaRPr lang="en-US"/>
          </a:p>
        </p:txBody>
      </p:sp>
    </p:spTree>
    <p:extLst>
      <p:ext uri="{BB962C8B-B14F-4D97-AF65-F5344CB8AC3E}">
        <p14:creationId xmlns:p14="http://schemas.microsoft.com/office/powerpoint/2010/main" val="32995056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p>
            <a:r>
              <a:rPr lang="en-US" dirty="0" smtClean="0"/>
              <a:t>Click to </a:t>
            </a:r>
            <a:r>
              <a:rPr lang="en-US" dirty="0" err="1" smtClean="0"/>
              <a:t>eit</a:t>
            </a:r>
            <a:r>
              <a:rPr lang="en-US" dirty="0" smtClean="0"/>
              <a: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74623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09" y="0"/>
            <a:ext cx="9240982" cy="6858000"/>
          </a:xfrm>
          <a:prstGeom prst="rect">
            <a:avLst/>
          </a:prstGeom>
        </p:spPr>
      </p:pic>
      <p:sp>
        <p:nvSpPr>
          <p:cNvPr id="12" name="Rectangle 11"/>
          <p:cNvSpPr/>
          <p:nvPr userDrawn="1"/>
        </p:nvSpPr>
        <p:spPr>
          <a:xfrm>
            <a:off x="3962399" y="6553200"/>
            <a:ext cx="5278583" cy="3048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Sauter, V.L. , </a:t>
            </a:r>
            <a:r>
              <a:rPr lang="en-US" sz="1200" i="1" dirty="0" smtClean="0">
                <a:solidFill>
                  <a:schemeClr val="tx1"/>
                </a:solidFill>
              </a:rPr>
              <a:t>Decision Support Systems for Business Intelligence, </a:t>
            </a:r>
            <a:r>
              <a:rPr lang="en-US" sz="1200" dirty="0" smtClean="0">
                <a:solidFill>
                  <a:schemeClr val="tx1"/>
                </a:solidFill>
              </a:rPr>
              <a:t>John Wiley, 2010</a:t>
            </a:r>
          </a:p>
          <a:p>
            <a:pPr algn="ctr"/>
            <a:endParaRPr lang="en-US" dirty="0"/>
          </a:p>
        </p:txBody>
      </p:sp>
      <p:sp>
        <p:nvSpPr>
          <p:cNvPr id="2" name="Title 1"/>
          <p:cNvSpPr>
            <a:spLocks noGrp="1"/>
          </p:cNvSpPr>
          <p:nvPr>
            <p:ph type="title"/>
          </p:nvPr>
        </p:nvSpPr>
        <p:spPr>
          <a:xfrm>
            <a:off x="152400" y="152400"/>
            <a:ext cx="5486400" cy="566738"/>
          </a:xfrm>
        </p:spPr>
        <p:txBody>
          <a:bodyPr anchor="b"/>
          <a:lstStyle>
            <a:lvl1pPr algn="l">
              <a:defRPr sz="2000" b="1"/>
            </a:lvl1pPr>
          </a:lstStyle>
          <a:p>
            <a:r>
              <a:rPr lang="en-US" dirty="0" smtClean="0"/>
              <a:t>Click to edit Master title style</a:t>
            </a:r>
            <a:endParaRPr lang="en-US" dirty="0"/>
          </a:p>
        </p:txBody>
      </p:sp>
      <p:sp>
        <p:nvSpPr>
          <p:cNvPr id="11" name="Rectangle 10"/>
          <p:cNvSpPr/>
          <p:nvPr userDrawn="1"/>
        </p:nvSpPr>
        <p:spPr>
          <a:xfrm>
            <a:off x="152400" y="273627"/>
            <a:ext cx="5486400" cy="5334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2000" y="1676400"/>
            <a:ext cx="76962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1"/>
          <p:cNvSpPr>
            <a:spLocks noGrp="1"/>
          </p:cNvSpPr>
          <p:nvPr>
            <p:ph type="body" sz="quarter" idx="10" hasCustomPrompt="1"/>
          </p:nvPr>
        </p:nvSpPr>
        <p:spPr>
          <a:xfrm>
            <a:off x="1066800" y="2057400"/>
            <a:ext cx="7010400" cy="3581400"/>
          </a:xfrm>
        </p:spPr>
        <p:txBody>
          <a:bodyPr/>
          <a:lstStyle>
            <a:lvl1pPr marL="0" indent="0">
              <a:buNone/>
              <a:defRPr baseline="0">
                <a:solidFill>
                  <a:schemeClr val="bg1"/>
                </a:solidFill>
              </a:defRPr>
            </a:lvl1pPr>
          </a:lstStyle>
          <a:p>
            <a:pPr lvl="0"/>
            <a:r>
              <a:rPr lang="en-US" dirty="0" smtClean="0"/>
              <a:t>Begin textbox here</a:t>
            </a:r>
            <a:endParaRPr lang="en-US" dirty="0"/>
          </a:p>
        </p:txBody>
      </p:sp>
    </p:spTree>
    <p:extLst>
      <p:ext uri="{BB962C8B-B14F-4D97-AF65-F5344CB8AC3E}">
        <p14:creationId xmlns:p14="http://schemas.microsoft.com/office/powerpoint/2010/main" val="37476265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8F6348-EE87-4CD4-88A5-293B54D2E555}" type="datetimeFigureOut">
              <a:rPr lang="en-US" smtClean="0"/>
              <a:t>7/30/2012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25523488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F6348-EE87-4CD4-88A5-293B54D2E555}" type="datetimeFigureOut">
              <a:rPr lang="en-US" smtClean="0"/>
              <a:t>7/30/2012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BC52C-A6C1-49CE-A3D6-E970B430EEF0}" type="slidenum">
              <a:rPr lang="en-US" smtClean="0"/>
              <a:t>‹#›</a:t>
            </a:fld>
            <a:endParaRPr lang="en-US"/>
          </a:p>
        </p:txBody>
      </p:sp>
    </p:spTree>
    <p:extLst>
      <p:ext uri="{BB962C8B-B14F-4D97-AF65-F5344CB8AC3E}">
        <p14:creationId xmlns:p14="http://schemas.microsoft.com/office/powerpoint/2010/main" val="3150347309"/>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4198" cy="6858000"/>
          </a:xfrm>
          <a:prstGeom prst="rect">
            <a:avLst/>
          </a:prstGeom>
        </p:spPr>
      </p:pic>
      <p:sp>
        <p:nvSpPr>
          <p:cNvPr id="5" name="Rectangle 4"/>
          <p:cNvSpPr/>
          <p:nvPr/>
        </p:nvSpPr>
        <p:spPr>
          <a:xfrm>
            <a:off x="2133600" y="2209800"/>
            <a:ext cx="4648200" cy="13716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noAutofit/>
          </a:bodyPr>
          <a:lstStyle/>
          <a:p>
            <a:r>
              <a:rPr lang="en-US" sz="3200" dirty="0" smtClean="0"/>
              <a:t>Chapter </a:t>
            </a:r>
            <a:r>
              <a:rPr lang="en-US" sz="3200" dirty="0" smtClean="0"/>
              <a:t>11</a:t>
            </a:r>
            <a:br>
              <a:rPr lang="en-US" sz="3200" dirty="0" smtClean="0"/>
            </a:br>
            <a:r>
              <a:rPr lang="en-US" sz="3200" dirty="0" smtClean="0"/>
              <a:t>GROUP DECISION</a:t>
            </a:r>
            <a:br>
              <a:rPr lang="en-US" sz="3200" dirty="0" smtClean="0"/>
            </a:br>
            <a:r>
              <a:rPr lang="en-US" sz="3200" dirty="0" smtClean="0"/>
              <a:t>SUPPORT SYSTEMS</a:t>
            </a:r>
            <a:endParaRPr lang="en-US" sz="3200" dirty="0"/>
          </a:p>
        </p:txBody>
      </p:sp>
      <p:sp>
        <p:nvSpPr>
          <p:cNvPr id="3" name="Subtitle 2"/>
          <p:cNvSpPr>
            <a:spLocks noGrp="1"/>
          </p:cNvSpPr>
          <p:nvPr>
            <p:ph type="subTitle" idx="1"/>
          </p:nvPr>
        </p:nvSpPr>
        <p:spPr/>
        <p:txBody>
          <a:bodyPr/>
          <a:lstStyle/>
          <a:p>
            <a:r>
              <a:rPr lang="en-US" dirty="0" smtClean="0">
                <a:solidFill>
                  <a:schemeClr val="bg1"/>
                </a:solidFill>
              </a:rPr>
              <a:t>Decision Support Systems </a:t>
            </a:r>
          </a:p>
          <a:p>
            <a:r>
              <a:rPr lang="en-US" dirty="0" smtClean="0">
                <a:solidFill>
                  <a:schemeClr val="bg1"/>
                </a:solidFill>
              </a:rPr>
              <a:t>For Business Intelligence</a:t>
            </a:r>
            <a:endParaRPr lang="en-US" dirty="0">
              <a:solidFill>
                <a:schemeClr val="bg1"/>
              </a:solidFill>
            </a:endParaRPr>
          </a:p>
        </p:txBody>
      </p:sp>
    </p:spTree>
    <p:extLst>
      <p:ext uri="{BB962C8B-B14F-4D97-AF65-F5344CB8AC3E}">
        <p14:creationId xmlns:p14="http://schemas.microsoft.com/office/powerpoint/2010/main" val="1374455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905000"/>
            <a:ext cx="6934200" cy="3810000"/>
          </a:xfrm>
        </p:spPr>
        <p:txBody>
          <a:bodyPr>
            <a:normAutofit fontScale="62500" lnSpcReduction="20000"/>
          </a:bodyPr>
          <a:lstStyle/>
          <a:p>
            <a:r>
              <a:rPr lang="en-US" dirty="0"/>
              <a:t>Collective rationalization is the characteristic that allowed North American automobile executives to agree upon two “facts” about the consumers in the 1970s.  In particular, the executives agreed that (a) only a small segment of North American automobile buyers would, in fact, purchase Japanese-manufactured automobiles and (b) North American consumers would be willing to tolerate a per gallon gas price of over $2.50.  It is likely that at least one of those executives had concerns about the validity of these two assumptions and their impact upon the automobile design decision making process.  However, he or she may have been hesitant to express concerns in a meeting where others perceived the assumptions to be true.  This was groupthink and it had a remarkably negative impact upon the North American automobile industry. Over time, the American automobile industry has repeated this mistake multiple times.</a:t>
            </a:r>
          </a:p>
          <a:p>
            <a:endParaRPr lang="en-US" dirty="0"/>
          </a:p>
        </p:txBody>
      </p:sp>
    </p:spTree>
    <p:extLst>
      <p:ext uri="{BB962C8B-B14F-4D97-AF65-F5344CB8AC3E}">
        <p14:creationId xmlns:p14="http://schemas.microsoft.com/office/powerpoint/2010/main" val="2147543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828800"/>
            <a:ext cx="7010400" cy="3657600"/>
          </a:xfrm>
        </p:spPr>
        <p:txBody>
          <a:bodyPr>
            <a:noAutofit/>
          </a:bodyPr>
          <a:lstStyle/>
          <a:p>
            <a:r>
              <a:rPr lang="en-US" sz="1600" dirty="0"/>
              <a:t>Group decision making is supposed to provide a richer pool of knowledge and experience and therefore better choices.  Research has shown that groups that share unique information, that which is known only to a few members, rather than to discuss information shared by most or all of its members, tend to make better decisions.  Further groups that talk to each other more make better decisions.  Unfortunately, a meta-analysis of 72 studies, involving 4,795 groups and over 17,000 individuals showed that groups tend to spend most of their time discussing the redundant information shared by most members, rather than discussing information known only to one or a minority of members.  In addition, the analysis found that groups that talked more tended to share less unique information.  The problem seems particularly bad when groups seek a consensus opinion or judgment rather than solving a problem for which a correct answer exists.   There is good news however.  Groups benefitted improved both their unique information sharing and the range of discussions among group members  when the group was more focused and highly structured.  Such structure can be created when using a GDSS to manage the meeting</a:t>
            </a:r>
            <a:r>
              <a:rPr lang="en-US" sz="1600" dirty="0" smtClean="0"/>
              <a:t>.</a:t>
            </a:r>
            <a:endParaRPr lang="en-US" sz="1600" dirty="0"/>
          </a:p>
        </p:txBody>
      </p:sp>
    </p:spTree>
    <p:extLst>
      <p:ext uri="{BB962C8B-B14F-4D97-AF65-F5344CB8AC3E}">
        <p14:creationId xmlns:p14="http://schemas.microsoft.com/office/powerpoint/2010/main" val="2636774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Action</a:t>
            </a:r>
            <a:endParaRPr lang="en-US" dirty="0"/>
          </a:p>
        </p:txBody>
      </p:sp>
      <p:sp>
        <p:nvSpPr>
          <p:cNvPr id="3" name="Text Placeholder 2"/>
          <p:cNvSpPr>
            <a:spLocks noGrp="1"/>
          </p:cNvSpPr>
          <p:nvPr>
            <p:ph type="body" sz="quarter" idx="10"/>
          </p:nvPr>
        </p:nvSpPr>
        <p:spPr>
          <a:xfrm>
            <a:off x="1066800" y="1752600"/>
            <a:ext cx="7010400" cy="3810000"/>
          </a:xfrm>
        </p:spPr>
        <p:txBody>
          <a:bodyPr>
            <a:noAutofit/>
          </a:bodyPr>
          <a:lstStyle/>
          <a:p>
            <a:r>
              <a:rPr lang="en-US" sz="1550" dirty="0"/>
              <a:t>Many companies are going beyond simple document sharing, deploying such programs on an enterprise-wide basis and using repository-based groupware as databases, internal communications networks and work-flow systems.    Many companies are using groupware products to spearhead efforts to reengineer the way they do business.  For example, a Wall Street investment firm used groupware to help prepare the final details of a merger and acquisition deadline.  It became clear to this management that they could not finish those details without help at 3 p.m. the day before the proposal was due.  This company contracted with Coopers &amp; Lybrand to finish the proposal by 9 am the next morning.  </a:t>
            </a:r>
          </a:p>
          <a:p>
            <a:endParaRPr lang="en-US" sz="1050" dirty="0"/>
          </a:p>
          <a:p>
            <a:r>
              <a:rPr lang="en-US" sz="1550" dirty="0"/>
              <a:t>Using Lotus Notes, Coopers &amp; Lybrand met their needs.  At the end of the day for the Dallas office of Coopers &amp; Lybrand,  management handed the work to the San Francisco office.  These employees worked on the project until the end of their work day when they, in turn, passed the project to the Sydney office.  Sydney employees eventually passed the work to the London office which, in turn passed it to the New York office, which eventually returned the work to the Dallas office for presentation to the client at the originally scheduled time (i.e., the next morning</a:t>
            </a:r>
            <a:r>
              <a:rPr lang="en-US" sz="1550" dirty="0" smtClean="0"/>
              <a:t>).</a:t>
            </a:r>
            <a:endParaRPr lang="en-US" sz="1550" dirty="0"/>
          </a:p>
        </p:txBody>
      </p:sp>
    </p:spTree>
    <p:extLst>
      <p:ext uri="{BB962C8B-B14F-4D97-AF65-F5344CB8AC3E}">
        <p14:creationId xmlns:p14="http://schemas.microsoft.com/office/powerpoint/2010/main" val="3155316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Action</a:t>
            </a:r>
            <a:endParaRPr lang="en-US" dirty="0"/>
          </a:p>
        </p:txBody>
      </p:sp>
      <p:sp>
        <p:nvSpPr>
          <p:cNvPr id="3" name="Text Placeholder 2"/>
          <p:cNvSpPr>
            <a:spLocks noGrp="1"/>
          </p:cNvSpPr>
          <p:nvPr>
            <p:ph type="body" sz="quarter" idx="10"/>
          </p:nvPr>
        </p:nvSpPr>
        <p:spPr>
          <a:xfrm>
            <a:off x="1066800" y="1752600"/>
            <a:ext cx="7010400" cy="3733800"/>
          </a:xfrm>
        </p:spPr>
        <p:txBody>
          <a:bodyPr>
            <a:noAutofit/>
          </a:bodyPr>
          <a:lstStyle/>
          <a:p>
            <a:r>
              <a:rPr lang="en-US" sz="1400" dirty="0"/>
              <a:t>The NATO Research and Technology Organization (RTO) sponsored a workshop for national security executives, scientists, engineers and technologists from 13 countries to develop a list of high impact research and technology areas to combat terrorism and to facilitate multi-national exchange of ideas for combating terrorism.  The participants were broken down into four groups based on topics:  Indications and Warnings, Survivability and Denial, Consequence Management and Recovery, Attribution and Counter Actions.</a:t>
            </a:r>
          </a:p>
          <a:p>
            <a:endParaRPr lang="en-US" sz="1000" dirty="0"/>
          </a:p>
          <a:p>
            <a:r>
              <a:rPr lang="en-US" sz="1400" dirty="0"/>
              <a:t>Using </a:t>
            </a:r>
            <a:r>
              <a:rPr lang="en-US" sz="1400" dirty="0" err="1"/>
              <a:t>GroupSystems</a:t>
            </a:r>
            <a:r>
              <a:rPr lang="en-US" sz="1400" dirty="0"/>
              <a:t>, four workgroups brainstormed ideas, discussed strategies, and prioritized their recommendations using a variety of collaborative technologies and techniques. </a:t>
            </a:r>
          </a:p>
          <a:p>
            <a:endParaRPr lang="en-US" sz="1000" dirty="0"/>
          </a:p>
          <a:p>
            <a:r>
              <a:rPr lang="en-US" sz="1400" dirty="0"/>
              <a:t>They used </a:t>
            </a:r>
            <a:r>
              <a:rPr lang="en-US" sz="1400" dirty="0" err="1"/>
              <a:t>GroupSystems</a:t>
            </a:r>
            <a:r>
              <a:rPr lang="en-US" sz="1400" dirty="0"/>
              <a:t> to list ideas, expand and discuss these ideas, evaluated the impact of the projects, and prioritize R&amp;D projects. After completing these general “brainstorm-organize-prioritize process” sessions, they then presented their recommendations in a plenary session during the final day of the workshop.</a:t>
            </a:r>
          </a:p>
          <a:p>
            <a:endParaRPr lang="en-US" sz="1000" dirty="0"/>
          </a:p>
          <a:p>
            <a:r>
              <a:rPr lang="en-US" sz="1400" dirty="0"/>
              <a:t>On the day after the workshop, the RTO cadre and the facilitators worked in an electronic meeting environment to integrate the various briefings, lists, charts, notes, and recommendations into a consolidated report</a:t>
            </a:r>
            <a:r>
              <a:rPr lang="en-US" sz="1400" dirty="0" smtClean="0"/>
              <a:t>.</a:t>
            </a:r>
            <a:endParaRPr lang="en-US" sz="1400" dirty="0"/>
          </a:p>
        </p:txBody>
      </p:sp>
    </p:spTree>
    <p:extLst>
      <p:ext uri="{BB962C8B-B14F-4D97-AF65-F5344CB8AC3E}">
        <p14:creationId xmlns:p14="http://schemas.microsoft.com/office/powerpoint/2010/main" val="2428488745"/>
      </p:ext>
    </p:extLst>
  </p:cSld>
  <p:clrMapOvr>
    <a:masterClrMapping/>
  </p:clrMapOvr>
</p:sld>
</file>

<file path=ppt/theme/theme1.xml><?xml version="1.0" encoding="utf-8"?>
<a:theme xmlns:a="http://schemas.openxmlformats.org/drawingml/2006/main" name="Office Theme">
  <a:themeElements>
    <a:clrScheme name="Custom 12">
      <a:dk1>
        <a:srgbClr val="6699FF"/>
      </a:dk1>
      <a:lt1>
        <a:sysClr val="window" lastClr="FFFFFF"/>
      </a:lt1>
      <a:dk2>
        <a:srgbClr val="6699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805</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Chapter 11 GROUP DECISION SUPPORT SYSTEMS</vt:lpstr>
      <vt:lpstr>Design Insights</vt:lpstr>
      <vt:lpstr>Design Insights</vt:lpstr>
      <vt:lpstr>DSS in Action</vt:lpstr>
      <vt:lpstr>DSS in Action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Sauter, Vicki L.</dc:creator>
  <cp:lastModifiedBy>Laura</cp:lastModifiedBy>
  <cp:revision>35</cp:revision>
  <dcterms:created xsi:type="dcterms:W3CDTF">2012-06-25T18:36:54Z</dcterms:created>
  <dcterms:modified xsi:type="dcterms:W3CDTF">2012-07-30T22:46:36Z</dcterms:modified>
</cp:coreProperties>
</file>