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7" r:id="rId2"/>
    <p:sldId id="268" r:id="rId3"/>
    <p:sldId id="269" r:id="rId4"/>
    <p:sldId id="270" r:id="rId5"/>
    <p:sldId id="271" r:id="rId6"/>
    <p:sldId id="272" r:id="rId7"/>
    <p:sldId id="273" r:id="rId8"/>
    <p:sldId id="274" r:id="rId9"/>
    <p:sldId id="275" r:id="rId10"/>
    <p:sldId id="277" r:id="rId11"/>
    <p:sldId id="276" r:id="rId12"/>
    <p:sldId id="278" r:id="rId13"/>
    <p:sldId id="279" r:id="rId14"/>
    <p:sldId id="280" r:id="rId15"/>
    <p:sldId id="281" r:id="rId16"/>
    <p:sldId id="282" r:id="rId17"/>
    <p:sldId id="283" r:id="rId18"/>
    <p:sldId id="284" r:id="rId19"/>
    <p:sldId id="285" r:id="rId20"/>
    <p:sldId id="286" r:id="rId21"/>
    <p:sldId id="287" r:id="rId22"/>
    <p:sldId id="293" r:id="rId23"/>
    <p:sldId id="294" r:id="rId24"/>
    <p:sldId id="295" r:id="rId25"/>
    <p:sldId id="334" r:id="rId26"/>
    <p:sldId id="335" r:id="rId27"/>
    <p:sldId id="336" r:id="rId28"/>
    <p:sldId id="324" r:id="rId29"/>
    <p:sldId id="325" r:id="rId30"/>
    <p:sldId id="326" r:id="rId31"/>
    <p:sldId id="327" r:id="rId32"/>
    <p:sldId id="328" r:id="rId33"/>
    <p:sldId id="329" r:id="rId34"/>
    <p:sldId id="330" r:id="rId35"/>
    <p:sldId id="337" r:id="rId36"/>
    <p:sldId id="338" r:id="rId37"/>
    <p:sldId id="331" r:id="rId38"/>
    <p:sldId id="332" r:id="rId39"/>
    <p:sldId id="333" r:id="rId40"/>
    <p:sldId id="296" r:id="rId41"/>
    <p:sldId id="297"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8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BDB3723B-D9FB-484C-9A8C-676FAB410DD9}"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237F8-9879-4E69-BFF4-FAC6528D1530}" type="slidenum">
              <a:rPr lang="en-US" smtClean="0"/>
              <a:t>‹#›</a:t>
            </a:fld>
            <a:endParaRPr lang="en-US"/>
          </a:p>
        </p:txBody>
      </p:sp>
      <p:pic>
        <p:nvPicPr>
          <p:cNvPr id="7" name="Picture 6" descr="background.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ackground.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3723B-D9FB-484C-9A8C-676FAB410DD9}"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3723B-D9FB-484C-9A8C-676FAB410DD9}"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3723B-D9FB-484C-9A8C-676FAB410DD9}"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3723B-D9FB-484C-9A8C-676FAB410DD9}"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3723B-D9FB-484C-9A8C-676FAB410DD9}"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3723B-D9FB-484C-9A8C-676FAB410DD9}"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37F8-9879-4E69-BFF4-FAC6528D15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background2.jpg"/>
          <p:cNvPicPr>
            <a:picLocks noChangeAspect="1"/>
          </p:cNvPicPr>
          <p:nvPr userDrawn="1"/>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3723B-D9FB-484C-9A8C-676FAB410DD9}" type="datetimeFigureOut">
              <a:rPr lang="en-US" smtClean="0"/>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237F8-9879-4E69-BFF4-FAC6528D1530}" type="slidenum">
              <a:rPr lang="en-US" smtClean="0"/>
              <a:t>‹#›</a:t>
            </a:fld>
            <a:endParaRPr lang="en-US"/>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7001" y="6109909"/>
            <a:ext cx="2438400" cy="69957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cstate="print"/>
          <a:stretch>
            <a:fillRect/>
          </a:stretch>
        </p:blipFill>
        <p:spPr>
          <a:xfrm>
            <a:off x="0" y="4281"/>
            <a:ext cx="9144000" cy="7010400"/>
          </a:xfrm>
          <a:prstGeom prst="rect">
            <a:avLst/>
          </a:prstGeom>
        </p:spPr>
      </p:pic>
      <p:sp>
        <p:nvSpPr>
          <p:cNvPr id="2" name="Title 1"/>
          <p:cNvSpPr>
            <a:spLocks noGrp="1"/>
          </p:cNvSpPr>
          <p:nvPr>
            <p:ph type="ctrTitle"/>
          </p:nvPr>
        </p:nvSpPr>
        <p:spPr>
          <a:xfrm>
            <a:off x="685800" y="1371600"/>
            <a:ext cx="7772400" cy="1470025"/>
          </a:xfrm>
        </p:spPr>
        <p:txBody>
          <a:bodyPr/>
          <a:lstStyle/>
          <a:p>
            <a:r>
              <a:rPr lang="en-US" b="1" dirty="0" smtClean="0"/>
              <a:t>Computing and Women</a:t>
            </a:r>
            <a:endParaRPr lang="en-US" b="1" dirty="0"/>
          </a:p>
        </p:txBody>
      </p:sp>
      <p:sp>
        <p:nvSpPr>
          <p:cNvPr id="3" name="Subtitle 2"/>
          <p:cNvSpPr>
            <a:spLocks noGrp="1"/>
          </p:cNvSpPr>
          <p:nvPr>
            <p:ph type="subTitle" idx="1"/>
          </p:nvPr>
        </p:nvSpPr>
        <p:spPr>
          <a:xfrm>
            <a:off x="1371600" y="4572000"/>
            <a:ext cx="6400800" cy="685800"/>
          </a:xfrm>
        </p:spPr>
        <p:txBody>
          <a:bodyPr>
            <a:normAutofit fontScale="92500" lnSpcReduction="10000"/>
          </a:bodyPr>
          <a:lstStyle/>
          <a:p>
            <a:r>
              <a:rPr lang="en-US" sz="2000" b="1" dirty="0">
                <a:solidFill>
                  <a:schemeClr val="bg1"/>
                </a:solidFill>
              </a:rPr>
              <a:t>GS </a:t>
            </a:r>
            <a:r>
              <a:rPr lang="en-US" sz="2000" b="1" dirty="0" smtClean="0">
                <a:solidFill>
                  <a:schemeClr val="bg1"/>
                </a:solidFill>
              </a:rPr>
              <a:t>6350:  Gender </a:t>
            </a:r>
            <a:r>
              <a:rPr lang="en-US" sz="2000" b="1" dirty="0">
                <a:solidFill>
                  <a:schemeClr val="bg1"/>
                </a:solidFill>
              </a:rPr>
              <a:t>Language &amp; Identity </a:t>
            </a:r>
            <a:endParaRPr lang="en-US" sz="2000" b="1" dirty="0" smtClean="0">
              <a:solidFill>
                <a:schemeClr val="bg1"/>
              </a:solidFill>
            </a:endParaRPr>
          </a:p>
          <a:p>
            <a:r>
              <a:rPr lang="en-US" sz="2000" dirty="0" smtClean="0">
                <a:solidFill>
                  <a:schemeClr val="bg1"/>
                </a:solidFill>
              </a:rPr>
              <a:t>October 7, 2015</a:t>
            </a:r>
          </a:p>
          <a:p>
            <a:endParaRPr lang="en-US" sz="2000" dirty="0" smtClean="0">
              <a:solidFill>
                <a:schemeClr val="bg1"/>
              </a:solidFill>
            </a:endParaRPr>
          </a:p>
        </p:txBody>
      </p:sp>
      <p:sp>
        <p:nvSpPr>
          <p:cNvPr id="14" name="TextBox 13"/>
          <p:cNvSpPr txBox="1"/>
          <p:nvPr/>
        </p:nvSpPr>
        <p:spPr>
          <a:xfrm>
            <a:off x="2514600" y="3200400"/>
            <a:ext cx="4572000" cy="584775"/>
          </a:xfrm>
          <a:prstGeom prst="rect">
            <a:avLst/>
          </a:prstGeom>
          <a:noFill/>
        </p:spPr>
        <p:txBody>
          <a:bodyPr wrap="square" rtlCol="0">
            <a:spAutoFit/>
          </a:bodyPr>
          <a:lstStyle/>
          <a:p>
            <a:pPr algn="ctr"/>
            <a:r>
              <a:rPr lang="en-US" sz="3200" b="1" dirty="0" smtClean="0"/>
              <a:t>Vicki L. Sauter</a:t>
            </a:r>
            <a:endParaRPr lang="en-US" sz="3200" b="1" dirty="0"/>
          </a:p>
        </p:txBody>
      </p:sp>
    </p:spTree>
    <p:extLst>
      <p:ext uri="{BB962C8B-B14F-4D97-AF65-F5344CB8AC3E}">
        <p14:creationId xmlns:p14="http://schemas.microsoft.com/office/powerpoint/2010/main" val="294979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Success</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20000"/>
          </a:bodyPr>
          <a:lstStyle/>
          <a:p>
            <a:r>
              <a:rPr lang="en-US" dirty="0" smtClean="0"/>
              <a:t>Diversity in team make up is critical to success</a:t>
            </a:r>
          </a:p>
          <a:p>
            <a:pPr lvl="1"/>
            <a:r>
              <a:rPr lang="en-US" dirty="0" smtClean="0"/>
              <a:t>Gender</a:t>
            </a:r>
          </a:p>
          <a:p>
            <a:pPr lvl="1"/>
            <a:r>
              <a:rPr lang="en-US" dirty="0" smtClean="0"/>
              <a:t>Race</a:t>
            </a:r>
          </a:p>
          <a:p>
            <a:pPr lvl="1"/>
            <a:r>
              <a:rPr lang="en-US" dirty="0" smtClean="0"/>
              <a:t>Background</a:t>
            </a:r>
          </a:p>
          <a:p>
            <a:pPr lvl="1"/>
            <a:r>
              <a:rPr lang="en-US" dirty="0" smtClean="0"/>
              <a:t>Skills</a:t>
            </a:r>
          </a:p>
          <a:p>
            <a:pPr lvl="1"/>
            <a:r>
              <a:rPr lang="en-US" dirty="0" smtClean="0"/>
              <a:t>Personality</a:t>
            </a:r>
          </a:p>
          <a:p>
            <a:pPr lvl="1"/>
            <a:endParaRPr lang="en-US" dirty="0" smtClean="0"/>
          </a:p>
          <a:p>
            <a:pPr>
              <a:buNone/>
            </a:pPr>
            <a:endParaRPr lang="en-US" dirty="0" smtClean="0"/>
          </a:p>
          <a:p>
            <a:r>
              <a:rPr lang="en-US" dirty="0" smtClean="0"/>
              <a:t>Recent research:  more women on a team lead to a better outcome!</a:t>
            </a:r>
          </a:p>
          <a:p>
            <a:endParaRPr lang="en-US" dirty="0" smtClean="0"/>
          </a:p>
          <a:p>
            <a:endParaRPr lang="en-US" dirty="0" smtClean="0"/>
          </a:p>
        </p:txBody>
      </p:sp>
    </p:spTree>
    <p:extLst>
      <p:ext uri="{BB962C8B-B14F-4D97-AF65-F5344CB8AC3E}">
        <p14:creationId xmlns:p14="http://schemas.microsoft.com/office/powerpoint/2010/main" val="28838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5400" dirty="0" smtClean="0"/>
              <a:t>  Diversity provides teams the opportunity to tap into multiple, unique perspectives on the task</a:t>
            </a:r>
            <a:endParaRPr lang="en-US" sz="5400" dirty="0"/>
          </a:p>
        </p:txBody>
      </p:sp>
    </p:spTree>
    <p:extLst>
      <p:ext uri="{BB962C8B-B14F-4D97-AF65-F5344CB8AC3E}">
        <p14:creationId xmlns:p14="http://schemas.microsoft.com/office/powerpoint/2010/main" val="1541070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430963" cy="443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70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Diversity is Challenging</a:t>
            </a:r>
            <a:endParaRPr lang="en-US" dirty="0"/>
          </a:p>
        </p:txBody>
      </p:sp>
      <p:pic>
        <p:nvPicPr>
          <p:cNvPr id="4" name="Content Placeholder 3" descr="Image5.png"/>
          <p:cNvPicPr>
            <a:picLocks noGrp="1" noChangeAspect="1"/>
          </p:cNvPicPr>
          <p:nvPr>
            <p:ph idx="1"/>
          </p:nvPr>
        </p:nvPicPr>
        <p:blipFill>
          <a:blip r:embed="rId2" cstate="print"/>
          <a:stretch>
            <a:fillRect/>
          </a:stretch>
        </p:blipFill>
        <p:spPr>
          <a:xfrm>
            <a:off x="228600" y="1598816"/>
            <a:ext cx="3340892" cy="3887584"/>
          </a:xfrm>
        </p:spPr>
      </p:pic>
      <p:pic>
        <p:nvPicPr>
          <p:cNvPr id="5" name="Picture 4" descr="Image6.png"/>
          <p:cNvPicPr>
            <a:picLocks noChangeAspect="1"/>
          </p:cNvPicPr>
          <p:nvPr/>
        </p:nvPicPr>
        <p:blipFill>
          <a:blip r:embed="rId3" cstate="print"/>
          <a:stretch>
            <a:fillRect/>
          </a:stretch>
        </p:blipFill>
        <p:spPr>
          <a:xfrm>
            <a:off x="4343400" y="1600200"/>
            <a:ext cx="4649864" cy="3886200"/>
          </a:xfrm>
          <a:prstGeom prst="rect">
            <a:avLst/>
          </a:prstGeom>
        </p:spPr>
      </p:pic>
    </p:spTree>
    <p:extLst>
      <p:ext uri="{BB962C8B-B14F-4D97-AF65-F5344CB8AC3E}">
        <p14:creationId xmlns:p14="http://schemas.microsoft.com/office/powerpoint/2010/main" val="280576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normAutofit/>
          </a:bodyPr>
          <a:lstStyle/>
          <a:p>
            <a:pPr marL="0" indent="0" algn="ctr">
              <a:buNone/>
            </a:pPr>
            <a:endParaRPr lang="en-US" sz="9600" dirty="0" smtClean="0"/>
          </a:p>
          <a:p>
            <a:pPr marL="0" indent="0" algn="ctr">
              <a:buNone/>
            </a:pPr>
            <a:r>
              <a:rPr lang="en-US" sz="9600" dirty="0" smtClean="0"/>
              <a:t>WHY?</a:t>
            </a:r>
            <a:endParaRPr lang="en-US" sz="9600" dirty="0"/>
          </a:p>
        </p:txBody>
      </p:sp>
    </p:spTree>
    <p:extLst>
      <p:ext uri="{BB962C8B-B14F-4D97-AF65-F5344CB8AC3E}">
        <p14:creationId xmlns:p14="http://schemas.microsoft.com/office/powerpoint/2010/main" val="1441433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History?</a:t>
            </a:r>
            <a:endParaRPr lang="en-US" sz="7200" dirty="0"/>
          </a:p>
        </p:txBody>
      </p:sp>
      <p:sp>
        <p:nvSpPr>
          <p:cNvPr id="3" name="Content Placeholder 2"/>
          <p:cNvSpPr>
            <a:spLocks noGrp="1"/>
          </p:cNvSpPr>
          <p:nvPr>
            <p:ph idx="1"/>
          </p:nvPr>
        </p:nvSpPr>
        <p:spPr/>
        <p:txBody>
          <a:bodyPr>
            <a:normAutofit lnSpcReduction="10000"/>
          </a:bodyPr>
          <a:lstStyle/>
          <a:p>
            <a:pPr marL="0" indent="0" algn="ctr">
              <a:buNone/>
            </a:pPr>
            <a:endParaRPr lang="en-US" sz="7200" dirty="0" smtClean="0"/>
          </a:p>
          <a:p>
            <a:pPr marL="0" indent="0" algn="ctr">
              <a:buNone/>
            </a:pPr>
            <a:r>
              <a:rPr lang="en-US" sz="7200" dirty="0" smtClean="0"/>
              <a:t>Did the computing profession begin this way?</a:t>
            </a:r>
            <a:endParaRPr lang="en-US" sz="7200" dirty="0"/>
          </a:p>
        </p:txBody>
      </p:sp>
    </p:spTree>
    <p:extLst>
      <p:ext uri="{BB962C8B-B14F-4D97-AF65-F5344CB8AC3E}">
        <p14:creationId xmlns:p14="http://schemas.microsoft.com/office/powerpoint/2010/main" val="22465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with Women are Confusing</a:t>
            </a:r>
            <a:endParaRPr lang="en-US" dirty="0"/>
          </a:p>
        </p:txBody>
      </p:sp>
      <p:pic>
        <p:nvPicPr>
          <p:cNvPr id="5" name="Content Placeholder 4" descr="ada.png"/>
          <p:cNvPicPr>
            <a:picLocks noGrp="1" noChangeAspect="1"/>
          </p:cNvPicPr>
          <p:nvPr>
            <p:ph idx="1"/>
          </p:nvPr>
        </p:nvPicPr>
        <p:blipFill>
          <a:blip r:embed="rId2" cstate="print"/>
          <a:stretch>
            <a:fillRect/>
          </a:stretch>
        </p:blipFill>
        <p:spPr>
          <a:xfrm>
            <a:off x="609600" y="1676400"/>
            <a:ext cx="2959774" cy="4039520"/>
          </a:xfrm>
        </p:spPr>
      </p:pic>
      <p:sp>
        <p:nvSpPr>
          <p:cNvPr id="6" name="TextBox 5"/>
          <p:cNvSpPr txBox="1"/>
          <p:nvPr/>
        </p:nvSpPr>
        <p:spPr>
          <a:xfrm>
            <a:off x="3886200" y="1676400"/>
            <a:ext cx="4876800" cy="4247317"/>
          </a:xfrm>
          <a:prstGeom prst="rect">
            <a:avLst/>
          </a:prstGeom>
          <a:noFill/>
        </p:spPr>
        <p:txBody>
          <a:bodyPr wrap="square" rtlCol="0">
            <a:spAutoFit/>
          </a:bodyPr>
          <a:lstStyle/>
          <a:p>
            <a:pPr algn="ctr"/>
            <a:r>
              <a:rPr lang="en-US" sz="2200" b="1" dirty="0" smtClean="0"/>
              <a:t>Ada, the Countess of Lovelace</a:t>
            </a:r>
          </a:p>
          <a:p>
            <a:pPr algn="ctr"/>
            <a:r>
              <a:rPr lang="da-DK" sz="1400" dirty="0" smtClean="0"/>
              <a:t>(10 December 1815 – 27 November 1852)</a:t>
            </a:r>
            <a:endParaRPr lang="en-US" sz="1400" dirty="0" smtClean="0"/>
          </a:p>
          <a:p>
            <a:endParaRPr lang="en-US" dirty="0" smtClean="0"/>
          </a:p>
          <a:p>
            <a:r>
              <a:rPr lang="en-US" dirty="0" smtClean="0"/>
              <a:t>Considered the first programmer</a:t>
            </a:r>
          </a:p>
          <a:p>
            <a:endParaRPr lang="en-US" dirty="0" smtClean="0"/>
          </a:p>
          <a:p>
            <a:r>
              <a:rPr lang="en-US" dirty="0" smtClean="0"/>
              <a:t>Worked with Charles Babbage on his Analytical Engine</a:t>
            </a:r>
          </a:p>
          <a:p>
            <a:endParaRPr lang="en-US" dirty="0" smtClean="0"/>
          </a:p>
          <a:p>
            <a:r>
              <a:rPr lang="en-US" dirty="0" smtClean="0"/>
              <a:t>Her notes contain what is considered the first computer program — an algorithm encoded for processing by a machine</a:t>
            </a:r>
          </a:p>
          <a:p>
            <a:endParaRPr lang="en-US" dirty="0" smtClean="0"/>
          </a:p>
          <a:p>
            <a:r>
              <a:rPr lang="en-US" dirty="0" smtClean="0"/>
              <a:t>She wrote about the ability of computers to go beyond mere calculating or number-crunching</a:t>
            </a:r>
          </a:p>
          <a:p>
            <a:endParaRPr lang="en-US" dirty="0"/>
          </a:p>
        </p:txBody>
      </p:sp>
    </p:spTree>
    <p:extLst>
      <p:ext uri="{BB962C8B-B14F-4D97-AF65-F5344CB8AC3E}">
        <p14:creationId xmlns:p14="http://schemas.microsoft.com/office/powerpoint/2010/main" val="13782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normAutofit lnSpcReduction="10000"/>
          </a:bodyPr>
          <a:lstStyle/>
          <a:p>
            <a:pPr marL="0" indent="0">
              <a:buNone/>
            </a:pPr>
            <a:r>
              <a:rPr lang="en-US" dirty="0" smtClean="0"/>
              <a:t>Yet people STILL question whether Ada wrote the algorithms (programs) for the computer even though the evidence was in her own writing</a:t>
            </a:r>
          </a:p>
          <a:p>
            <a:pPr marL="0" indent="0">
              <a:buNone/>
            </a:pPr>
            <a:endParaRPr lang="en-US" dirty="0"/>
          </a:p>
          <a:p>
            <a:pPr marL="0" indent="0">
              <a:buNone/>
            </a:pPr>
            <a:r>
              <a:rPr lang="en-US" dirty="0" smtClean="0"/>
              <a:t>Her work was provided as an addendum to another article because that was the only way publishers (men) would include her work</a:t>
            </a:r>
            <a:endParaRPr lang="en-US" dirty="0"/>
          </a:p>
        </p:txBody>
      </p:sp>
    </p:spTree>
    <p:extLst>
      <p:ext uri="{BB962C8B-B14F-4D97-AF65-F5344CB8AC3E}">
        <p14:creationId xmlns:p14="http://schemas.microsoft.com/office/powerpoint/2010/main" val="12515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a:t>
            </a:r>
            <a:endParaRPr lang="en-US" dirty="0"/>
          </a:p>
        </p:txBody>
      </p:sp>
      <p:sp>
        <p:nvSpPr>
          <p:cNvPr id="3" name="Content Placeholder 2"/>
          <p:cNvSpPr>
            <a:spLocks noGrp="1"/>
          </p:cNvSpPr>
          <p:nvPr>
            <p:ph idx="1"/>
          </p:nvPr>
        </p:nvSpPr>
        <p:spPr/>
        <p:txBody>
          <a:bodyPr>
            <a:normAutofit lnSpcReduction="10000"/>
          </a:bodyPr>
          <a:lstStyle/>
          <a:p>
            <a:r>
              <a:rPr lang="en-US" dirty="0" smtClean="0"/>
              <a:t>One who computes</a:t>
            </a:r>
          </a:p>
          <a:p>
            <a:pPr marL="0" indent="0" algn="just">
              <a:buNone/>
            </a:pPr>
            <a:r>
              <a:rPr lang="en-US" sz="1400" i="1" dirty="0"/>
              <a:t>Oxford English Dictionary (Third ed.). Oxford University Press. March 2008. 1613 ‘R. B.’ Yong Mans Gleanings 1, I </a:t>
            </a:r>
            <a:r>
              <a:rPr lang="en-US" sz="1400" i="1" dirty="0" err="1"/>
              <a:t>haue</a:t>
            </a:r>
            <a:r>
              <a:rPr lang="en-US" sz="1400" i="1" dirty="0"/>
              <a:t> read the truest computer of Times, and the best Arithmetician that </a:t>
            </a:r>
            <a:r>
              <a:rPr lang="en-US" sz="1400" i="1" dirty="0" err="1"/>
              <a:t>euer</a:t>
            </a:r>
            <a:r>
              <a:rPr lang="en-US" sz="1400" i="1" dirty="0"/>
              <a:t> breathed, and he </a:t>
            </a:r>
            <a:r>
              <a:rPr lang="en-US" sz="1400" i="1" dirty="0" err="1"/>
              <a:t>reduceth</a:t>
            </a:r>
            <a:r>
              <a:rPr lang="en-US" sz="1400" i="1" dirty="0"/>
              <a:t> thy </a:t>
            </a:r>
            <a:r>
              <a:rPr lang="en-US" sz="1400" i="1" dirty="0" err="1"/>
              <a:t>dayes</a:t>
            </a:r>
            <a:r>
              <a:rPr lang="en-US" sz="1400" i="1" dirty="0"/>
              <a:t> into a short number.</a:t>
            </a:r>
          </a:p>
          <a:p>
            <a:endParaRPr lang="en-US" dirty="0" smtClean="0"/>
          </a:p>
          <a:p>
            <a:r>
              <a:rPr lang="en-US" dirty="0" smtClean="0"/>
              <a:t>A person performing mathematical calculations</a:t>
            </a:r>
          </a:p>
          <a:p>
            <a:endParaRPr lang="en-US" dirty="0" smtClean="0"/>
          </a:p>
          <a:p>
            <a:r>
              <a:rPr lang="en-US" dirty="0" smtClean="0"/>
              <a:t>A person following fixed rules, with no authority to deviate from them in any detail</a:t>
            </a:r>
          </a:p>
          <a:p>
            <a:endParaRPr lang="en-US" dirty="0" smtClean="0"/>
          </a:p>
        </p:txBody>
      </p:sp>
    </p:spTree>
    <p:extLst>
      <p:ext uri="{BB962C8B-B14F-4D97-AF65-F5344CB8AC3E}">
        <p14:creationId xmlns:p14="http://schemas.microsoft.com/office/powerpoint/2010/main" val="310824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Wartime Computing</a:t>
            </a:r>
            <a:endParaRPr lang="en-US" dirty="0"/>
          </a:p>
        </p:txBody>
      </p:sp>
      <p:sp>
        <p:nvSpPr>
          <p:cNvPr id="3" name="Content Placeholder 2"/>
          <p:cNvSpPr>
            <a:spLocks noGrp="1"/>
          </p:cNvSpPr>
          <p:nvPr>
            <p:ph idx="1"/>
          </p:nvPr>
        </p:nvSpPr>
        <p:spPr/>
        <p:txBody>
          <a:bodyPr/>
          <a:lstStyle/>
          <a:p>
            <a:r>
              <a:rPr lang="en-US" dirty="0" smtClean="0"/>
              <a:t>Large problems broken down into discrete parts that were computed by hand</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06064"/>
            <a:ext cx="5791557" cy="338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99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My Background</a:t>
            </a:r>
          </a:p>
          <a:p>
            <a:endParaRPr lang="en-US" dirty="0" smtClean="0"/>
          </a:p>
          <a:p>
            <a:r>
              <a:rPr lang="en-US" dirty="0" smtClean="0"/>
              <a:t>History of Computing and Women</a:t>
            </a:r>
          </a:p>
          <a:p>
            <a:endParaRPr lang="en-US" dirty="0" smtClean="0"/>
          </a:p>
          <a:p>
            <a:r>
              <a:rPr lang="en-US" dirty="0" smtClean="0"/>
              <a:t>The Barriers to Women</a:t>
            </a:r>
            <a:endParaRPr lang="en-US" dirty="0"/>
          </a:p>
        </p:txBody>
      </p:sp>
    </p:spTree>
    <p:extLst>
      <p:ext uri="{BB962C8B-B14F-4D97-AF65-F5344CB8AC3E}">
        <p14:creationId xmlns:p14="http://schemas.microsoft.com/office/powerpoint/2010/main" val="59441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iac.png"/>
          <p:cNvPicPr>
            <a:picLocks noGrp="1" noChangeAspect="1"/>
          </p:cNvPicPr>
          <p:nvPr>
            <p:ph idx="1"/>
          </p:nvPr>
        </p:nvPicPr>
        <p:blipFill>
          <a:blip r:embed="rId2" cstate="print"/>
          <a:stretch>
            <a:fillRect/>
          </a:stretch>
        </p:blipFill>
        <p:spPr>
          <a:xfrm>
            <a:off x="685800" y="457200"/>
            <a:ext cx="7696200" cy="2162652"/>
          </a:xfrm>
        </p:spPr>
      </p:pic>
      <p:sp>
        <p:nvSpPr>
          <p:cNvPr id="5" name="TextBox 4"/>
          <p:cNvSpPr txBox="1"/>
          <p:nvPr/>
        </p:nvSpPr>
        <p:spPr>
          <a:xfrm>
            <a:off x="762000" y="2895600"/>
            <a:ext cx="7620000" cy="4093428"/>
          </a:xfrm>
          <a:prstGeom prst="rect">
            <a:avLst/>
          </a:prstGeom>
          <a:noFill/>
        </p:spPr>
        <p:txBody>
          <a:bodyPr wrap="square" rtlCol="0">
            <a:spAutoFit/>
          </a:bodyPr>
          <a:lstStyle/>
          <a:p>
            <a:r>
              <a:rPr lang="en-US" sz="2400" dirty="0" smtClean="0"/>
              <a:t>The original programmers for the Eniac (first general purpose computer)</a:t>
            </a:r>
          </a:p>
          <a:p>
            <a:endParaRPr lang="en-US" sz="2400" dirty="0" smtClean="0"/>
          </a:p>
          <a:p>
            <a:r>
              <a:rPr lang="en-US" sz="2400" dirty="0" smtClean="0"/>
              <a:t>They programmed </a:t>
            </a:r>
            <a:r>
              <a:rPr lang="en-US" sz="2400" i="1" dirty="0" smtClean="0"/>
              <a:t>without </a:t>
            </a:r>
            <a:r>
              <a:rPr lang="en-US" sz="2400" dirty="0" smtClean="0"/>
              <a:t>programming manuals or courses, using only the logical diagrams</a:t>
            </a:r>
          </a:p>
          <a:p>
            <a:endParaRPr lang="en-US" sz="2400" dirty="0" smtClean="0"/>
          </a:p>
          <a:p>
            <a:r>
              <a:rPr lang="en-US" sz="2400" dirty="0" smtClean="0"/>
              <a:t>Jean Bartik was born in Gentry County Missouri (1924) and attended Northwest Missouri State Teachers College.</a:t>
            </a:r>
          </a:p>
          <a:p>
            <a:endParaRPr lang="en-US" sz="2200" dirty="0" smtClean="0"/>
          </a:p>
          <a:p>
            <a:endParaRPr lang="en-US" sz="2200" dirty="0"/>
          </a:p>
        </p:txBody>
      </p:sp>
    </p:spTree>
    <p:extLst>
      <p:ext uri="{BB962C8B-B14F-4D97-AF65-F5344CB8AC3E}">
        <p14:creationId xmlns:p14="http://schemas.microsoft.com/office/powerpoint/2010/main" val="3395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19200"/>
            <a:ext cx="7017984" cy="4627483"/>
          </a:xfrm>
        </p:spPr>
      </p:pic>
    </p:spTree>
    <p:extLst>
      <p:ext uri="{BB962C8B-B14F-4D97-AF65-F5344CB8AC3E}">
        <p14:creationId xmlns:p14="http://schemas.microsoft.com/office/powerpoint/2010/main" val="253488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ce.png"/>
          <p:cNvPicPr>
            <a:picLocks noGrp="1" noChangeAspect="1"/>
          </p:cNvPicPr>
          <p:nvPr>
            <p:ph idx="1"/>
          </p:nvPr>
        </p:nvPicPr>
        <p:blipFill>
          <a:blip r:embed="rId2" cstate="print"/>
          <a:stretch>
            <a:fillRect/>
          </a:stretch>
        </p:blipFill>
        <p:spPr>
          <a:xfrm>
            <a:off x="533400" y="1143000"/>
            <a:ext cx="3384964" cy="4525963"/>
          </a:xfrm>
        </p:spPr>
      </p:pic>
      <p:sp>
        <p:nvSpPr>
          <p:cNvPr id="7" name="TextBox 6"/>
          <p:cNvSpPr txBox="1"/>
          <p:nvPr/>
        </p:nvSpPr>
        <p:spPr>
          <a:xfrm>
            <a:off x="4267200" y="1143000"/>
            <a:ext cx="4419600" cy="5386090"/>
          </a:xfrm>
          <a:prstGeom prst="rect">
            <a:avLst/>
          </a:prstGeom>
          <a:noFill/>
        </p:spPr>
        <p:txBody>
          <a:bodyPr wrap="square" rtlCol="0">
            <a:spAutoFit/>
          </a:bodyPr>
          <a:lstStyle/>
          <a:p>
            <a:pPr algn="ctr"/>
            <a:r>
              <a:rPr lang="en-US" sz="2200" b="1" dirty="0" smtClean="0"/>
              <a:t>Grace Murray Hopper </a:t>
            </a:r>
          </a:p>
          <a:p>
            <a:pPr algn="ctr"/>
            <a:r>
              <a:rPr lang="en-US" sz="1400" dirty="0" smtClean="0"/>
              <a:t>(December 9, 1906 – January 1, 1992)</a:t>
            </a:r>
          </a:p>
          <a:p>
            <a:pPr algn="ctr"/>
            <a:endParaRPr lang="en-US" sz="1400" b="1" dirty="0" smtClean="0"/>
          </a:p>
          <a:p>
            <a:pPr algn="ctr"/>
            <a:endParaRPr lang="en-US" sz="1400" b="1" dirty="0" smtClean="0"/>
          </a:p>
          <a:p>
            <a:r>
              <a:rPr lang="en-US" sz="2000" dirty="0" smtClean="0"/>
              <a:t>One of the first programmers of the Mark I computer (Harvard)</a:t>
            </a:r>
          </a:p>
          <a:p>
            <a:endParaRPr lang="en-US" sz="2000" dirty="0" smtClean="0"/>
          </a:p>
          <a:p>
            <a:r>
              <a:rPr lang="en-US" sz="2000" dirty="0" smtClean="0"/>
              <a:t>Developed the first compiler of a programming language</a:t>
            </a:r>
          </a:p>
          <a:p>
            <a:endParaRPr lang="en-US" sz="2000" dirty="0" smtClean="0"/>
          </a:p>
          <a:p>
            <a:r>
              <a:rPr lang="en-US" sz="2000" dirty="0" smtClean="0"/>
              <a:t>Conceptualized the idea of machine-independent programming languages</a:t>
            </a:r>
          </a:p>
          <a:p>
            <a:endParaRPr lang="en-US" sz="2000" dirty="0" smtClean="0"/>
          </a:p>
          <a:p>
            <a:r>
              <a:rPr lang="en-US" sz="2000" dirty="0" smtClean="0"/>
              <a:t>Lead the team that developed the language COBOL, which is still the dominant language in use by businesses </a:t>
            </a:r>
          </a:p>
          <a:p>
            <a:endParaRPr lang="en-US" sz="2000" b="1" dirty="0"/>
          </a:p>
        </p:txBody>
      </p:sp>
    </p:spTree>
    <p:extLst>
      <p:ext uri="{BB962C8B-B14F-4D97-AF65-F5344CB8AC3E}">
        <p14:creationId xmlns:p14="http://schemas.microsoft.com/office/powerpoint/2010/main" val="17647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Hedy </a:t>
            </a:r>
            <a:r>
              <a:rPr lang="en-US" dirty="0" err="1"/>
              <a:t>Lamarr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10301"/>
            <a:ext cx="2937831" cy="3810000"/>
          </a:xfrm>
        </p:spPr>
      </p:pic>
      <p:sp>
        <p:nvSpPr>
          <p:cNvPr id="5" name="TextBox 4"/>
          <p:cNvSpPr txBox="1"/>
          <p:nvPr/>
        </p:nvSpPr>
        <p:spPr>
          <a:xfrm>
            <a:off x="3886200" y="1524000"/>
            <a:ext cx="487680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Austrian Actress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Invented early technique for spread spectrum communications and frequency hopping – the foundation for Wireless Communications </a:t>
            </a:r>
          </a:p>
          <a:p>
            <a:endParaRPr lang="en-US" dirty="0"/>
          </a:p>
        </p:txBody>
      </p:sp>
    </p:spTree>
    <p:extLst>
      <p:ext uri="{BB962C8B-B14F-4D97-AF65-F5344CB8AC3E}">
        <p14:creationId xmlns:p14="http://schemas.microsoft.com/office/powerpoint/2010/main" val="2938795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Allen Wilkes </a:t>
            </a:r>
          </a:p>
        </p:txBody>
      </p:sp>
      <p:sp>
        <p:nvSpPr>
          <p:cNvPr id="3" name="Content Placeholder 2"/>
          <p:cNvSpPr>
            <a:spLocks noGrp="1"/>
          </p:cNvSpPr>
          <p:nvPr>
            <p:ph idx="1"/>
          </p:nvPr>
        </p:nvSpPr>
        <p:spPr>
          <a:xfrm>
            <a:off x="4876800" y="1600200"/>
            <a:ext cx="3810000" cy="4525963"/>
          </a:xfrm>
        </p:spPr>
        <p:txBody>
          <a:bodyPr/>
          <a:lstStyle/>
          <a:p>
            <a:r>
              <a:rPr lang="en-US" dirty="0"/>
              <a:t>First person to design a computer for home use</a:t>
            </a:r>
          </a:p>
          <a:p>
            <a:endParaRPr lang="en-US" dirty="0"/>
          </a:p>
          <a:p>
            <a:r>
              <a:rPr lang="en-US" dirty="0"/>
              <a:t>She designed the multiply </a:t>
            </a:r>
            <a:r>
              <a:rPr lang="en-US" dirty="0" err="1"/>
              <a:t>macromodule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057400"/>
            <a:ext cx="4065389" cy="3049042"/>
          </a:xfrm>
          <a:prstGeom prst="rect">
            <a:avLst/>
          </a:prstGeom>
        </p:spPr>
      </p:pic>
    </p:spTree>
    <p:extLst>
      <p:ext uri="{BB962C8B-B14F-4D97-AF65-F5344CB8AC3E}">
        <p14:creationId xmlns:p14="http://schemas.microsoft.com/office/powerpoint/2010/main" val="1810217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lgn="just">
              <a:buNone/>
            </a:pPr>
            <a:r>
              <a:rPr lang="en-US" dirty="0" smtClean="0"/>
              <a:t>“But despite the success of the ENIAC women in establishing a unique occupational niche for the programmer within the ENIAC community, </a:t>
            </a:r>
            <a:r>
              <a:rPr lang="en-US" b="1" dirty="0" smtClean="0">
                <a:solidFill>
                  <a:srgbClr val="C00000"/>
                </a:solidFill>
              </a:rPr>
              <a:t>programming continued to be perceived as marginal</a:t>
            </a:r>
            <a:r>
              <a:rPr lang="en-US" dirty="0" smtClean="0">
                <a:solidFill>
                  <a:srgbClr val="C00000"/>
                </a:solidFill>
              </a:rPr>
              <a:t> </a:t>
            </a:r>
            <a:r>
              <a:rPr lang="en-US" dirty="0" smtClean="0"/>
              <a:t>to the central business of computer development.  By nature of their gender (female) and education (nonscientific and </a:t>
            </a:r>
            <a:r>
              <a:rPr lang="en-US" dirty="0" err="1" smtClean="0"/>
              <a:t>nonengineering</a:t>
            </a:r>
            <a:r>
              <a:rPr lang="en-US" dirty="0" smtClean="0"/>
              <a:t>), the early programmers remained isolated from the engineering and scientific managers.  </a:t>
            </a:r>
            <a:r>
              <a:rPr lang="en-US" b="1" dirty="0" smtClean="0">
                <a:solidFill>
                  <a:srgbClr val="C00000"/>
                </a:solidFill>
              </a:rPr>
              <a:t>If software was admitted to be important, hardware was considered to be essential.”</a:t>
            </a:r>
          </a:p>
          <a:p>
            <a:pPr marL="0" indent="0" algn="r">
              <a:buNone/>
            </a:pPr>
            <a:r>
              <a:rPr lang="en-US" sz="2100" dirty="0" smtClean="0"/>
              <a:t>- Nathan </a:t>
            </a:r>
            <a:r>
              <a:rPr lang="en-US" sz="2100" dirty="0" err="1" smtClean="0"/>
              <a:t>Ensmenger’s</a:t>
            </a:r>
            <a:r>
              <a:rPr lang="en-US" sz="2100" dirty="0" smtClean="0"/>
              <a:t> </a:t>
            </a:r>
            <a:r>
              <a:rPr lang="en-US" sz="2100" i="1" dirty="0" smtClean="0"/>
              <a:t>The Computer Boys Take Over , p. 38.</a:t>
            </a:r>
            <a:endParaRPr lang="en-US" sz="2100" dirty="0"/>
          </a:p>
        </p:txBody>
      </p:sp>
    </p:spTree>
    <p:extLst>
      <p:ext uri="{BB962C8B-B14F-4D97-AF65-F5344CB8AC3E}">
        <p14:creationId xmlns:p14="http://schemas.microsoft.com/office/powerpoint/2010/main" val="305713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Subtlety</a:t>
            </a:r>
            <a:endParaRPr lang="en-US" dirty="0"/>
          </a:p>
        </p:txBody>
      </p:sp>
      <p:sp>
        <p:nvSpPr>
          <p:cNvPr id="3" name="Content Placeholder 2"/>
          <p:cNvSpPr>
            <a:spLocks noGrp="1"/>
          </p:cNvSpPr>
          <p:nvPr>
            <p:ph idx="1"/>
          </p:nvPr>
        </p:nvSpPr>
        <p:spPr>
          <a:xfrm>
            <a:off x="457200" y="1295400"/>
            <a:ext cx="8229600" cy="4754563"/>
          </a:xfrm>
        </p:spPr>
        <p:txBody>
          <a:bodyPr>
            <a:normAutofit fontScale="77500" lnSpcReduction="20000"/>
          </a:bodyPr>
          <a:lstStyle/>
          <a:p>
            <a:r>
              <a:rPr lang="en-US" sz="4700" dirty="0" smtClean="0"/>
              <a:t>What the men worked on was </a:t>
            </a:r>
            <a:r>
              <a:rPr lang="en-US" sz="4700" b="1" dirty="0" smtClean="0">
                <a:solidFill>
                  <a:srgbClr val="C00000"/>
                </a:solidFill>
              </a:rPr>
              <a:t>HARD</a:t>
            </a:r>
            <a:r>
              <a:rPr lang="en-US" sz="4700" dirty="0" smtClean="0"/>
              <a:t>WARE</a:t>
            </a:r>
          </a:p>
          <a:p>
            <a:pPr lvl="2"/>
            <a:r>
              <a:rPr lang="en-US" sz="4400" dirty="0" smtClean="0"/>
              <a:t>The development of hardware was the real business of computing</a:t>
            </a:r>
          </a:p>
          <a:p>
            <a:pPr lvl="2"/>
            <a:r>
              <a:rPr lang="en-US" sz="4400" dirty="0" smtClean="0"/>
              <a:t>The </a:t>
            </a:r>
            <a:r>
              <a:rPr lang="en-US" sz="4400" b="1" dirty="0" smtClean="0">
                <a:solidFill>
                  <a:srgbClr val="C00000"/>
                </a:solidFill>
              </a:rPr>
              <a:t>“head” </a:t>
            </a:r>
            <a:r>
              <a:rPr lang="en-US" sz="4400" dirty="0" smtClean="0"/>
              <a:t>work of the (male) scientist</a:t>
            </a:r>
            <a:endParaRPr lang="en-US" sz="4400" dirty="0"/>
          </a:p>
          <a:p>
            <a:r>
              <a:rPr lang="en-US" sz="4700" dirty="0" smtClean="0"/>
              <a:t>What the women worked on was </a:t>
            </a:r>
            <a:r>
              <a:rPr lang="en-US" sz="4700" b="1" dirty="0" smtClean="0">
                <a:solidFill>
                  <a:srgbClr val="C00000"/>
                </a:solidFill>
              </a:rPr>
              <a:t>SOFT</a:t>
            </a:r>
            <a:r>
              <a:rPr lang="en-US" sz="4700" dirty="0" smtClean="0"/>
              <a:t>WARE </a:t>
            </a:r>
          </a:p>
          <a:p>
            <a:pPr lvl="2"/>
            <a:r>
              <a:rPr lang="en-US" sz="4000" dirty="0" smtClean="0"/>
              <a:t>The </a:t>
            </a:r>
            <a:r>
              <a:rPr lang="en-US" sz="4000" b="1" dirty="0" smtClean="0">
                <a:solidFill>
                  <a:srgbClr val="C00000"/>
                </a:solidFill>
              </a:rPr>
              <a:t>“hand”</a:t>
            </a:r>
            <a:r>
              <a:rPr lang="en-US" sz="4000" dirty="0" smtClean="0">
                <a:solidFill>
                  <a:srgbClr val="C00000"/>
                </a:solidFill>
              </a:rPr>
              <a:t> </a:t>
            </a:r>
            <a:r>
              <a:rPr lang="en-US" sz="4000" dirty="0" smtClean="0"/>
              <a:t>work of the (largely female) coder</a:t>
            </a:r>
            <a:endParaRPr lang="en-US" sz="4000" dirty="0"/>
          </a:p>
        </p:txBody>
      </p:sp>
    </p:spTree>
    <p:extLst>
      <p:ext uri="{BB962C8B-B14F-4D97-AF65-F5344CB8AC3E}">
        <p14:creationId xmlns:p14="http://schemas.microsoft.com/office/powerpoint/2010/main" val="30578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normAutofit/>
          </a:bodyPr>
          <a:lstStyle/>
          <a:p>
            <a:pPr marL="0" indent="0" algn="just">
              <a:buNone/>
            </a:pPr>
            <a:r>
              <a:rPr lang="en-US" dirty="0" smtClean="0"/>
              <a:t>“In the ENIAC project, of course, the programmers actually were women. In this respect </a:t>
            </a:r>
            <a:r>
              <a:rPr lang="en-US" b="1" dirty="0" smtClean="0">
                <a:solidFill>
                  <a:srgbClr val="C00000"/>
                </a:solidFill>
              </a:rPr>
              <a:t>programming inherited the gender identity of the human computing</a:t>
            </a:r>
            <a:r>
              <a:rPr lang="en-US" dirty="0" smtClean="0"/>
              <a:t> projects in which it was originated.  But the suggestion that coding was </a:t>
            </a:r>
            <a:r>
              <a:rPr lang="en-US" b="1" dirty="0" smtClean="0">
                <a:solidFill>
                  <a:srgbClr val="C00000"/>
                </a:solidFill>
              </a:rPr>
              <a:t>low-status</a:t>
            </a:r>
            <a:r>
              <a:rPr lang="en-US" dirty="0" smtClean="0"/>
              <a:t> clerical work also implied an additional association with female labor.”</a:t>
            </a:r>
          </a:p>
          <a:p>
            <a:pPr marL="0" indent="0" algn="r">
              <a:buNone/>
            </a:pPr>
            <a:r>
              <a:rPr lang="en-US" sz="1900" dirty="0"/>
              <a:t>- Nathan </a:t>
            </a:r>
            <a:r>
              <a:rPr lang="en-US" sz="1900" dirty="0" err="1"/>
              <a:t>Ensmenger’s</a:t>
            </a:r>
            <a:r>
              <a:rPr lang="en-US" sz="1900" dirty="0"/>
              <a:t> </a:t>
            </a:r>
            <a:r>
              <a:rPr lang="en-US" sz="1900" i="1" dirty="0"/>
              <a:t>The Computer Boys Take Over , p. 38.</a:t>
            </a:r>
            <a:endParaRPr lang="en-US" sz="1900" dirty="0"/>
          </a:p>
          <a:p>
            <a:pPr marL="0" indent="0" algn="just">
              <a:buNone/>
            </a:pPr>
            <a:endParaRPr lang="en-US" dirty="0"/>
          </a:p>
        </p:txBody>
      </p:sp>
    </p:spTree>
    <p:extLst>
      <p:ext uri="{BB962C8B-B14F-4D97-AF65-F5344CB8AC3E}">
        <p14:creationId xmlns:p14="http://schemas.microsoft.com/office/powerpoint/2010/main" val="2224348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War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End of the 1950s:  programmers no longer considered “clerical” workers</a:t>
            </a:r>
          </a:p>
          <a:p>
            <a:endParaRPr lang="en-US" dirty="0" smtClean="0"/>
          </a:p>
          <a:p>
            <a:r>
              <a:rPr lang="en-US" dirty="0" smtClean="0"/>
              <a:t>Programmer Model emphasized individual experience and </a:t>
            </a:r>
            <a:r>
              <a:rPr lang="en-US" i="1" dirty="0" smtClean="0"/>
              <a:t>creativity</a:t>
            </a:r>
          </a:p>
          <a:p>
            <a:endParaRPr lang="en-US" i="1" dirty="0"/>
          </a:p>
          <a:p>
            <a:r>
              <a:rPr lang="en-US" dirty="0" err="1"/>
              <a:t>PriceWaterhouse</a:t>
            </a:r>
            <a:r>
              <a:rPr lang="en-US" dirty="0"/>
              <a:t> report in 1959:  the work involved is exacting and difficult enough to </a:t>
            </a:r>
            <a:r>
              <a:rPr lang="en-US" i="1" dirty="0"/>
              <a:t>require real intellectual ability </a:t>
            </a:r>
            <a:r>
              <a:rPr lang="en-US" dirty="0"/>
              <a:t>and above average personal characteristics</a:t>
            </a:r>
          </a:p>
          <a:p>
            <a:endParaRPr lang="en-US" i="1" dirty="0" smtClean="0"/>
          </a:p>
          <a:p>
            <a:endParaRPr lang="en-US" dirty="0"/>
          </a:p>
        </p:txBody>
      </p:sp>
    </p:spTree>
    <p:extLst>
      <p:ext uri="{BB962C8B-B14F-4D97-AF65-F5344CB8AC3E}">
        <p14:creationId xmlns:p14="http://schemas.microsoft.com/office/powerpoint/2010/main" val="1491469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Programmer Recruitment</a:t>
            </a:r>
            <a:endParaRPr lang="en-US" dirty="0"/>
          </a:p>
        </p:txBody>
      </p:sp>
      <p:sp>
        <p:nvSpPr>
          <p:cNvPr id="3" name="Content Placeholder 2"/>
          <p:cNvSpPr>
            <a:spLocks noGrp="1"/>
          </p:cNvSpPr>
          <p:nvPr>
            <p:ph idx="1"/>
          </p:nvPr>
        </p:nvSpPr>
        <p:spPr/>
        <p:txBody>
          <a:bodyPr/>
          <a:lstStyle/>
          <a:p>
            <a:r>
              <a:rPr lang="en-US" dirty="0" smtClean="0"/>
              <a:t>1957:  Corporate Computing included 1500 “mainframes,” each of which needed 30-50 programmers</a:t>
            </a:r>
          </a:p>
          <a:p>
            <a:endParaRPr lang="en-US" dirty="0" smtClean="0"/>
          </a:p>
          <a:p>
            <a:r>
              <a:rPr lang="en-US" dirty="0" smtClean="0"/>
              <a:t>A looming shortage of computer programmers</a:t>
            </a:r>
          </a:p>
        </p:txBody>
      </p:sp>
    </p:spTree>
    <p:extLst>
      <p:ext uri="{BB962C8B-B14F-4D97-AF65-F5344CB8AC3E}">
        <p14:creationId xmlns:p14="http://schemas.microsoft.com/office/powerpoint/2010/main" val="13359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a:bodyPr>
          <a:lstStyle/>
          <a:p>
            <a:r>
              <a:rPr lang="en-US" dirty="0" smtClean="0"/>
              <a:t>Systems for Business Intelligence</a:t>
            </a:r>
          </a:p>
          <a:p>
            <a:pPr lvl="1"/>
            <a:r>
              <a:rPr lang="en-US" i="1" dirty="0" smtClean="0"/>
              <a:t>Decision Support Systems for Business Intelligence</a:t>
            </a:r>
          </a:p>
          <a:p>
            <a:pPr lvl="1"/>
            <a:endParaRPr lang="en-US" dirty="0" smtClean="0"/>
          </a:p>
          <a:p>
            <a:r>
              <a:rPr lang="en-US" dirty="0" smtClean="0"/>
              <a:t>Improved Methodologies for System Development</a:t>
            </a:r>
          </a:p>
          <a:p>
            <a:endParaRPr lang="en-US" dirty="0" smtClean="0"/>
          </a:p>
          <a:p>
            <a:r>
              <a:rPr lang="en-US" dirty="0" smtClean="0"/>
              <a:t>Women in Information Technology Fields</a:t>
            </a:r>
            <a:endParaRPr lang="en-US" dirty="0"/>
          </a:p>
        </p:txBody>
      </p:sp>
    </p:spTree>
    <p:extLst>
      <p:ext uri="{BB962C8B-B14F-4D97-AF65-F5344CB8AC3E}">
        <p14:creationId xmlns:p14="http://schemas.microsoft.com/office/powerpoint/2010/main" val="21162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Corporate firms trained customers, but were not sufficient</a:t>
            </a:r>
          </a:p>
          <a:p>
            <a:endParaRPr lang="en-US" dirty="0" smtClean="0"/>
          </a:p>
          <a:p>
            <a:r>
              <a:rPr lang="en-US" dirty="0" smtClean="0"/>
              <a:t>Hiring based on “personality traits” of successful programmers</a:t>
            </a:r>
          </a:p>
          <a:p>
            <a:endParaRPr lang="en-US" dirty="0" smtClean="0"/>
          </a:p>
          <a:p>
            <a:r>
              <a:rPr lang="en-US" dirty="0" smtClean="0"/>
              <a:t>Hiring based on innate and artisan skills</a:t>
            </a:r>
          </a:p>
          <a:p>
            <a:endParaRPr lang="en-US" dirty="0"/>
          </a:p>
          <a:p>
            <a:r>
              <a:rPr lang="en-US" dirty="0" smtClean="0"/>
              <a:t>Vocational Schools</a:t>
            </a:r>
          </a:p>
          <a:p>
            <a:pPr marL="457200" lvl="1" indent="0">
              <a:buNone/>
            </a:pPr>
            <a:endParaRPr lang="en-US" dirty="0"/>
          </a:p>
        </p:txBody>
      </p:sp>
    </p:spTree>
    <p:extLst>
      <p:ext uri="{BB962C8B-B14F-4D97-AF65-F5344CB8AC3E}">
        <p14:creationId xmlns:p14="http://schemas.microsoft.com/office/powerpoint/2010/main" val="30456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lgn="ctr">
              <a:buNone/>
            </a:pPr>
            <a:r>
              <a:rPr lang="en-US" sz="3600" dirty="0" smtClean="0"/>
              <a:t>NATO Conference on </a:t>
            </a:r>
          </a:p>
          <a:p>
            <a:pPr marL="0" indent="0" algn="ctr">
              <a:buNone/>
            </a:pPr>
            <a:r>
              <a:rPr lang="en-US" sz="3600" dirty="0" smtClean="0"/>
              <a:t>Software Engineering (1968) </a:t>
            </a:r>
          </a:p>
          <a:p>
            <a:endParaRPr lang="en-US" dirty="0" smtClean="0"/>
          </a:p>
          <a:p>
            <a:pPr lvl="1"/>
            <a:r>
              <a:rPr lang="en-US" dirty="0" smtClean="0"/>
              <a:t>Portrayed programming as “too artistic”</a:t>
            </a:r>
          </a:p>
          <a:p>
            <a:pPr marL="457200" lvl="1" indent="0">
              <a:buNone/>
            </a:pPr>
            <a:endParaRPr lang="en-US" dirty="0" smtClean="0"/>
          </a:p>
          <a:p>
            <a:pPr lvl="1"/>
            <a:r>
              <a:rPr lang="en-US" dirty="0" smtClean="0"/>
              <a:t>Not up to the standards of “established branches” of engineering</a:t>
            </a:r>
          </a:p>
          <a:p>
            <a:pPr lvl="1"/>
            <a:endParaRPr lang="en-US" dirty="0"/>
          </a:p>
          <a:p>
            <a:pPr lvl="1"/>
            <a:r>
              <a:rPr lang="en-US" dirty="0" smtClean="0"/>
              <a:t>Appeal is to the tradition of artisan or craftsperson (masculine) rather than effeminate artsy type</a:t>
            </a:r>
            <a:endParaRPr lang="en-US" dirty="0"/>
          </a:p>
        </p:txBody>
      </p:sp>
    </p:spTree>
    <p:extLst>
      <p:ext uri="{BB962C8B-B14F-4D97-AF65-F5344CB8AC3E}">
        <p14:creationId xmlns:p14="http://schemas.microsoft.com/office/powerpoint/2010/main" val="37328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Mathematics</a:t>
            </a:r>
            <a:endParaRPr lang="en-US" dirty="0"/>
          </a:p>
        </p:txBody>
      </p:sp>
      <p:sp>
        <p:nvSpPr>
          <p:cNvPr id="3" name="Content Placeholder 2"/>
          <p:cNvSpPr>
            <a:spLocks noGrp="1"/>
          </p:cNvSpPr>
          <p:nvPr>
            <p:ph idx="1"/>
          </p:nvPr>
        </p:nvSpPr>
        <p:spPr/>
        <p:txBody>
          <a:bodyPr/>
          <a:lstStyle/>
          <a:p>
            <a:endParaRPr lang="en-US" dirty="0" smtClean="0"/>
          </a:p>
          <a:p>
            <a:r>
              <a:rPr lang="en-US" dirty="0" smtClean="0"/>
              <a:t>Programmers were good with algorithmic problems, but had difficulty solving complex business problems</a:t>
            </a:r>
          </a:p>
          <a:p>
            <a:endParaRPr lang="en-US" dirty="0" smtClean="0"/>
          </a:p>
          <a:p>
            <a:r>
              <a:rPr lang="en-US" dirty="0" smtClean="0"/>
              <a:t>Process was poorly defined/understood</a:t>
            </a:r>
          </a:p>
          <a:p>
            <a:endParaRPr lang="en-US" dirty="0"/>
          </a:p>
        </p:txBody>
      </p:sp>
    </p:spTree>
    <p:extLst>
      <p:ext uri="{BB962C8B-B14F-4D97-AF65-F5344CB8AC3E}">
        <p14:creationId xmlns:p14="http://schemas.microsoft.com/office/powerpoint/2010/main" val="3709255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Skill descriptions fulfilled male notions of </a:t>
            </a:r>
            <a:r>
              <a:rPr lang="en-US" dirty="0" smtClean="0"/>
              <a:t>mastery and </a:t>
            </a:r>
            <a:r>
              <a:rPr lang="en-US" dirty="0" smtClean="0"/>
              <a:t>autonomy</a:t>
            </a:r>
          </a:p>
          <a:p>
            <a:endParaRPr lang="en-US" dirty="0" smtClean="0"/>
          </a:p>
          <a:p>
            <a:r>
              <a:rPr lang="en-US" dirty="0" smtClean="0"/>
              <a:t>Emphasis on mathematics (the study of which was discouraged for women)</a:t>
            </a:r>
          </a:p>
          <a:p>
            <a:endParaRPr lang="en-US" dirty="0" smtClean="0"/>
          </a:p>
          <a:p>
            <a:r>
              <a:rPr lang="en-US" dirty="0" smtClean="0"/>
              <a:t>Hiring practices encouraged hiring men</a:t>
            </a:r>
          </a:p>
          <a:p>
            <a:pPr lvl="1"/>
            <a:r>
              <a:rPr lang="en-US" dirty="0" smtClean="0"/>
              <a:t>Especially the tendency not to like other people</a:t>
            </a:r>
          </a:p>
          <a:p>
            <a:pPr lvl="1"/>
            <a:endParaRPr lang="en-US"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38568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Status</a:t>
            </a:r>
            <a:endParaRPr lang="en-US" dirty="0"/>
          </a:p>
        </p:txBody>
      </p:sp>
      <p:sp>
        <p:nvSpPr>
          <p:cNvPr id="3" name="Content Placeholder 2"/>
          <p:cNvSpPr>
            <a:spLocks noGrp="1"/>
          </p:cNvSpPr>
          <p:nvPr>
            <p:ph idx="1"/>
          </p:nvPr>
        </p:nvSpPr>
        <p:spPr/>
        <p:txBody>
          <a:bodyPr/>
          <a:lstStyle/>
          <a:p>
            <a:r>
              <a:rPr lang="en-US" dirty="0" smtClean="0"/>
              <a:t>1960s:  white collar industries trying to get a “professional” status </a:t>
            </a:r>
          </a:p>
          <a:p>
            <a:r>
              <a:rPr lang="en-US" dirty="0" smtClean="0"/>
              <a:t>Prerequisite of professional status was the mastery of an organized body of knowledge</a:t>
            </a:r>
          </a:p>
          <a:p>
            <a:r>
              <a:rPr lang="en-US" dirty="0" smtClean="0"/>
              <a:t>Required the development of theoretical knowledge, not just a body of applications</a:t>
            </a:r>
            <a:endParaRPr lang="en-US" dirty="0"/>
          </a:p>
        </p:txBody>
      </p:sp>
    </p:spTree>
    <p:extLst>
      <p:ext uri="{BB962C8B-B14F-4D97-AF65-F5344CB8AC3E}">
        <p14:creationId xmlns:p14="http://schemas.microsoft.com/office/powerpoint/2010/main" val="41233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just">
              <a:buNone/>
            </a:pPr>
            <a:r>
              <a:rPr lang="en-US" dirty="0" smtClean="0"/>
              <a:t>“In problem preparation, the detailed work may be accomplished by two individuals.  The first, who may be called the ‘</a:t>
            </a:r>
            <a:r>
              <a:rPr lang="en-US" b="1" dirty="0" smtClean="0">
                <a:solidFill>
                  <a:srgbClr val="C00000"/>
                </a:solidFill>
              </a:rPr>
              <a:t>programmer</a:t>
            </a:r>
            <a:r>
              <a:rPr lang="en-US" dirty="0" smtClean="0"/>
              <a:t>,’ studies the problem, determines the appropriate method of solution, and prepares the flow chart.  This person must be well versed in the particular field in which the problem lies, and should also be able to fully exploit the flexibility and versatility of the UNIVAC system. …..</a:t>
            </a:r>
            <a:endParaRPr lang="en-US" dirty="0"/>
          </a:p>
        </p:txBody>
      </p:sp>
    </p:spTree>
    <p:extLst>
      <p:ext uri="{BB962C8B-B14F-4D97-AF65-F5344CB8AC3E}">
        <p14:creationId xmlns:p14="http://schemas.microsoft.com/office/powerpoint/2010/main" val="2240426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marL="0" indent="0" algn="just">
              <a:buNone/>
            </a:pPr>
            <a:r>
              <a:rPr lang="en-US" dirty="0" smtClean="0"/>
              <a:t>The second person, referred to as the ‘</a:t>
            </a:r>
            <a:r>
              <a:rPr lang="en-US" b="1" dirty="0" smtClean="0">
                <a:solidFill>
                  <a:srgbClr val="C00000"/>
                </a:solidFill>
              </a:rPr>
              <a:t>coder</a:t>
            </a:r>
            <a:r>
              <a:rPr lang="en-US" dirty="0" smtClean="0"/>
              <a:t>’ need only be familiar with the technique of reducing the flow chart to the specific instructions, or coding required by the UNIVAC to solve the problem.  By differentiating between these two tasks, one clerical and the other analytic, the manual reinforced the </a:t>
            </a:r>
            <a:r>
              <a:rPr lang="en-US" dirty="0" err="1" smtClean="0"/>
              <a:t>Goldstine</a:t>
            </a:r>
            <a:r>
              <a:rPr lang="en-US" dirty="0" smtClean="0"/>
              <a:t> and von Neumann model of the programmer.  In this model the real business of programming was analysis;  the actual coding aspect of programming was trivial and mechanical.”</a:t>
            </a:r>
          </a:p>
          <a:p>
            <a:pPr marL="0" indent="0" algn="r">
              <a:buNone/>
            </a:pPr>
            <a:r>
              <a:rPr lang="en-US" sz="1900" dirty="0"/>
              <a:t>- Nathan </a:t>
            </a:r>
            <a:r>
              <a:rPr lang="en-US" sz="1900" dirty="0" err="1"/>
              <a:t>Ensmenger’s</a:t>
            </a:r>
            <a:r>
              <a:rPr lang="en-US" sz="1900" dirty="0"/>
              <a:t> </a:t>
            </a:r>
            <a:r>
              <a:rPr lang="en-US" sz="1900" i="1" dirty="0"/>
              <a:t>The Computer Boys Take Over , p. </a:t>
            </a:r>
            <a:r>
              <a:rPr lang="en-US" sz="1900" i="1" dirty="0" smtClean="0"/>
              <a:t>39.</a:t>
            </a:r>
            <a:endParaRPr lang="en-US" sz="19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3012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sz="3600" dirty="0"/>
              <a:t>Academic </a:t>
            </a:r>
            <a:r>
              <a:rPr lang="en-US" sz="3600" dirty="0" smtClean="0"/>
              <a:t>programs often started in engineering programs which were not very friendly to women students</a:t>
            </a:r>
          </a:p>
          <a:p>
            <a:pPr lvl="1"/>
            <a:endParaRPr lang="en-US" dirty="0" smtClean="0"/>
          </a:p>
          <a:p>
            <a:pPr lvl="1"/>
            <a:r>
              <a:rPr lang="en-US" dirty="0" smtClean="0"/>
              <a:t>Electrical Engineering</a:t>
            </a:r>
          </a:p>
          <a:p>
            <a:pPr lvl="1"/>
            <a:endParaRPr lang="en-US" dirty="0" smtClean="0"/>
          </a:p>
          <a:p>
            <a:pPr lvl="1"/>
            <a:r>
              <a:rPr lang="en-US" dirty="0" smtClean="0"/>
              <a:t>Mathematics</a:t>
            </a:r>
          </a:p>
          <a:p>
            <a:pPr lvl="1"/>
            <a:endParaRPr lang="en-US" dirty="0" smtClean="0"/>
          </a:p>
          <a:p>
            <a:pPr lvl="1"/>
            <a:r>
              <a:rPr lang="en-US" dirty="0" smtClean="0"/>
              <a:t>Physics</a:t>
            </a:r>
            <a:endParaRPr lang="en-US" dirty="0"/>
          </a:p>
        </p:txBody>
      </p:sp>
    </p:spTree>
    <p:extLst>
      <p:ext uri="{BB962C8B-B14F-4D97-AF65-F5344CB8AC3E}">
        <p14:creationId xmlns:p14="http://schemas.microsoft.com/office/powerpoint/2010/main" val="1948474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Wisdom</a:t>
            </a:r>
            <a:endParaRPr lang="en-US" dirty="0"/>
          </a:p>
        </p:txBody>
      </p:sp>
      <p:sp>
        <p:nvSpPr>
          <p:cNvPr id="3" name="Content Placeholder 2"/>
          <p:cNvSpPr>
            <a:spLocks noGrp="1"/>
          </p:cNvSpPr>
          <p:nvPr>
            <p:ph idx="1"/>
          </p:nvPr>
        </p:nvSpPr>
        <p:spPr>
          <a:xfrm>
            <a:off x="457200" y="1600201"/>
            <a:ext cx="8229600" cy="3352800"/>
          </a:xfrm>
        </p:spPr>
        <p:txBody>
          <a:bodyPr/>
          <a:lstStyle/>
          <a:p>
            <a:r>
              <a:rPr lang="en-US" dirty="0" smtClean="0"/>
              <a:t>Women and people of color are not good in mathematics</a:t>
            </a:r>
          </a:p>
          <a:p>
            <a:endParaRPr lang="en-US" dirty="0" smtClean="0"/>
          </a:p>
          <a:p>
            <a:r>
              <a:rPr lang="en-US" dirty="0" smtClean="0"/>
              <a:t>Mathematics is crucial for any programming field</a:t>
            </a:r>
            <a:endParaRPr lang="en-US" dirty="0"/>
          </a:p>
        </p:txBody>
      </p:sp>
    </p:spTree>
    <p:extLst>
      <p:ext uri="{BB962C8B-B14F-4D97-AF65-F5344CB8AC3E}">
        <p14:creationId xmlns:p14="http://schemas.microsoft.com/office/powerpoint/2010/main" val="19806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lstStyle/>
          <a:p>
            <a:r>
              <a:rPr lang="en-US" dirty="0" smtClean="0"/>
              <a:t>Differences in mathematical aptitude have been shown to be due to </a:t>
            </a:r>
            <a:r>
              <a:rPr lang="en-US" i="1" dirty="0" smtClean="0"/>
              <a:t>exposure </a:t>
            </a:r>
            <a:r>
              <a:rPr lang="en-US" dirty="0" smtClean="0"/>
              <a:t>to mathematics:  the more mathematics classes a student takes, the better the student is at mathematics</a:t>
            </a:r>
          </a:p>
          <a:p>
            <a:pPr>
              <a:buNone/>
            </a:pPr>
            <a:endParaRPr lang="en-US" dirty="0" smtClean="0"/>
          </a:p>
          <a:p>
            <a:r>
              <a:rPr lang="en-US" dirty="0" smtClean="0"/>
              <a:t>Not all programming requires significant mathematical aptitude</a:t>
            </a:r>
            <a:endParaRPr lang="en-US" dirty="0"/>
          </a:p>
        </p:txBody>
      </p:sp>
    </p:spTree>
    <p:extLst>
      <p:ext uri="{BB962C8B-B14F-4D97-AF65-F5344CB8AC3E}">
        <p14:creationId xmlns:p14="http://schemas.microsoft.com/office/powerpoint/2010/main" val="16298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t>
            </a:r>
            <a:endParaRPr lang="en-US" dirty="0"/>
          </a:p>
        </p:txBody>
      </p:sp>
      <p:sp>
        <p:nvSpPr>
          <p:cNvPr id="3" name="Content Placeholder 2"/>
          <p:cNvSpPr>
            <a:spLocks noGrp="1"/>
          </p:cNvSpPr>
          <p:nvPr>
            <p:ph idx="1"/>
          </p:nvPr>
        </p:nvSpPr>
        <p:spPr>
          <a:xfrm>
            <a:off x="457200" y="1600201"/>
            <a:ext cx="8686800" cy="4038600"/>
          </a:xfrm>
        </p:spPr>
        <p:txBody>
          <a:bodyPr>
            <a:normAutofit fontScale="92500" lnSpcReduction="10000"/>
          </a:bodyPr>
          <a:lstStyle/>
          <a:p>
            <a:pPr marL="342900" lvl="1" indent="-342900">
              <a:buFont typeface="Arial" pitchFamily="34" charset="0"/>
              <a:buChar char="•"/>
            </a:pPr>
            <a:r>
              <a:rPr lang="en-US" sz="3900" dirty="0" smtClean="0"/>
              <a:t>Systems for Business Intelligence</a:t>
            </a:r>
          </a:p>
          <a:p>
            <a:pPr marL="342900" lvl="1" indent="-342900">
              <a:buFont typeface="Arial" pitchFamily="34" charset="0"/>
              <a:buChar char="•"/>
            </a:pPr>
            <a:endParaRPr lang="en-US" sz="3200" dirty="0"/>
          </a:p>
          <a:p>
            <a:pPr marL="342900" lvl="1" indent="-342900">
              <a:buFont typeface="Arial" pitchFamily="34" charset="0"/>
              <a:buChar char="•"/>
            </a:pPr>
            <a:r>
              <a:rPr lang="en-US" sz="3900" dirty="0" smtClean="0"/>
              <a:t>Systems Analysis</a:t>
            </a:r>
          </a:p>
          <a:p>
            <a:pPr lvl="1"/>
            <a:r>
              <a:rPr lang="en-US" sz="3400" dirty="0" smtClean="0"/>
              <a:t>… the study of a current business system and its problems, the determination and definition of business needs and information requirements, and the evaluation of alternative solutions …</a:t>
            </a:r>
          </a:p>
          <a:p>
            <a:pPr lvl="1">
              <a:buNone/>
            </a:pPr>
            <a:endParaRPr lang="en-US" dirty="0" smtClean="0"/>
          </a:p>
          <a:p>
            <a:pPr lvl="1"/>
            <a:endParaRPr lang="en-US" dirty="0" smtClean="0"/>
          </a:p>
          <a:p>
            <a:pPr lvl="1">
              <a:buNone/>
            </a:pPr>
            <a:endParaRPr lang="en-US" dirty="0"/>
          </a:p>
        </p:txBody>
      </p:sp>
    </p:spTree>
    <p:extLst>
      <p:ext uri="{BB962C8B-B14F-4D97-AF65-F5344CB8AC3E}">
        <p14:creationId xmlns:p14="http://schemas.microsoft.com/office/powerpoint/2010/main" val="258590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Teenage girls are now using computers and the Internet at rates similar to their male peers, but are </a:t>
            </a:r>
            <a:r>
              <a:rPr lang="en-US" b="1" dirty="0" smtClean="0">
                <a:solidFill>
                  <a:srgbClr val="C00000"/>
                </a:solidFill>
              </a:rPr>
              <a:t>five times </a:t>
            </a:r>
            <a:r>
              <a:rPr lang="en-US" b="1" i="1" dirty="0" smtClean="0">
                <a:solidFill>
                  <a:srgbClr val="C00000"/>
                </a:solidFill>
              </a:rPr>
              <a:t>less </a:t>
            </a:r>
            <a:r>
              <a:rPr lang="en-US" b="1" dirty="0" smtClean="0">
                <a:solidFill>
                  <a:srgbClr val="C00000"/>
                </a:solidFill>
              </a:rPr>
              <a:t>likely</a:t>
            </a:r>
            <a:r>
              <a:rPr lang="en-US" b="1" i="1" dirty="0" smtClean="0">
                <a:solidFill>
                  <a:srgbClr val="C00000"/>
                </a:solidFill>
              </a:rPr>
              <a:t> </a:t>
            </a:r>
            <a:r>
              <a:rPr lang="en-US" b="1" dirty="0" smtClean="0">
                <a:solidFill>
                  <a:srgbClr val="C00000"/>
                </a:solidFill>
              </a:rPr>
              <a:t>to consider a technology-related career</a:t>
            </a:r>
            <a:r>
              <a:rPr lang="en-US" dirty="0" smtClean="0"/>
              <a:t> or plan on taking post-secondary technology classes than those boys</a:t>
            </a:r>
          </a:p>
          <a:p>
            <a:pPr algn="just"/>
            <a:r>
              <a:rPr lang="en-US" dirty="0" smtClean="0"/>
              <a:t>The </a:t>
            </a:r>
            <a:r>
              <a:rPr lang="en-US" b="1" dirty="0" smtClean="0">
                <a:solidFill>
                  <a:srgbClr val="C00000"/>
                </a:solidFill>
              </a:rPr>
              <a:t>proportion of girls who take the SAT and who state they intend to major in computing fields has decreased steadily</a:t>
            </a:r>
            <a:r>
              <a:rPr lang="en-US" dirty="0" smtClean="0"/>
              <a:t> (relative to the proportion of boys): 20% in 2001 and 12% in 2006</a:t>
            </a:r>
          </a:p>
          <a:p>
            <a:pPr algn="just"/>
            <a:r>
              <a:rPr lang="en-US" dirty="0" smtClean="0"/>
              <a:t>More </a:t>
            </a:r>
            <a:r>
              <a:rPr lang="en-US" b="1" dirty="0" smtClean="0">
                <a:solidFill>
                  <a:srgbClr val="C00000"/>
                </a:solidFill>
              </a:rPr>
              <a:t>boys</a:t>
            </a:r>
            <a:r>
              <a:rPr lang="en-US" dirty="0" smtClean="0"/>
              <a:t> than girls (59% vs. 41%) reported course work or experience with </a:t>
            </a:r>
            <a:r>
              <a:rPr lang="en-US" b="1" dirty="0" smtClean="0">
                <a:solidFill>
                  <a:srgbClr val="C00000"/>
                </a:solidFill>
              </a:rPr>
              <a:t>computer </a:t>
            </a:r>
            <a:r>
              <a:rPr lang="en-US" b="1" i="1" dirty="0" smtClean="0">
                <a:solidFill>
                  <a:srgbClr val="C00000"/>
                </a:solidFill>
              </a:rPr>
              <a:t>programming</a:t>
            </a:r>
            <a:r>
              <a:rPr lang="en-US" dirty="0" smtClean="0"/>
              <a:t>, even though more </a:t>
            </a:r>
            <a:r>
              <a:rPr lang="en-US" b="1" dirty="0" smtClean="0">
                <a:solidFill>
                  <a:srgbClr val="C00000"/>
                </a:solidFill>
              </a:rPr>
              <a:t>girls</a:t>
            </a:r>
            <a:r>
              <a:rPr lang="en-US" dirty="0" smtClean="0"/>
              <a:t> reported having some coursework or experience </a:t>
            </a:r>
            <a:r>
              <a:rPr lang="en-US" b="1" i="1" dirty="0" smtClean="0">
                <a:solidFill>
                  <a:srgbClr val="C00000"/>
                </a:solidFill>
              </a:rPr>
              <a:t>using</a:t>
            </a:r>
            <a:r>
              <a:rPr lang="en-US" b="1" dirty="0" smtClean="0">
                <a:solidFill>
                  <a:srgbClr val="C00000"/>
                </a:solidFill>
              </a:rPr>
              <a:t> computers</a:t>
            </a:r>
          </a:p>
          <a:p>
            <a:pPr algn="just"/>
            <a:r>
              <a:rPr lang="en-US" dirty="0" smtClean="0"/>
              <a:t>The percentage of degrees in Computer Science awarded to women has decreased from almost 40% in 1984 to about 26% in 1998</a:t>
            </a:r>
          </a:p>
          <a:p>
            <a:endParaRPr lang="en-US" dirty="0" smtClean="0"/>
          </a:p>
          <a:p>
            <a:endParaRPr lang="en-US" dirty="0" smtClean="0"/>
          </a:p>
        </p:txBody>
      </p:sp>
    </p:spTree>
    <p:extLst>
      <p:ext uri="{BB962C8B-B14F-4D97-AF65-F5344CB8AC3E}">
        <p14:creationId xmlns:p14="http://schemas.microsoft.com/office/powerpoint/2010/main" val="38926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More Data</a:t>
            </a:r>
            <a:endParaRPr lang="en-US" dirty="0"/>
          </a:p>
        </p:txBody>
      </p:sp>
      <p:sp>
        <p:nvSpPr>
          <p:cNvPr id="3" name="Content Placeholder 2"/>
          <p:cNvSpPr>
            <a:spLocks noGrp="1"/>
          </p:cNvSpPr>
          <p:nvPr>
            <p:ph idx="1"/>
          </p:nvPr>
        </p:nvSpPr>
        <p:spPr>
          <a:xfrm>
            <a:off x="457200" y="1524000"/>
            <a:ext cx="8229600" cy="4648200"/>
          </a:xfrm>
        </p:spPr>
        <p:txBody>
          <a:bodyPr>
            <a:normAutofit fontScale="70000" lnSpcReduction="20000"/>
          </a:bodyPr>
          <a:lstStyle/>
          <a:p>
            <a:endParaRPr lang="en-US" dirty="0" smtClean="0"/>
          </a:p>
          <a:p>
            <a:pPr algn="just"/>
            <a:r>
              <a:rPr lang="en-US" dirty="0" smtClean="0"/>
              <a:t>A 2006 study showed only 8% of bachelors degrees in computer science were granted to African Americans and Latinos</a:t>
            </a:r>
          </a:p>
          <a:p>
            <a:pPr algn="just"/>
            <a:r>
              <a:rPr lang="en-US" dirty="0" smtClean="0"/>
              <a:t>Only </a:t>
            </a:r>
            <a:r>
              <a:rPr lang="en-US" b="1" dirty="0" smtClean="0">
                <a:solidFill>
                  <a:srgbClr val="C00000"/>
                </a:solidFill>
              </a:rPr>
              <a:t>17% of AP computer science test-takers in 2008 were women</a:t>
            </a:r>
            <a:r>
              <a:rPr lang="en-US" dirty="0" smtClean="0"/>
              <a:t>, although women represented 55% of all AP test-takers</a:t>
            </a:r>
          </a:p>
          <a:p>
            <a:pPr algn="just"/>
            <a:r>
              <a:rPr lang="en-US" dirty="0" smtClean="0"/>
              <a:t>Participation in computer science AP tests among underrepresented minorities has increased in the past 10 years but is only 11%, compared to 19% of all AP test-takers</a:t>
            </a:r>
          </a:p>
          <a:p>
            <a:pPr algn="just"/>
            <a:r>
              <a:rPr lang="en-US" dirty="0" smtClean="0"/>
              <a:t>Only 4% of AP Computer Science test takers in 2008 were African Americans, although African Americans represented 7% of all AP test takers.  Only 784 African American students nationwide took the AP Computer Science exam</a:t>
            </a:r>
            <a:endParaRPr lang="en-US" dirty="0"/>
          </a:p>
        </p:txBody>
      </p:sp>
    </p:spTree>
    <p:extLst>
      <p:ext uri="{BB962C8B-B14F-4D97-AF65-F5344CB8AC3E}">
        <p14:creationId xmlns:p14="http://schemas.microsoft.com/office/powerpoint/2010/main" val="22098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048001"/>
          </a:xfrm>
        </p:spPr>
        <p:txBody>
          <a:bodyPr>
            <a:normAutofit/>
          </a:bodyPr>
          <a:lstStyle/>
          <a:p>
            <a:pPr>
              <a:buNone/>
            </a:pPr>
            <a:r>
              <a:rPr lang="en-US" sz="6600" dirty="0" smtClean="0"/>
              <a:t> </a:t>
            </a:r>
            <a:r>
              <a:rPr lang="en-US" sz="6400" dirty="0" smtClean="0"/>
              <a:t>So, what are the problems and what can we do?</a:t>
            </a:r>
            <a:endParaRPr lang="en-US" sz="6400" dirty="0"/>
          </a:p>
        </p:txBody>
      </p:sp>
    </p:spTree>
    <p:extLst>
      <p:ext uri="{BB962C8B-B14F-4D97-AF65-F5344CB8AC3E}">
        <p14:creationId xmlns:p14="http://schemas.microsoft.com/office/powerpoint/2010/main" val="391546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  Stereotyping</a:t>
            </a:r>
            <a:endParaRPr lang="en-US" dirty="0"/>
          </a:p>
        </p:txBody>
      </p:sp>
      <p:sp>
        <p:nvSpPr>
          <p:cNvPr id="3" name="Content Placeholder 2"/>
          <p:cNvSpPr>
            <a:spLocks noGrp="1"/>
          </p:cNvSpPr>
          <p:nvPr>
            <p:ph idx="1"/>
          </p:nvPr>
        </p:nvSpPr>
        <p:spPr/>
        <p:txBody>
          <a:bodyPr/>
          <a:lstStyle/>
          <a:p>
            <a:r>
              <a:rPr lang="en-US" dirty="0" smtClean="0"/>
              <a:t>What we know</a:t>
            </a:r>
          </a:p>
          <a:p>
            <a:pPr lvl="1"/>
            <a:r>
              <a:rPr lang="en-US" dirty="0" smtClean="0"/>
              <a:t>Boys tend to get called on in class more often than girls</a:t>
            </a:r>
          </a:p>
          <a:p>
            <a:pPr lvl="1"/>
            <a:r>
              <a:rPr lang="en-US" dirty="0" smtClean="0"/>
              <a:t>Boys tend to take over computers more often in schools</a:t>
            </a:r>
          </a:p>
          <a:p>
            <a:pPr lvl="1"/>
            <a:r>
              <a:rPr lang="en-US" dirty="0" smtClean="0"/>
              <a:t>Boys are more often encouraged to take advanced computing classes or to work with a computer</a:t>
            </a:r>
          </a:p>
          <a:p>
            <a:pPr lvl="1"/>
            <a:endParaRPr lang="en-US" dirty="0"/>
          </a:p>
        </p:txBody>
      </p:sp>
    </p:spTree>
    <p:extLst>
      <p:ext uri="{BB962C8B-B14F-4D97-AF65-F5344CB8AC3E}">
        <p14:creationId xmlns:p14="http://schemas.microsoft.com/office/powerpoint/2010/main" val="27563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a:t>
            </a:r>
            <a:endParaRPr lang="en-US" dirty="0"/>
          </a:p>
        </p:txBody>
      </p:sp>
      <p:sp>
        <p:nvSpPr>
          <p:cNvPr id="3" name="Content Placeholder 2"/>
          <p:cNvSpPr>
            <a:spLocks noGrp="1"/>
          </p:cNvSpPr>
          <p:nvPr>
            <p:ph idx="1"/>
          </p:nvPr>
        </p:nvSpPr>
        <p:spPr/>
        <p:txBody>
          <a:bodyPr/>
          <a:lstStyle/>
          <a:p>
            <a:r>
              <a:rPr lang="en-US" dirty="0" smtClean="0"/>
              <a:t>What we can do</a:t>
            </a:r>
          </a:p>
          <a:p>
            <a:pPr lvl="1"/>
            <a:r>
              <a:rPr lang="en-US" dirty="0" smtClean="0"/>
              <a:t>Ensure that all students are given equal access to computers</a:t>
            </a:r>
          </a:p>
          <a:p>
            <a:pPr lvl="1"/>
            <a:r>
              <a:rPr lang="en-US" dirty="0" smtClean="0"/>
              <a:t> Make an effort to call on girls and people of color more in class</a:t>
            </a:r>
          </a:p>
          <a:p>
            <a:pPr lvl="1"/>
            <a:r>
              <a:rPr lang="en-US" dirty="0" smtClean="0"/>
              <a:t>Recruit girls to the computing classes and encourage them to pursue after school programs</a:t>
            </a:r>
          </a:p>
          <a:p>
            <a:pPr lvl="1"/>
            <a:r>
              <a:rPr lang="en-US" dirty="0" smtClean="0"/>
              <a:t>Mentors</a:t>
            </a:r>
          </a:p>
          <a:p>
            <a:pPr lvl="1"/>
            <a:endParaRPr lang="en-US" dirty="0"/>
          </a:p>
        </p:txBody>
      </p:sp>
    </p:spTree>
    <p:extLst>
      <p:ext uri="{BB962C8B-B14F-4D97-AF65-F5344CB8AC3E}">
        <p14:creationId xmlns:p14="http://schemas.microsoft.com/office/powerpoint/2010/main" val="20274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Stereotype Threat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we know</a:t>
            </a:r>
          </a:p>
          <a:p>
            <a:pPr lvl="1"/>
            <a:r>
              <a:rPr lang="en-US" dirty="0" smtClean="0"/>
              <a:t>Stereotype threat is a person’s anxiety that he or she will confirm negative stereotypes about a social group (e.g., women, people of color)</a:t>
            </a:r>
          </a:p>
          <a:p>
            <a:pPr lvl="1"/>
            <a:r>
              <a:rPr lang="en-US" dirty="0" smtClean="0"/>
              <a:t>Stereotype threat has been shown to </a:t>
            </a:r>
            <a:r>
              <a:rPr lang="en-US" i="1" dirty="0" smtClean="0"/>
              <a:t>reduce performance</a:t>
            </a:r>
            <a:r>
              <a:rPr lang="en-US" dirty="0" smtClean="0"/>
              <a:t> of people who belong to negatively stereotyped groups</a:t>
            </a:r>
          </a:p>
          <a:p>
            <a:pPr lvl="1"/>
            <a:r>
              <a:rPr lang="en-US" dirty="0" smtClean="0"/>
              <a:t>Anxiety comes from the social situation, </a:t>
            </a:r>
            <a:r>
              <a:rPr lang="en-US" i="1" dirty="0" smtClean="0"/>
              <a:t>not </a:t>
            </a:r>
            <a:r>
              <a:rPr lang="en-US" dirty="0" smtClean="0"/>
              <a:t>the individual</a:t>
            </a:r>
          </a:p>
          <a:p>
            <a:pPr lvl="1"/>
            <a:r>
              <a:rPr lang="en-US" dirty="0" smtClean="0"/>
              <a:t>Students experiencing stereotype threat are likely to disassociate themselves from the situation</a:t>
            </a:r>
            <a:endParaRPr lang="en-US" dirty="0"/>
          </a:p>
        </p:txBody>
      </p:sp>
    </p:spTree>
    <p:extLst>
      <p:ext uri="{BB962C8B-B14F-4D97-AF65-F5344CB8AC3E}">
        <p14:creationId xmlns:p14="http://schemas.microsoft.com/office/powerpoint/2010/main" val="180577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4876800"/>
          </a:xfrm>
        </p:spPr>
        <p:txBody>
          <a:bodyPr>
            <a:normAutofit fontScale="92500" lnSpcReduction="20000"/>
          </a:bodyPr>
          <a:lstStyle/>
          <a:p>
            <a:pPr algn="just"/>
            <a:r>
              <a:rPr lang="en-US" dirty="0" smtClean="0"/>
              <a:t>“…the best women in a CS program are far more likely to drop out than the worst guys. When asked how they think they compare, these women consistently rank themselves far below their actual skill level. This means women aren’t good at judging their actual skill level or comparing themselves to others. They need mentors and a leg up, to help them do it. Women are also less likely to pester their boss until she finally relents to send them to a conference. Again, we need to actively invite talented women …” </a:t>
            </a:r>
          </a:p>
          <a:p>
            <a:pPr algn="just"/>
            <a:endParaRPr lang="en-US" dirty="0"/>
          </a:p>
        </p:txBody>
      </p:sp>
      <p:sp>
        <p:nvSpPr>
          <p:cNvPr id="4" name="TextBox 3"/>
          <p:cNvSpPr txBox="1"/>
          <p:nvPr/>
        </p:nvSpPr>
        <p:spPr>
          <a:xfrm>
            <a:off x="5105400" y="5257800"/>
            <a:ext cx="3886200" cy="923330"/>
          </a:xfrm>
          <a:prstGeom prst="rect">
            <a:avLst/>
          </a:prstGeom>
          <a:noFill/>
        </p:spPr>
        <p:txBody>
          <a:bodyPr wrap="square" rtlCol="0">
            <a:spAutoFit/>
          </a:bodyPr>
          <a:lstStyle/>
          <a:p>
            <a:r>
              <a:rPr lang="en-US" dirty="0" smtClean="0"/>
              <a:t>-Maria Klawe</a:t>
            </a:r>
          </a:p>
          <a:p>
            <a:r>
              <a:rPr lang="en-US" dirty="0" smtClean="0"/>
              <a:t>  President, Harvey </a:t>
            </a:r>
            <a:r>
              <a:rPr lang="en-US" dirty="0" err="1" smtClean="0"/>
              <a:t>Mudd</a:t>
            </a:r>
            <a:r>
              <a:rPr lang="en-US" dirty="0" smtClean="0"/>
              <a:t> College</a:t>
            </a:r>
          </a:p>
          <a:p>
            <a:r>
              <a:rPr lang="en-US" dirty="0" smtClean="0"/>
              <a:t>  Director, Microsoft</a:t>
            </a:r>
            <a:endParaRPr lang="en-US" dirty="0"/>
          </a:p>
        </p:txBody>
      </p:sp>
    </p:spTree>
    <p:extLst>
      <p:ext uri="{BB962C8B-B14F-4D97-AF65-F5344CB8AC3E}">
        <p14:creationId xmlns:p14="http://schemas.microsoft.com/office/powerpoint/2010/main" val="3540854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Threat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we can do </a:t>
            </a:r>
          </a:p>
          <a:p>
            <a:pPr lvl="1"/>
            <a:r>
              <a:rPr lang="en-US" dirty="0" smtClean="0"/>
              <a:t>Introduce computing as a gender-neutral and racial-neutral topic</a:t>
            </a:r>
          </a:p>
          <a:p>
            <a:pPr lvl="1"/>
            <a:r>
              <a:rPr lang="en-US" dirty="0" smtClean="0"/>
              <a:t>Use examples of successful women and people of color in the discussion of the topic</a:t>
            </a:r>
          </a:p>
          <a:p>
            <a:pPr lvl="2"/>
            <a:r>
              <a:rPr lang="en-US" dirty="0" smtClean="0"/>
              <a:t>Require students to find examples of successful women and people of color</a:t>
            </a:r>
          </a:p>
          <a:p>
            <a:pPr lvl="1"/>
            <a:r>
              <a:rPr lang="en-US" dirty="0" smtClean="0"/>
              <a:t>Find mentors:  older students, college students, people in practice</a:t>
            </a:r>
          </a:p>
          <a:p>
            <a:pPr lvl="1"/>
            <a:r>
              <a:rPr lang="en-US" dirty="0" smtClean="0"/>
              <a:t>Encourage students to work together in gender-mixed and racially-mixed groups</a:t>
            </a:r>
          </a:p>
          <a:p>
            <a:pPr lvl="1"/>
            <a:r>
              <a:rPr lang="en-US" dirty="0" smtClean="0"/>
              <a:t>Don’t generalize performance</a:t>
            </a:r>
          </a:p>
          <a:p>
            <a:pPr lvl="1"/>
            <a:r>
              <a:rPr lang="en-US" dirty="0" smtClean="0"/>
              <a:t>Encourage each student’s effort</a:t>
            </a:r>
            <a:endParaRPr lang="en-US" dirty="0"/>
          </a:p>
        </p:txBody>
      </p:sp>
    </p:spTree>
    <p:extLst>
      <p:ext uri="{BB962C8B-B14F-4D97-AF65-F5344CB8AC3E}">
        <p14:creationId xmlns:p14="http://schemas.microsoft.com/office/powerpoint/2010/main" val="40774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3:  Women are too Social</a:t>
            </a:r>
            <a:endParaRPr lang="en-US" dirty="0"/>
          </a:p>
        </p:txBody>
      </p:sp>
      <p:sp>
        <p:nvSpPr>
          <p:cNvPr id="3" name="Content Placeholder 2"/>
          <p:cNvSpPr>
            <a:spLocks noGrp="1"/>
          </p:cNvSpPr>
          <p:nvPr>
            <p:ph idx="1"/>
          </p:nvPr>
        </p:nvSpPr>
        <p:spPr>
          <a:xfrm>
            <a:off x="457200" y="1600200"/>
            <a:ext cx="4953000" cy="4525963"/>
          </a:xfrm>
        </p:spPr>
        <p:txBody>
          <a:bodyPr>
            <a:normAutofit fontScale="92500"/>
          </a:bodyPr>
          <a:lstStyle/>
          <a:p>
            <a:r>
              <a:rPr lang="en-US" dirty="0" smtClean="0"/>
              <a:t>What we know</a:t>
            </a:r>
          </a:p>
          <a:p>
            <a:pPr lvl="1"/>
            <a:r>
              <a:rPr lang="en-US" dirty="0" smtClean="0"/>
              <a:t>People believe that computer careers are nothing more than “heads down” programming all day</a:t>
            </a:r>
          </a:p>
          <a:p>
            <a:pPr lvl="1"/>
            <a:r>
              <a:rPr lang="en-US" dirty="0" smtClean="0"/>
              <a:t>Women worry that they will be isolated and not have enough social contact</a:t>
            </a:r>
          </a:p>
          <a:p>
            <a:pPr lvl="1"/>
            <a:r>
              <a:rPr lang="en-US" dirty="0" smtClean="0"/>
              <a:t>Women want to have more impact on society</a:t>
            </a:r>
            <a:endParaRPr lang="en-US" dirty="0"/>
          </a:p>
        </p:txBody>
      </p:sp>
      <p:pic>
        <p:nvPicPr>
          <p:cNvPr id="4" name="Picture 3" descr="geek.png"/>
          <p:cNvPicPr>
            <a:picLocks noChangeAspect="1"/>
          </p:cNvPicPr>
          <p:nvPr/>
        </p:nvPicPr>
        <p:blipFill>
          <a:blip r:embed="rId2" cstate="print"/>
          <a:stretch>
            <a:fillRect/>
          </a:stretch>
        </p:blipFill>
        <p:spPr>
          <a:xfrm>
            <a:off x="5791200" y="1447800"/>
            <a:ext cx="2807340" cy="4395201"/>
          </a:xfrm>
          <a:prstGeom prst="rect">
            <a:avLst/>
          </a:prstGeom>
        </p:spPr>
      </p:pic>
    </p:spTree>
    <p:extLst>
      <p:ext uri="{BB962C8B-B14F-4D97-AF65-F5344CB8AC3E}">
        <p14:creationId xmlns:p14="http://schemas.microsoft.com/office/powerpoint/2010/main" val="30249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too Social</a:t>
            </a:r>
            <a:endParaRPr lang="en-US" dirty="0"/>
          </a:p>
        </p:txBody>
      </p:sp>
      <p:sp>
        <p:nvSpPr>
          <p:cNvPr id="3" name="Content Placeholder 2"/>
          <p:cNvSpPr>
            <a:spLocks noGrp="1"/>
          </p:cNvSpPr>
          <p:nvPr>
            <p:ph idx="1"/>
          </p:nvPr>
        </p:nvSpPr>
        <p:spPr>
          <a:xfrm>
            <a:off x="457200" y="1600200"/>
            <a:ext cx="4648200" cy="5257800"/>
          </a:xfrm>
        </p:spPr>
        <p:txBody>
          <a:bodyPr>
            <a:normAutofit fontScale="92500" lnSpcReduction="20000"/>
          </a:bodyPr>
          <a:lstStyle/>
          <a:p>
            <a:r>
              <a:rPr lang="en-US" dirty="0" smtClean="0"/>
              <a:t>The Reality</a:t>
            </a:r>
          </a:p>
          <a:p>
            <a:pPr lvl="1"/>
            <a:r>
              <a:rPr lang="en-US" dirty="0" smtClean="0"/>
              <a:t>No one works on a project alone</a:t>
            </a:r>
          </a:p>
          <a:p>
            <a:pPr lvl="1"/>
            <a:r>
              <a:rPr lang="en-US" dirty="0" smtClean="0"/>
              <a:t>There are many parts of a project team that require significant interaction with colleagues, users and others in an organization</a:t>
            </a:r>
          </a:p>
          <a:p>
            <a:pPr lvl="1"/>
            <a:r>
              <a:rPr lang="en-US" dirty="0" smtClean="0"/>
              <a:t>Today everyone uses computers and so people can work for the kind of organization and kind of application that makes them happy</a:t>
            </a:r>
            <a:endParaRPr lang="en-US" dirty="0"/>
          </a:p>
        </p:txBody>
      </p:sp>
      <p:pic>
        <p:nvPicPr>
          <p:cNvPr id="5" name="Picture 4" descr="abby.jpg"/>
          <p:cNvPicPr>
            <a:picLocks noChangeAspect="1"/>
          </p:cNvPicPr>
          <p:nvPr/>
        </p:nvPicPr>
        <p:blipFill>
          <a:blip r:embed="rId2" cstate="print"/>
          <a:stretch>
            <a:fillRect/>
          </a:stretch>
        </p:blipFill>
        <p:spPr>
          <a:xfrm>
            <a:off x="5410200" y="1600200"/>
            <a:ext cx="3303224" cy="4267200"/>
          </a:xfrm>
          <a:prstGeom prst="rect">
            <a:avLst/>
          </a:prstGeom>
        </p:spPr>
      </p:pic>
    </p:spTree>
    <p:extLst>
      <p:ext uri="{BB962C8B-B14F-4D97-AF65-F5344CB8AC3E}">
        <p14:creationId xmlns:p14="http://schemas.microsoft.com/office/powerpoint/2010/main" val="42242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000" dirty="0" smtClean="0"/>
              <a:t>How I Came to Consider This Topic</a:t>
            </a:r>
            <a:endParaRPr lang="en-US" dirty="0"/>
          </a:p>
        </p:txBody>
      </p:sp>
      <p:sp>
        <p:nvSpPr>
          <p:cNvPr id="3" name="Content Placeholder 2"/>
          <p:cNvSpPr>
            <a:spLocks noGrp="1"/>
          </p:cNvSpPr>
          <p:nvPr>
            <p:ph idx="1"/>
          </p:nvPr>
        </p:nvSpPr>
        <p:spPr/>
        <p:txBody>
          <a:bodyPr>
            <a:normAutofit/>
          </a:bodyPr>
          <a:lstStyle/>
          <a:p>
            <a:pPr algn="ctr">
              <a:buNone/>
            </a:pPr>
            <a:endParaRPr lang="en-US" sz="3600" dirty="0" smtClean="0"/>
          </a:p>
          <a:p>
            <a:pPr algn="ctr">
              <a:buNone/>
            </a:pPr>
            <a:r>
              <a:rPr lang="en-US" sz="5400" dirty="0" smtClean="0"/>
              <a:t>How can we get better software?</a:t>
            </a:r>
            <a:endParaRPr lang="en-US" sz="5400" dirty="0"/>
          </a:p>
        </p:txBody>
      </p:sp>
    </p:spTree>
    <p:extLst>
      <p:ext uri="{BB962C8B-B14F-4D97-AF65-F5344CB8AC3E}">
        <p14:creationId xmlns:p14="http://schemas.microsoft.com/office/powerpoint/2010/main" val="27589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too Social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we can do</a:t>
            </a:r>
          </a:p>
          <a:p>
            <a:pPr lvl="1"/>
            <a:r>
              <a:rPr lang="en-US" dirty="0" smtClean="0"/>
              <a:t>Recruit women students and students of color to the class</a:t>
            </a:r>
          </a:p>
          <a:p>
            <a:pPr lvl="1"/>
            <a:r>
              <a:rPr lang="en-US" dirty="0" smtClean="0"/>
              <a:t>Involve students in project teams</a:t>
            </a:r>
          </a:p>
          <a:p>
            <a:pPr lvl="2"/>
            <a:r>
              <a:rPr lang="en-US" dirty="0" smtClean="0"/>
              <a:t>Works well if you add some ambiguity to the project that needs to be discussed</a:t>
            </a:r>
          </a:p>
          <a:p>
            <a:pPr lvl="1"/>
            <a:r>
              <a:rPr lang="en-US" dirty="0" smtClean="0"/>
              <a:t>Work on problems from a wide range of application areas </a:t>
            </a:r>
          </a:p>
          <a:p>
            <a:pPr lvl="2"/>
            <a:r>
              <a:rPr lang="en-US" dirty="0" smtClean="0"/>
              <a:t>Use examples from sports </a:t>
            </a:r>
            <a:r>
              <a:rPr lang="en-US" i="1" dirty="0" smtClean="0"/>
              <a:t>and</a:t>
            </a:r>
            <a:r>
              <a:rPr lang="en-US" dirty="0" smtClean="0"/>
              <a:t> from the human genome or crime or social networks </a:t>
            </a:r>
          </a:p>
          <a:p>
            <a:pPr lvl="1"/>
            <a:r>
              <a:rPr lang="en-US" dirty="0" smtClean="0"/>
              <a:t>Encourage students to think about a wide range of types of programs, even if they are not able to code them at this time</a:t>
            </a:r>
          </a:p>
          <a:p>
            <a:pPr lvl="2"/>
            <a:r>
              <a:rPr lang="en-US" dirty="0" smtClean="0"/>
              <a:t>Speakers are often good to provide examples of the kind of systems they use</a:t>
            </a:r>
            <a:endParaRPr lang="en-US" dirty="0"/>
          </a:p>
        </p:txBody>
      </p:sp>
    </p:spTree>
    <p:extLst>
      <p:ext uri="{BB962C8B-B14F-4D97-AF65-F5344CB8AC3E}">
        <p14:creationId xmlns:p14="http://schemas.microsoft.com/office/powerpoint/2010/main" val="427383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782762"/>
          </a:xfrm>
        </p:spPr>
        <p:txBody>
          <a:bodyPr>
            <a:normAutofit fontScale="90000"/>
          </a:bodyPr>
          <a:lstStyle/>
          <a:p>
            <a:r>
              <a:rPr lang="en-US" dirty="0" smtClean="0"/>
              <a:t>Problem 4:  Stuck in the Shallow End: Education, Race, and Computing</a:t>
            </a:r>
            <a:endParaRPr lang="en-US" dirty="0"/>
          </a:p>
        </p:txBody>
      </p:sp>
      <p:sp>
        <p:nvSpPr>
          <p:cNvPr id="3" name="Content Placeholder 2"/>
          <p:cNvSpPr>
            <a:spLocks noGrp="1"/>
          </p:cNvSpPr>
          <p:nvPr>
            <p:ph idx="1"/>
          </p:nvPr>
        </p:nvSpPr>
        <p:spPr>
          <a:xfrm>
            <a:off x="457200" y="2590800"/>
            <a:ext cx="8229600" cy="3581399"/>
          </a:xfrm>
        </p:spPr>
        <p:txBody>
          <a:bodyPr/>
          <a:lstStyle/>
          <a:p>
            <a:pPr>
              <a:buNone/>
            </a:pPr>
            <a:r>
              <a:rPr lang="en-US" dirty="0" smtClean="0"/>
              <a:t>   Pioneering study by Jane Margolis and colleagues about how students of color receive little or no institutional encouragement and educational support to pursue computer science at the pre-college level</a:t>
            </a:r>
          </a:p>
          <a:p>
            <a:endParaRPr lang="en-US" dirty="0"/>
          </a:p>
        </p:txBody>
      </p:sp>
    </p:spTree>
    <p:extLst>
      <p:ext uri="{BB962C8B-B14F-4D97-AF65-F5344CB8AC3E}">
        <p14:creationId xmlns:p14="http://schemas.microsoft.com/office/powerpoint/2010/main" val="3281758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10000"/>
          </a:bodyPr>
          <a:lstStyle/>
          <a:p>
            <a:r>
              <a:rPr lang="en-US" dirty="0" smtClean="0"/>
              <a:t>Large disparity in learning opportunities along racial lines in the schools studied</a:t>
            </a:r>
          </a:p>
          <a:p>
            <a:r>
              <a:rPr lang="en-US" dirty="0" smtClean="0"/>
              <a:t>None of the computing classes at minority schools went beyond cut-and-paste instructions </a:t>
            </a:r>
          </a:p>
          <a:p>
            <a:r>
              <a:rPr lang="en-US" dirty="0" smtClean="0"/>
              <a:t>No classes that introduced the problem-solving and scientific reasoning of computer science were offered at minority schools</a:t>
            </a:r>
          </a:p>
          <a:p>
            <a:r>
              <a:rPr lang="en-US" dirty="0" smtClean="0"/>
              <a:t>Teaching low-level computing skills rather than computational thinking was also the norm at the minority magnet school</a:t>
            </a:r>
          </a:p>
          <a:p>
            <a:r>
              <a:rPr lang="en-US" dirty="0" smtClean="0"/>
              <a:t>The charter school provided a variety of computer courses, but few students of color were enrolled</a:t>
            </a:r>
            <a:endParaRPr lang="en-US" dirty="0"/>
          </a:p>
        </p:txBody>
      </p:sp>
    </p:spTree>
    <p:extLst>
      <p:ext uri="{BB962C8B-B14F-4D97-AF65-F5344CB8AC3E}">
        <p14:creationId xmlns:p14="http://schemas.microsoft.com/office/powerpoint/2010/main" val="38800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5:  The Code Cowboy</a:t>
            </a:r>
            <a:endParaRPr lang="en-US" dirty="0"/>
          </a:p>
        </p:txBody>
      </p:sp>
      <p:pic>
        <p:nvPicPr>
          <p:cNvPr id="4" name="Content Placeholder 3" descr="codecowboy.png"/>
          <p:cNvPicPr>
            <a:picLocks noGrp="1" noChangeAspect="1"/>
          </p:cNvPicPr>
          <p:nvPr>
            <p:ph idx="1"/>
          </p:nvPr>
        </p:nvPicPr>
        <p:blipFill>
          <a:blip r:embed="rId2" cstate="print"/>
          <a:stretch>
            <a:fillRect/>
          </a:stretch>
        </p:blipFill>
        <p:spPr>
          <a:xfrm>
            <a:off x="1981200" y="1600200"/>
            <a:ext cx="4876800" cy="2449743"/>
          </a:xfrm>
        </p:spPr>
      </p:pic>
      <p:sp>
        <p:nvSpPr>
          <p:cNvPr id="5" name="TextBox 4"/>
          <p:cNvSpPr txBox="1"/>
          <p:nvPr/>
        </p:nvSpPr>
        <p:spPr>
          <a:xfrm>
            <a:off x="304800" y="5638800"/>
            <a:ext cx="8610600" cy="307777"/>
          </a:xfrm>
          <a:prstGeom prst="rect">
            <a:avLst/>
          </a:prstGeom>
          <a:noFill/>
        </p:spPr>
        <p:txBody>
          <a:bodyPr wrap="square" rtlCol="0">
            <a:spAutoFit/>
          </a:bodyPr>
          <a:lstStyle/>
          <a:p>
            <a:r>
              <a:rPr lang="en-US" sz="1400" dirty="0" smtClean="0"/>
              <a:t>Image borrowed from http://cowboyprogramming.com/2007/01/11/delving-into-cowboy-programming/</a:t>
            </a:r>
            <a:endParaRPr lang="en-US" sz="1400" dirty="0"/>
          </a:p>
        </p:txBody>
      </p:sp>
      <p:sp>
        <p:nvSpPr>
          <p:cNvPr id="6" name="TextBox 5"/>
          <p:cNvSpPr txBox="1"/>
          <p:nvPr/>
        </p:nvSpPr>
        <p:spPr>
          <a:xfrm>
            <a:off x="990600" y="4267200"/>
            <a:ext cx="7467600" cy="1200329"/>
          </a:xfrm>
          <a:prstGeom prst="rect">
            <a:avLst/>
          </a:prstGeom>
          <a:noFill/>
        </p:spPr>
        <p:txBody>
          <a:bodyPr wrap="square" rtlCol="0">
            <a:spAutoFit/>
          </a:bodyPr>
          <a:lstStyle/>
          <a:p>
            <a:r>
              <a:rPr lang="en-US" sz="2400" dirty="0" smtClean="0"/>
              <a:t>Cowboy coding is a form of software development method without an actual defined method – team members do whatever they feel is right.</a:t>
            </a:r>
            <a:endParaRPr lang="en-US" sz="2400" dirty="0"/>
          </a:p>
        </p:txBody>
      </p:sp>
    </p:spTree>
    <p:extLst>
      <p:ext uri="{BB962C8B-B14F-4D97-AF65-F5344CB8AC3E}">
        <p14:creationId xmlns:p14="http://schemas.microsoft.com/office/powerpoint/2010/main" val="1987192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Cowboy Coding</a:t>
            </a:r>
            <a:endParaRPr lang="en-US" dirty="0"/>
          </a:p>
        </p:txBody>
      </p:sp>
      <p:sp>
        <p:nvSpPr>
          <p:cNvPr id="3" name="Content Placeholder 2"/>
          <p:cNvSpPr>
            <a:spLocks noGrp="1"/>
          </p:cNvSpPr>
          <p:nvPr>
            <p:ph idx="1"/>
          </p:nvPr>
        </p:nvSpPr>
        <p:spPr>
          <a:xfrm>
            <a:off x="457200" y="1143000"/>
            <a:ext cx="8229600" cy="4754563"/>
          </a:xfrm>
        </p:spPr>
        <p:txBody>
          <a:bodyPr>
            <a:noAutofit/>
          </a:bodyPr>
          <a:lstStyle/>
          <a:p>
            <a:r>
              <a:rPr lang="en-US" sz="1800" dirty="0" smtClean="0"/>
              <a:t>Stays up all night recoding the entire code base, documents nothing, and forbids anyone to touch it because they aren’t good enough to understand his level of code.  </a:t>
            </a:r>
          </a:p>
          <a:p>
            <a:r>
              <a:rPr lang="en-US" sz="1800" dirty="0" smtClean="0"/>
              <a:t>Refuses meetings, chats, or any other form of communication.</a:t>
            </a:r>
          </a:p>
          <a:p>
            <a:r>
              <a:rPr lang="en-US" sz="1800" dirty="0" smtClean="0"/>
              <a:t>Cares more about being perceived as the brilliant-uber-genius than he does about his team working well together.</a:t>
            </a:r>
          </a:p>
          <a:p>
            <a:r>
              <a:rPr lang="en-US" sz="1800" dirty="0" smtClean="0"/>
              <a:t>Gets into silly pissing contests which boil down to “hehe, my brain is bigger than yours”.</a:t>
            </a:r>
          </a:p>
          <a:p>
            <a:r>
              <a:rPr lang="en-US" sz="1800" dirty="0" smtClean="0"/>
              <a:t>Finds complex solutions to problems, thus proving his brilliance. </a:t>
            </a:r>
          </a:p>
          <a:p>
            <a:r>
              <a:rPr lang="en-US" sz="1800" dirty="0" smtClean="0"/>
              <a:t>Makes a lot of mistakes due to lack of sleep, overcaffination, and ego — but thank god he is around to save the day when the bug is discovered</a:t>
            </a:r>
          </a:p>
          <a:p>
            <a:r>
              <a:rPr lang="en-US" sz="1800" dirty="0" smtClean="0"/>
              <a:t>Is fairly certain clients, PMs, designers, and really anyone he has to deal with on a daily basis is at least three standard deviations below his IQ.</a:t>
            </a:r>
          </a:p>
          <a:p>
            <a:r>
              <a:rPr lang="en-US" sz="1800" dirty="0" smtClean="0"/>
              <a:t>Jumps to say “me, me, me!” when credit or rewards for accomplishments are offered.</a:t>
            </a:r>
          </a:p>
          <a:p>
            <a:r>
              <a:rPr lang="en-US" sz="1800" dirty="0" smtClean="0"/>
              <a:t>Jumps to say “me, me, me!” when opportunities to attend or speak at conferences arise. The good developer</a:t>
            </a:r>
            <a:endParaRPr lang="en-US" sz="1800" dirty="0"/>
          </a:p>
        </p:txBody>
      </p:sp>
      <p:sp>
        <p:nvSpPr>
          <p:cNvPr id="4" name="TextBox 3"/>
          <p:cNvSpPr txBox="1"/>
          <p:nvPr/>
        </p:nvSpPr>
        <p:spPr>
          <a:xfrm>
            <a:off x="0" y="6581001"/>
            <a:ext cx="6096000" cy="276999"/>
          </a:xfrm>
          <a:prstGeom prst="rect">
            <a:avLst/>
          </a:prstGeom>
          <a:noFill/>
        </p:spPr>
        <p:txBody>
          <a:bodyPr wrap="square" rtlCol="0">
            <a:spAutoFit/>
          </a:bodyPr>
          <a:lstStyle/>
          <a:p>
            <a:r>
              <a:rPr lang="en-US" sz="1200" dirty="0" smtClean="0"/>
              <a:t>Borrowed from:  http://www.stubbornella.org/content/2010/07/26/woman-in-technology</a:t>
            </a:r>
            <a:endParaRPr lang="en-US" sz="1200" dirty="0"/>
          </a:p>
        </p:txBody>
      </p:sp>
    </p:spTree>
    <p:extLst>
      <p:ext uri="{BB962C8B-B14F-4D97-AF65-F5344CB8AC3E}">
        <p14:creationId xmlns:p14="http://schemas.microsoft.com/office/powerpoint/2010/main" val="4074909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buNone/>
            </a:pPr>
            <a:r>
              <a:rPr lang="en-US" dirty="0" smtClean="0"/>
              <a:t>	</a:t>
            </a:r>
            <a:r>
              <a:rPr lang="en-US" sz="4400" dirty="0" smtClean="0"/>
              <a:t>Cowboy coding and cowboy coding environments tend to discourage anyone different from joining them.  This includes women and people of color.</a:t>
            </a:r>
            <a:endParaRPr lang="en-US" sz="4400" dirty="0"/>
          </a:p>
        </p:txBody>
      </p:sp>
    </p:spTree>
    <p:extLst>
      <p:ext uri="{BB962C8B-B14F-4D97-AF65-F5344CB8AC3E}">
        <p14:creationId xmlns:p14="http://schemas.microsoft.com/office/powerpoint/2010/main" val="40010537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Good Developer</a:t>
            </a:r>
            <a:endParaRPr lang="en-US" dirty="0"/>
          </a:p>
        </p:txBody>
      </p:sp>
      <p:sp>
        <p:nvSpPr>
          <p:cNvPr id="3" name="Content Placeholder 2"/>
          <p:cNvSpPr>
            <a:spLocks noGrp="1"/>
          </p:cNvSpPr>
          <p:nvPr>
            <p:ph idx="1"/>
          </p:nvPr>
        </p:nvSpPr>
        <p:spPr>
          <a:xfrm>
            <a:off x="457200" y="1066800"/>
            <a:ext cx="8229600" cy="5181600"/>
          </a:xfrm>
        </p:spPr>
        <p:txBody>
          <a:bodyPr>
            <a:normAutofit fontScale="92500" lnSpcReduction="10000"/>
          </a:bodyPr>
          <a:lstStyle/>
          <a:p>
            <a:r>
              <a:rPr lang="en-US" dirty="0" smtClean="0"/>
              <a:t>Digs the fact that he is making products for people. Likes people and enjoys communicating with them and understanding how they think. Can put him or herself in other people’s shoes and reliably imagine how they might react to different parts of the user interface</a:t>
            </a:r>
          </a:p>
          <a:p>
            <a:r>
              <a:rPr lang="en-US" dirty="0" smtClean="0"/>
              <a:t>An excellent problem solver who takes into account all aspects of a challenge when designing a solution – including human elements like maintainability and usability</a:t>
            </a:r>
          </a:p>
        </p:txBody>
      </p:sp>
      <p:sp>
        <p:nvSpPr>
          <p:cNvPr id="4" name="TextBox 3"/>
          <p:cNvSpPr txBox="1"/>
          <p:nvPr/>
        </p:nvSpPr>
        <p:spPr>
          <a:xfrm>
            <a:off x="0" y="6304002"/>
            <a:ext cx="6019800" cy="553998"/>
          </a:xfrm>
          <a:prstGeom prst="rect">
            <a:avLst/>
          </a:prstGeom>
          <a:noFill/>
        </p:spPr>
        <p:txBody>
          <a:bodyPr wrap="square" rtlCol="0">
            <a:spAutoFit/>
          </a:bodyPr>
          <a:lstStyle/>
          <a:p>
            <a:r>
              <a:rPr lang="en-US" sz="1200" dirty="0" smtClean="0"/>
              <a:t>Borrowed from:  http://www.stubbornella.org/content/2010/07/26/woman-in-technology</a:t>
            </a:r>
          </a:p>
          <a:p>
            <a:endParaRPr lang="en-US" dirty="0"/>
          </a:p>
        </p:txBody>
      </p:sp>
    </p:spTree>
    <p:extLst>
      <p:ext uri="{BB962C8B-B14F-4D97-AF65-F5344CB8AC3E}">
        <p14:creationId xmlns:p14="http://schemas.microsoft.com/office/powerpoint/2010/main" val="12125177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we</a:t>
            </a:r>
            <a:r>
              <a:rPr lang="en-US" dirty="0" smtClean="0"/>
              <a:t> can do</a:t>
            </a:r>
            <a:endParaRPr lang="en-US" dirty="0"/>
          </a:p>
        </p:txBody>
      </p:sp>
      <p:sp>
        <p:nvSpPr>
          <p:cNvPr id="3" name="Content Placeholder 2"/>
          <p:cNvSpPr>
            <a:spLocks noGrp="1"/>
          </p:cNvSpPr>
          <p:nvPr>
            <p:ph idx="1"/>
          </p:nvPr>
        </p:nvSpPr>
        <p:spPr>
          <a:xfrm>
            <a:off x="457200" y="1600201"/>
            <a:ext cx="8382000" cy="3200400"/>
          </a:xfrm>
        </p:spPr>
        <p:txBody>
          <a:bodyPr/>
          <a:lstStyle/>
          <a:p>
            <a:endParaRPr lang="en-US" dirty="0" smtClean="0"/>
          </a:p>
          <a:p>
            <a:r>
              <a:rPr lang="en-US" dirty="0" smtClean="0"/>
              <a:t>Discourage the vices of computing</a:t>
            </a:r>
          </a:p>
          <a:p>
            <a:endParaRPr lang="en-US" dirty="0" smtClean="0"/>
          </a:p>
          <a:p>
            <a:r>
              <a:rPr lang="en-US" dirty="0" smtClean="0"/>
              <a:t>Help students develop good coding practices</a:t>
            </a:r>
          </a:p>
          <a:p>
            <a:endParaRPr lang="en-US" dirty="0" smtClean="0"/>
          </a:p>
        </p:txBody>
      </p:sp>
    </p:spTree>
    <p:extLst>
      <p:ext uri="{BB962C8B-B14F-4D97-AF65-F5344CB8AC3E}">
        <p14:creationId xmlns:p14="http://schemas.microsoft.com/office/powerpoint/2010/main" val="25416255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Vices of Computing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Vice 1:  galloping off on one’s own without a prior plan </a:t>
            </a:r>
          </a:p>
          <a:p>
            <a:endParaRPr lang="en-US" dirty="0" smtClean="0"/>
          </a:p>
          <a:p>
            <a:r>
              <a:rPr lang="en-US" dirty="0" smtClean="0"/>
              <a:t>What we can do – encourage good practices</a:t>
            </a:r>
          </a:p>
          <a:p>
            <a:pPr lvl="1"/>
            <a:r>
              <a:rPr lang="en-US" dirty="0" smtClean="0"/>
              <a:t>Require all students to outline their projects before they begin coding with flowcharts, pseudo code or pictures</a:t>
            </a:r>
          </a:p>
          <a:p>
            <a:pPr lvl="1"/>
            <a:r>
              <a:rPr lang="en-US" dirty="0" smtClean="0"/>
              <a:t>Assign some complex projects (less toy-like)</a:t>
            </a:r>
          </a:p>
          <a:p>
            <a:pPr lvl="1"/>
            <a:r>
              <a:rPr lang="en-US" dirty="0" smtClean="0"/>
              <a:t>Include some ambiguity in the problem definition so students experience unforeseen interactions in code</a:t>
            </a:r>
          </a:p>
          <a:p>
            <a:pPr lvl="1"/>
            <a:r>
              <a:rPr lang="en-US" dirty="0" smtClean="0"/>
              <a:t>Limit the number of edit-compile-test runs</a:t>
            </a:r>
          </a:p>
          <a:p>
            <a:pPr lvl="1"/>
            <a:r>
              <a:rPr lang="en-US" dirty="0" smtClean="0"/>
              <a:t>Use some (heterogeneous) group exercises</a:t>
            </a:r>
          </a:p>
          <a:p>
            <a:pPr lvl="1"/>
            <a:endParaRPr lang="en-US" dirty="0" smtClean="0"/>
          </a:p>
          <a:p>
            <a:pPr lvl="1"/>
            <a:endParaRPr lang="en-US" dirty="0"/>
          </a:p>
        </p:txBody>
      </p:sp>
    </p:spTree>
    <p:extLst>
      <p:ext uri="{BB962C8B-B14F-4D97-AF65-F5344CB8AC3E}">
        <p14:creationId xmlns:p14="http://schemas.microsoft.com/office/powerpoint/2010/main" val="39854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Vice 2:  unnecessarily dense, unreadable code </a:t>
            </a:r>
          </a:p>
          <a:p>
            <a:endParaRPr lang="en-US" dirty="0" smtClean="0"/>
          </a:p>
          <a:p>
            <a:r>
              <a:rPr lang="en-US" dirty="0" smtClean="0"/>
              <a:t>What we can do – encourage good practices</a:t>
            </a:r>
          </a:p>
          <a:p>
            <a:pPr lvl="1"/>
            <a:r>
              <a:rPr lang="en-US" dirty="0" smtClean="0"/>
              <a:t>Require documentation of all code</a:t>
            </a:r>
          </a:p>
          <a:p>
            <a:pPr lvl="2"/>
            <a:r>
              <a:rPr lang="en-US" dirty="0" smtClean="0"/>
              <a:t>Meaningful field names</a:t>
            </a:r>
          </a:p>
          <a:p>
            <a:pPr lvl="2"/>
            <a:r>
              <a:rPr lang="en-US" dirty="0" smtClean="0"/>
              <a:t>In-code documentation </a:t>
            </a:r>
          </a:p>
          <a:p>
            <a:pPr lvl="2"/>
            <a:r>
              <a:rPr lang="en-US" dirty="0" smtClean="0"/>
              <a:t>Diagram of code</a:t>
            </a:r>
          </a:p>
          <a:p>
            <a:pPr lvl="2"/>
            <a:r>
              <a:rPr lang="en-US" dirty="0" smtClean="0"/>
              <a:t>Appropriate indentation</a:t>
            </a:r>
          </a:p>
          <a:p>
            <a:pPr lvl="1"/>
            <a:r>
              <a:rPr lang="en-US" dirty="0" smtClean="0"/>
              <a:t>Include documentation in the grading of code</a:t>
            </a:r>
          </a:p>
          <a:p>
            <a:pPr lvl="1"/>
            <a:r>
              <a:rPr lang="en-US" dirty="0" smtClean="0"/>
              <a:t>Return code after a week or more delay and ask them to explain their approach to the class</a:t>
            </a:r>
          </a:p>
          <a:p>
            <a:pPr lvl="1"/>
            <a:r>
              <a:rPr lang="en-US" dirty="0" smtClean="0"/>
              <a:t>Encourage “beautiful coding”</a:t>
            </a:r>
          </a:p>
        </p:txBody>
      </p:sp>
    </p:spTree>
    <p:extLst>
      <p:ext uri="{BB962C8B-B14F-4D97-AF65-F5344CB8AC3E}">
        <p14:creationId xmlns:p14="http://schemas.microsoft.com/office/powerpoint/2010/main" val="168369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Technology is Important</a:t>
            </a:r>
            <a:endParaRPr lang="en-US" dirty="0"/>
          </a:p>
        </p:txBody>
      </p:sp>
      <p:sp>
        <p:nvSpPr>
          <p:cNvPr id="3" name="Content Placeholder 2"/>
          <p:cNvSpPr>
            <a:spLocks noGrp="1"/>
          </p:cNvSpPr>
          <p:nvPr>
            <p:ph idx="1"/>
          </p:nvPr>
        </p:nvSpPr>
        <p:spPr>
          <a:xfrm>
            <a:off x="457200" y="1524000"/>
            <a:ext cx="8229600" cy="4419600"/>
          </a:xfrm>
        </p:spPr>
        <p:txBody>
          <a:bodyPr>
            <a:normAutofit/>
          </a:bodyPr>
          <a:lstStyle/>
          <a:p>
            <a:pPr marL="742950" lvl="2" indent="-342900"/>
            <a:r>
              <a:rPr lang="en-US" dirty="0" smtClean="0"/>
              <a:t>Computing is one of the fastest growing occupations:  Employment projections claim there will be more than 800,000 </a:t>
            </a:r>
            <a:r>
              <a:rPr lang="en-US" i="1" dirty="0" smtClean="0"/>
              <a:t>new </a:t>
            </a:r>
            <a:r>
              <a:rPr lang="en-US" dirty="0" smtClean="0"/>
              <a:t>high-end computing jobs by 2016</a:t>
            </a:r>
          </a:p>
          <a:p>
            <a:pPr marL="742950" lvl="2" indent="-342900"/>
            <a:r>
              <a:rPr lang="en-US" dirty="0" smtClean="0"/>
              <a:t>Five of the top ten fastest growing jobs will be in computing-related fields</a:t>
            </a:r>
          </a:p>
          <a:p>
            <a:pPr marL="742950" lvl="2" indent="-342900"/>
            <a:r>
              <a:rPr lang="en-US" dirty="0" smtClean="0"/>
              <a:t>Computer science, information systems, and computer engineering bachelor degrees are in high demand, and command </a:t>
            </a:r>
            <a:r>
              <a:rPr lang="en-US" i="1" dirty="0" smtClean="0"/>
              <a:t>two of the top </a:t>
            </a:r>
            <a:r>
              <a:rPr lang="en-US" dirty="0" smtClean="0"/>
              <a:t>three average salary offers from employers among all majors this year</a:t>
            </a:r>
          </a:p>
          <a:p>
            <a:pPr marL="742950" lvl="2" indent="-342900"/>
            <a:endParaRPr lang="en-US" dirty="0" smtClean="0"/>
          </a:p>
          <a:p>
            <a:pPr marL="742950" lvl="2" indent="-342900"/>
            <a:endParaRPr lang="en-US" dirty="0" smtClean="0"/>
          </a:p>
          <a:p>
            <a:pPr marL="742950" lvl="2" indent="-342900">
              <a:buNone/>
            </a:pPr>
            <a:endParaRPr lang="en-US" dirty="0" smtClean="0"/>
          </a:p>
          <a:p>
            <a:pPr lvl="1"/>
            <a:endParaRPr lang="en-US" dirty="0"/>
          </a:p>
        </p:txBody>
      </p:sp>
      <p:sp>
        <p:nvSpPr>
          <p:cNvPr id="4" name="TextBox 3"/>
          <p:cNvSpPr txBox="1"/>
          <p:nvPr/>
        </p:nvSpPr>
        <p:spPr>
          <a:xfrm>
            <a:off x="228600" y="5867400"/>
            <a:ext cx="5867400" cy="646331"/>
          </a:xfrm>
          <a:prstGeom prst="rect">
            <a:avLst/>
          </a:prstGeom>
          <a:noFill/>
        </p:spPr>
        <p:txBody>
          <a:bodyPr wrap="square" rtlCol="0">
            <a:spAutoFit/>
          </a:bodyPr>
          <a:lstStyle/>
          <a:p>
            <a:r>
              <a:rPr lang="en-US" dirty="0" smtClean="0"/>
              <a:t>Borrowed from:  http://www.csedweek.org/key-facts</a:t>
            </a:r>
          </a:p>
          <a:p>
            <a:endParaRPr lang="en-US" dirty="0"/>
          </a:p>
        </p:txBody>
      </p:sp>
    </p:spTree>
    <p:extLst>
      <p:ext uri="{BB962C8B-B14F-4D97-AF65-F5344CB8AC3E}">
        <p14:creationId xmlns:p14="http://schemas.microsoft.com/office/powerpoint/2010/main" val="42156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 </a:t>
            </a:r>
            <a:endParaRPr lang="en-US" dirty="0"/>
          </a:p>
        </p:txBody>
      </p:sp>
      <p:sp>
        <p:nvSpPr>
          <p:cNvPr id="3" name="Content Placeholder 2"/>
          <p:cNvSpPr>
            <a:spLocks noGrp="1"/>
          </p:cNvSpPr>
          <p:nvPr>
            <p:ph idx="1"/>
          </p:nvPr>
        </p:nvSpPr>
        <p:spPr>
          <a:xfrm>
            <a:off x="228600" y="1600200"/>
            <a:ext cx="8458200" cy="4525963"/>
          </a:xfrm>
        </p:spPr>
        <p:txBody>
          <a:bodyPr/>
          <a:lstStyle/>
          <a:p>
            <a:r>
              <a:rPr lang="en-US" dirty="0" smtClean="0"/>
              <a:t>Vice 3:  reinventing the wheel unnecessarily </a:t>
            </a:r>
          </a:p>
          <a:p>
            <a:endParaRPr lang="en-US" dirty="0" smtClean="0"/>
          </a:p>
          <a:p>
            <a:r>
              <a:rPr lang="en-US" dirty="0" smtClean="0"/>
              <a:t>What we can do – encourage good practices</a:t>
            </a:r>
          </a:p>
          <a:p>
            <a:pPr lvl="1"/>
            <a:r>
              <a:rPr lang="en-US" dirty="0" smtClean="0"/>
              <a:t>Encourage students to develop code libraries</a:t>
            </a:r>
          </a:p>
          <a:p>
            <a:pPr lvl="1"/>
            <a:r>
              <a:rPr lang="en-US" dirty="0" smtClean="0"/>
              <a:t>Encourage students to re-use code</a:t>
            </a:r>
          </a:p>
          <a:p>
            <a:pPr lvl="1"/>
            <a:r>
              <a:rPr lang="en-US" dirty="0" smtClean="0"/>
              <a:t>Require students to use someone else’s code for part of the project</a:t>
            </a:r>
            <a:endParaRPr lang="en-US" dirty="0"/>
          </a:p>
        </p:txBody>
      </p:sp>
    </p:spTree>
    <p:extLst>
      <p:ext uri="{BB962C8B-B14F-4D97-AF65-F5344CB8AC3E}">
        <p14:creationId xmlns:p14="http://schemas.microsoft.com/office/powerpoint/2010/main" val="34279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a:t>
            </a:r>
            <a:endParaRPr lang="en-US" dirty="0"/>
          </a:p>
        </p:txBody>
      </p:sp>
      <p:sp>
        <p:nvSpPr>
          <p:cNvPr id="3" name="Content Placeholder 2"/>
          <p:cNvSpPr>
            <a:spLocks noGrp="1"/>
          </p:cNvSpPr>
          <p:nvPr>
            <p:ph idx="1"/>
          </p:nvPr>
        </p:nvSpPr>
        <p:spPr/>
        <p:txBody>
          <a:bodyPr>
            <a:normAutofit fontScale="92500"/>
          </a:bodyPr>
          <a:lstStyle/>
          <a:p>
            <a:r>
              <a:rPr lang="en-US" dirty="0" smtClean="0"/>
              <a:t>Vice 4:  brute-force programming </a:t>
            </a:r>
          </a:p>
          <a:p>
            <a:endParaRPr lang="en-US" dirty="0" smtClean="0"/>
          </a:p>
          <a:p>
            <a:r>
              <a:rPr lang="en-US" dirty="0" smtClean="0"/>
              <a:t>What we can do – encourage good practices</a:t>
            </a:r>
          </a:p>
          <a:p>
            <a:pPr lvl="1"/>
            <a:r>
              <a:rPr lang="en-US" dirty="0" smtClean="0"/>
              <a:t>Do not provide students with test data sets </a:t>
            </a:r>
          </a:p>
          <a:p>
            <a:pPr lvl="2"/>
            <a:r>
              <a:rPr lang="en-US" dirty="0" smtClean="0"/>
              <a:t>Or provide them with only partial test sets</a:t>
            </a:r>
          </a:p>
          <a:p>
            <a:pPr lvl="1"/>
            <a:r>
              <a:rPr lang="en-US" dirty="0" smtClean="0"/>
              <a:t>Limit the number of edit-compile-test runs</a:t>
            </a:r>
          </a:p>
          <a:p>
            <a:pPr lvl="2"/>
            <a:r>
              <a:rPr lang="en-US" dirty="0" smtClean="0"/>
              <a:t>Students who have reached an impasse and with access to the test suite will often resort to a kind of evolutionary programming where they incrementally tweak parts of a program, test the code, and repeat</a:t>
            </a:r>
          </a:p>
          <a:p>
            <a:pPr lvl="1"/>
            <a:endParaRPr lang="en-US" dirty="0" smtClean="0"/>
          </a:p>
          <a:p>
            <a:pPr lvl="1"/>
            <a:endParaRPr lang="en-US" dirty="0"/>
          </a:p>
        </p:txBody>
      </p:sp>
    </p:spTree>
    <p:extLst>
      <p:ext uri="{BB962C8B-B14F-4D97-AF65-F5344CB8AC3E}">
        <p14:creationId xmlns:p14="http://schemas.microsoft.com/office/powerpoint/2010/main" val="23531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Majors Differ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Computer Science</a:t>
            </a:r>
          </a:p>
          <a:p>
            <a:pPr lvl="1"/>
            <a:r>
              <a:rPr lang="en-US" dirty="0" smtClean="0"/>
              <a:t>A computer scientist focuses on the development of solutions to problems taking into account the limitations of the machine and its resources, as well as how to best utilize the resources.</a:t>
            </a:r>
          </a:p>
          <a:p>
            <a:endParaRPr lang="en-US" dirty="0" smtClean="0"/>
          </a:p>
          <a:p>
            <a:r>
              <a:rPr lang="en-US" dirty="0" smtClean="0"/>
              <a:t>Information Systems</a:t>
            </a:r>
          </a:p>
          <a:p>
            <a:pPr lvl="1"/>
            <a:r>
              <a:rPr lang="en-US" dirty="0" smtClean="0"/>
              <a:t>IS professionals utilize their business-based backgrounds in working with managers and users to specify technology needs that benefits the organization. In addition, they write programs to codify that technology and later manage it. </a:t>
            </a:r>
          </a:p>
          <a:p>
            <a:endParaRPr lang="en-US" dirty="0" smtClean="0"/>
          </a:p>
          <a:p>
            <a:r>
              <a:rPr lang="en-US" dirty="0" smtClean="0"/>
              <a:t>http://mis.umsl.edu/misvscsc.html</a:t>
            </a:r>
            <a:endParaRPr lang="en-US" dirty="0"/>
          </a:p>
        </p:txBody>
      </p:sp>
    </p:spTree>
    <p:extLst>
      <p:ext uri="{BB962C8B-B14F-4D97-AF65-F5344CB8AC3E}">
        <p14:creationId xmlns:p14="http://schemas.microsoft.com/office/powerpoint/2010/main" val="3077861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600200"/>
            <a:ext cx="8686800" cy="4525963"/>
          </a:xfrm>
        </p:spPr>
        <p:txBody>
          <a:bodyPr>
            <a:normAutofit/>
          </a:bodyPr>
          <a:lstStyle/>
          <a:p>
            <a:r>
              <a:rPr lang="en-US" dirty="0" smtClean="0"/>
              <a:t>Anita Borg Institute:  </a:t>
            </a:r>
            <a:r>
              <a:rPr lang="en-US" sz="2800" dirty="0" smtClean="0"/>
              <a:t>http://anitaborg.org</a:t>
            </a:r>
          </a:p>
          <a:p>
            <a:endParaRPr lang="en-US" dirty="0" smtClean="0"/>
          </a:p>
          <a:p>
            <a:r>
              <a:rPr lang="en-US" dirty="0" smtClean="0"/>
              <a:t>Women in Technology:  </a:t>
            </a:r>
            <a:r>
              <a:rPr lang="en-US" sz="2800" dirty="0" smtClean="0"/>
              <a:t>http://www.witi.com/ </a:t>
            </a:r>
          </a:p>
          <a:p>
            <a:endParaRPr lang="en-US" dirty="0" smtClean="0"/>
          </a:p>
          <a:p>
            <a:r>
              <a:rPr lang="en-US" dirty="0" smtClean="0"/>
              <a:t>Addressing Core Equity Issues in K-12 Computer Science Education -- Identifying Barriers and Sharing Strategies:  </a:t>
            </a:r>
            <a:r>
              <a:rPr lang="en-US" sz="2800" dirty="0" smtClean="0"/>
              <a:t>http://anitaborg.org/files/ABI-csta-full-report.pdf</a:t>
            </a:r>
            <a:endParaRPr lang="en-US" sz="2800" dirty="0"/>
          </a:p>
        </p:txBody>
      </p:sp>
    </p:spTree>
    <p:extLst>
      <p:ext uri="{BB962C8B-B14F-4D97-AF65-F5344CB8AC3E}">
        <p14:creationId xmlns:p14="http://schemas.microsoft.com/office/powerpoint/2010/main" val="4147460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Email:  Vicki.Sauter@umsl.edu</a:t>
            </a:r>
          </a:p>
          <a:p>
            <a:endParaRPr lang="en-US" dirty="0" smtClean="0"/>
          </a:p>
          <a:p>
            <a:r>
              <a:rPr lang="en-US" dirty="0" smtClean="0"/>
              <a:t>Website:  http://www.umsl.edu/~sauterv</a:t>
            </a:r>
          </a:p>
          <a:p>
            <a:endParaRPr lang="en-US" dirty="0" smtClean="0"/>
          </a:p>
          <a:p>
            <a:r>
              <a:rPr lang="en-US" dirty="0" smtClean="0"/>
              <a:t>Facebook:  Vicki TheGeek Sauter</a:t>
            </a:r>
          </a:p>
          <a:p>
            <a:endParaRPr lang="en-US" dirty="0" smtClean="0"/>
          </a:p>
          <a:p>
            <a:r>
              <a:rPr lang="en-US" dirty="0" smtClean="0"/>
              <a:t>LinkedIn:  Vicki Sauter</a:t>
            </a:r>
          </a:p>
          <a:p>
            <a:endParaRPr lang="en-US" dirty="0" smtClean="0"/>
          </a:p>
          <a:p>
            <a:r>
              <a:rPr lang="en-US" dirty="0" smtClean="0"/>
              <a:t>Twitter:  VLSauter </a:t>
            </a:r>
            <a:r>
              <a:rPr lang="en-US" sz="2600" dirty="0" smtClean="0"/>
              <a:t>(but I do not tweet very often)</a:t>
            </a:r>
            <a:endParaRPr lang="en-US" sz="2600" dirty="0"/>
          </a:p>
        </p:txBody>
      </p:sp>
    </p:spTree>
    <p:extLst>
      <p:ext uri="{BB962C8B-B14F-4D97-AF65-F5344CB8AC3E}">
        <p14:creationId xmlns:p14="http://schemas.microsoft.com/office/powerpoint/2010/main" val="19596811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2209800"/>
          </a:xfrm>
        </p:spPr>
        <p:txBody>
          <a:bodyPr>
            <a:normAutofit/>
          </a:bodyPr>
          <a:lstStyle/>
          <a:p>
            <a:pPr algn="ctr">
              <a:buNone/>
            </a:pPr>
            <a:r>
              <a:rPr lang="en-US" sz="9600" dirty="0" smtClean="0"/>
              <a:t>Questions?</a:t>
            </a:r>
            <a:endParaRPr lang="en-US" sz="9600" dirty="0"/>
          </a:p>
        </p:txBody>
      </p:sp>
    </p:spTree>
    <p:extLst>
      <p:ext uri="{BB962C8B-B14F-4D97-AF65-F5344CB8AC3E}">
        <p14:creationId xmlns:p14="http://schemas.microsoft.com/office/powerpoint/2010/main" val="387437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a field, we are not good at creating software</a:t>
            </a:r>
            <a:endParaRPr lang="en-US" dirty="0"/>
          </a:p>
        </p:txBody>
      </p:sp>
      <p:sp>
        <p:nvSpPr>
          <p:cNvPr id="3" name="Content Placeholder 2"/>
          <p:cNvSpPr>
            <a:spLocks noGrp="1"/>
          </p:cNvSpPr>
          <p:nvPr>
            <p:ph idx="1"/>
          </p:nvPr>
        </p:nvSpPr>
        <p:spPr>
          <a:xfrm>
            <a:off x="381000" y="1676400"/>
            <a:ext cx="8229600" cy="4648200"/>
          </a:xfrm>
        </p:spPr>
        <p:txBody>
          <a:bodyPr>
            <a:normAutofit/>
          </a:bodyPr>
          <a:lstStyle/>
          <a:p>
            <a:pPr marL="742950" lvl="2" indent="-342900"/>
            <a:r>
              <a:rPr lang="en-US" dirty="0" smtClean="0"/>
              <a:t>Chaos Report from the Standish Group</a:t>
            </a:r>
          </a:p>
          <a:p>
            <a:pPr marL="742950" lvl="2" indent="-342900"/>
            <a:endParaRPr lang="en-US" sz="4000" dirty="0" smtClean="0"/>
          </a:p>
          <a:p>
            <a:endParaRPr lang="en-US" sz="4400" dirty="0" smtClean="0"/>
          </a:p>
          <a:p>
            <a:endParaRPr lang="en-US" sz="3800" dirty="0"/>
          </a:p>
        </p:txBody>
      </p:sp>
      <p:pic>
        <p:nvPicPr>
          <p:cNvPr id="5" name="Picture 4" descr="chaos.png"/>
          <p:cNvPicPr>
            <a:picLocks noChangeAspect="1"/>
          </p:cNvPicPr>
          <p:nvPr/>
        </p:nvPicPr>
        <p:blipFill>
          <a:blip r:embed="rId2" cstate="print"/>
          <a:stretch>
            <a:fillRect/>
          </a:stretch>
        </p:blipFill>
        <p:spPr>
          <a:xfrm>
            <a:off x="1219200" y="2109627"/>
            <a:ext cx="5791282" cy="4040430"/>
          </a:xfrm>
          <a:prstGeom prst="rect">
            <a:avLst/>
          </a:prstGeom>
        </p:spPr>
      </p:pic>
    </p:spTree>
    <p:extLst>
      <p:ext uri="{BB962C8B-B14F-4D97-AF65-F5344CB8AC3E}">
        <p14:creationId xmlns:p14="http://schemas.microsoft.com/office/powerpoint/2010/main" val="22262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Developing Software</a:t>
            </a:r>
            <a:endParaRPr lang="en-US" dirty="0"/>
          </a:p>
        </p:txBody>
      </p:sp>
      <p:sp>
        <p:nvSpPr>
          <p:cNvPr id="3" name="Content Placeholder 2"/>
          <p:cNvSpPr>
            <a:spLocks noGrp="1"/>
          </p:cNvSpPr>
          <p:nvPr>
            <p:ph idx="1"/>
          </p:nvPr>
        </p:nvSpPr>
        <p:spPr/>
        <p:txBody>
          <a:bodyPr>
            <a:normAutofit/>
          </a:bodyPr>
          <a:lstStyle/>
          <a:p>
            <a:r>
              <a:rPr lang="en-US" dirty="0" smtClean="0"/>
              <a:t>Oxford University Study of IT</a:t>
            </a:r>
          </a:p>
          <a:p>
            <a:pPr lvl="1"/>
            <a:r>
              <a:rPr lang="en-US" sz="2000" dirty="0" smtClean="0"/>
              <a:t>Successful Software:  16%</a:t>
            </a:r>
          </a:p>
          <a:p>
            <a:pPr lvl="1"/>
            <a:r>
              <a:rPr lang="en-US" sz="2000" dirty="0" smtClean="0"/>
              <a:t>Challenged Software:  74%</a:t>
            </a:r>
          </a:p>
          <a:p>
            <a:pPr lvl="1"/>
            <a:r>
              <a:rPr lang="en-US" sz="2000" dirty="0" smtClean="0"/>
              <a:t>Abandoned Software:  10%</a:t>
            </a:r>
            <a:endParaRPr lang="en-US" dirty="0" smtClean="0"/>
          </a:p>
          <a:p>
            <a:endParaRPr lang="en-US" dirty="0" smtClean="0"/>
          </a:p>
          <a:p>
            <a:r>
              <a:rPr lang="en-US" dirty="0" smtClean="0"/>
              <a:t>National Institute of Standards and Technology (NIST)</a:t>
            </a:r>
          </a:p>
          <a:p>
            <a:pPr lvl="1"/>
            <a:r>
              <a:rPr lang="en-US" sz="2000" dirty="0" smtClean="0"/>
              <a:t>Software defects cost nearly $60 Billion Annually</a:t>
            </a:r>
          </a:p>
          <a:p>
            <a:pPr lvl="1"/>
            <a:r>
              <a:rPr lang="en-US" sz="2000" dirty="0" smtClean="0"/>
              <a:t>80% of development costs involve identifying and correcting defects</a:t>
            </a:r>
          </a:p>
        </p:txBody>
      </p:sp>
      <p:sp>
        <p:nvSpPr>
          <p:cNvPr id="4" name="TextBox 3"/>
          <p:cNvSpPr txBox="1"/>
          <p:nvPr/>
        </p:nvSpPr>
        <p:spPr>
          <a:xfrm>
            <a:off x="381000" y="6019800"/>
            <a:ext cx="5029200" cy="646331"/>
          </a:xfrm>
          <a:prstGeom prst="rect">
            <a:avLst/>
          </a:prstGeom>
          <a:noFill/>
        </p:spPr>
        <p:txBody>
          <a:bodyPr wrap="square" rtlCol="0">
            <a:spAutoFit/>
          </a:bodyPr>
          <a:lstStyle/>
          <a:p>
            <a:r>
              <a:rPr lang="en-US" sz="1200" dirty="0" smtClean="0"/>
              <a:t>More data regarding success of IT projects can be found at http://www.galorath.com/wp/software-project-failure-costs-billions-better-estimation-planning-can-help.php</a:t>
            </a:r>
            <a:endParaRPr lang="en-US" sz="1200" dirty="0"/>
          </a:p>
        </p:txBody>
      </p:sp>
    </p:spTree>
    <p:extLst>
      <p:ext uri="{BB962C8B-B14F-4D97-AF65-F5344CB8AC3E}">
        <p14:creationId xmlns:p14="http://schemas.microsoft.com/office/powerpoint/2010/main" val="4930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Development Flawed?</a:t>
            </a:r>
            <a:endParaRPr lang="en-US" dirty="0"/>
          </a:p>
        </p:txBody>
      </p:sp>
      <p:sp>
        <p:nvSpPr>
          <p:cNvPr id="3" name="Content Placeholder 2"/>
          <p:cNvSpPr>
            <a:spLocks noGrp="1"/>
          </p:cNvSpPr>
          <p:nvPr>
            <p:ph idx="1"/>
          </p:nvPr>
        </p:nvSpPr>
        <p:spPr/>
        <p:txBody>
          <a:bodyPr/>
          <a:lstStyle/>
          <a:p>
            <a:r>
              <a:rPr lang="en-US" dirty="0" smtClean="0"/>
              <a:t>Many hypotheses about the failure</a:t>
            </a:r>
          </a:p>
          <a:p>
            <a:pPr lvl="1"/>
            <a:r>
              <a:rPr lang="en-US" dirty="0" smtClean="0"/>
              <a:t>Poor choice of Languages</a:t>
            </a:r>
          </a:p>
          <a:p>
            <a:pPr lvl="1"/>
            <a:r>
              <a:rPr lang="en-US" dirty="0" smtClean="0"/>
              <a:t>Inappropriate or Missing Methodologies</a:t>
            </a:r>
          </a:p>
          <a:p>
            <a:pPr lvl="1"/>
            <a:r>
              <a:rPr lang="en-US" dirty="0" smtClean="0"/>
              <a:t>Poor Requirements Definitions</a:t>
            </a:r>
          </a:p>
          <a:p>
            <a:pPr lvl="1"/>
            <a:r>
              <a:rPr lang="en-US" dirty="0" smtClean="0"/>
              <a:t>Not including the User in the Process</a:t>
            </a:r>
          </a:p>
          <a:p>
            <a:endParaRPr lang="en-US" dirty="0" smtClean="0"/>
          </a:p>
          <a:p>
            <a:r>
              <a:rPr lang="en-US" dirty="0" smtClean="0"/>
              <a:t>Makeup of the Design and Coding Teams</a:t>
            </a:r>
          </a:p>
          <a:p>
            <a:pPr lvl="1">
              <a:buNone/>
            </a:pPr>
            <a:endParaRPr lang="en-US" dirty="0"/>
          </a:p>
        </p:txBody>
      </p:sp>
    </p:spTree>
    <p:extLst>
      <p:ext uri="{BB962C8B-B14F-4D97-AF65-F5344CB8AC3E}">
        <p14:creationId xmlns:p14="http://schemas.microsoft.com/office/powerpoint/2010/main" val="26307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TotalTime>
  <Words>2980</Words>
  <Application>Microsoft Office PowerPoint</Application>
  <PresentationFormat>On-screen Show (4:3)</PresentationFormat>
  <Paragraphs>344</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Presentation1</vt:lpstr>
      <vt:lpstr>Computing and Women</vt:lpstr>
      <vt:lpstr>Agenda</vt:lpstr>
      <vt:lpstr>Research</vt:lpstr>
      <vt:lpstr>Teaching </vt:lpstr>
      <vt:lpstr>How I Came to Consider This Topic</vt:lpstr>
      <vt:lpstr>Computer Technology is Important</vt:lpstr>
      <vt:lpstr>As a field, we are not good at creating software</vt:lpstr>
      <vt:lpstr>More on Developing Software</vt:lpstr>
      <vt:lpstr>Why is Development Flawed?</vt:lpstr>
      <vt:lpstr>Software Development Success</vt:lpstr>
      <vt:lpstr>PowerPoint Presentation</vt:lpstr>
      <vt:lpstr>Programmer</vt:lpstr>
      <vt:lpstr>Gender Diversity is Challenging</vt:lpstr>
      <vt:lpstr>PowerPoint Presentation</vt:lpstr>
      <vt:lpstr>History?</vt:lpstr>
      <vt:lpstr>Trends with Women are Confusing</vt:lpstr>
      <vt:lpstr>PowerPoint Presentation</vt:lpstr>
      <vt:lpstr>Computer</vt:lpstr>
      <vt:lpstr>Wartime Computing</vt:lpstr>
      <vt:lpstr>PowerPoint Presentation</vt:lpstr>
      <vt:lpstr>PowerPoint Presentation</vt:lpstr>
      <vt:lpstr>PowerPoint Presentation</vt:lpstr>
      <vt:lpstr>Hedy Lamarr</vt:lpstr>
      <vt:lpstr>Mary Allen Wilkes </vt:lpstr>
      <vt:lpstr>PowerPoint Presentation</vt:lpstr>
      <vt:lpstr>Subtlety</vt:lpstr>
      <vt:lpstr>PowerPoint Presentation</vt:lpstr>
      <vt:lpstr>After the War</vt:lpstr>
      <vt:lpstr>Programmer Recruitment</vt:lpstr>
      <vt:lpstr>Solutions</vt:lpstr>
      <vt:lpstr>PowerPoint Presentation</vt:lpstr>
      <vt:lpstr>Emphasis on Mathematics</vt:lpstr>
      <vt:lpstr>Results</vt:lpstr>
      <vt:lpstr>Professional Status</vt:lpstr>
      <vt:lpstr>PowerPoint Presentation</vt:lpstr>
      <vt:lpstr>PowerPoint Presentation</vt:lpstr>
      <vt:lpstr>PowerPoint Presentation</vt:lpstr>
      <vt:lpstr>Conventional Wisdom</vt:lpstr>
      <vt:lpstr>Reality</vt:lpstr>
      <vt:lpstr>Data</vt:lpstr>
      <vt:lpstr>More Data</vt:lpstr>
      <vt:lpstr>PowerPoint Presentation</vt:lpstr>
      <vt:lpstr>Problem 1:  Stereotyping</vt:lpstr>
      <vt:lpstr>Stereotyping</vt:lpstr>
      <vt:lpstr>Problem 2:  Stereotype Threat</vt:lpstr>
      <vt:lpstr>PowerPoint Presentation</vt:lpstr>
      <vt:lpstr>Stereotype Threat</vt:lpstr>
      <vt:lpstr>Problem 3:  Women are too Social</vt:lpstr>
      <vt:lpstr>Women are too Social</vt:lpstr>
      <vt:lpstr>Women are too Social</vt:lpstr>
      <vt:lpstr>Problem 4:  Stuck in the Shallow End: Education, Race, and Computing</vt:lpstr>
      <vt:lpstr>Results</vt:lpstr>
      <vt:lpstr>Problem 5:  The Code Cowboy</vt:lpstr>
      <vt:lpstr>Cowboy Coding</vt:lpstr>
      <vt:lpstr>PowerPoint Presentation</vt:lpstr>
      <vt:lpstr>The Good Developer</vt:lpstr>
      <vt:lpstr>What we can do</vt:lpstr>
      <vt:lpstr>Four Vices of Computing </vt:lpstr>
      <vt:lpstr>Four Vices of Computing </vt:lpstr>
      <vt:lpstr>Four Vices of Computing </vt:lpstr>
      <vt:lpstr>Four Vices of Computing</vt:lpstr>
      <vt:lpstr>Majors Differ</vt:lpstr>
      <vt:lpstr>Resources</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Sauter, Vicki L.</dc:creator>
  <cp:lastModifiedBy>Sauter, Vicki L.</cp:lastModifiedBy>
  <cp:revision>26</cp:revision>
  <dcterms:created xsi:type="dcterms:W3CDTF">2011-05-31T18:38:28Z</dcterms:created>
  <dcterms:modified xsi:type="dcterms:W3CDTF">2015-10-07T19:47:19Z</dcterms:modified>
</cp:coreProperties>
</file>