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CC3F463-9F60-4846-8823-CDF0C48262CD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518717-CE19-4737-846C-F10B463B38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0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5301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2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3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4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5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6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7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8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9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0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1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2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3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4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5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6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7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8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9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0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1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2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3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4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5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5326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532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2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2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5342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534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5345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534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35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5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5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5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5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53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FBC9128-579C-4EFB-98F9-6CA76DC3FF85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553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27CB43-C80D-42B2-9171-1212A3BBC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7DA15F-DC93-4D6B-BB17-E05D34C121ED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047D4-AA85-45E8-A816-F0C77EEDA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2D86B-6EC2-4D89-A918-489DD7E67648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949A-5EE0-49B9-A97D-6FF49B846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8226425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3922713"/>
            <a:ext cx="822642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108D7A71-FD24-46F5-A129-187A4C7BEFCB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1AD77971-88B1-4DF1-AAB0-0D91C378B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79B3EE1F-0868-4565-AFCA-96FF467D3E96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B3FA55C4-A8D9-4785-9FB3-4F923313A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BE297-9266-49C8-BFF1-F65404D78EC2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C4AD4-8B30-4EFD-9FAA-52A9E4F93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F39E7C-8720-41EA-9EFA-696A967CDEB0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8D81E-1EB8-403B-8CBD-2B922D3DE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5DBD3E-4069-48A2-A6D2-717181C0768A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C48C0-B3AF-42D4-B863-3260EE0BD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3337F-0B2C-4588-A1F9-8D2DA631A4E0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5661-C36F-4A4A-A2F0-42DA6BBB4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CC3A09-9026-4106-AA8C-84A091ED0180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27D7F-4EC5-46A8-9D42-9A670F3D4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FC1E8-73D4-46CA-8A3B-9DD48CFA2E67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3A40B-1BA4-4921-AA6A-E8FBC1F42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22129-72BA-4723-86BF-31AC283BDF56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25C84-6B0F-4CCE-80B0-862E97575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EF066-C9D7-4A76-AC38-535863FACB1F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8A50A-FAB9-44EF-9C41-A1AD55F25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42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27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42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302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3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31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431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32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43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3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43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2CB727-5413-4D6C-BA76-A384E8828829}" type="datetimeFigureOut">
              <a:rPr lang="en-US"/>
              <a:pPr/>
              <a:t>5/5/2010</a:t>
            </a:fld>
            <a:endParaRPr lang="en-US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5E3C844-C19D-4B47-9D38-5BC11F4AC0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43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gov/criminal/cybercrime/cclaws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.nj.us/njsp/divorg/invest/pdf/computer-crime-statutes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Cyber Crimes:</a:t>
            </a:r>
            <a:br>
              <a:rPr lang="en-US"/>
            </a:br>
            <a:r>
              <a:rPr lang="en-US" sz="4400" i="1"/>
              <a:t>Online Ticketing Fraud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By: Erin Dobbs, Blaine Skrainka, Nick Worth, Kyle Stamper, Suzy Kiska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Punishment of Past Computer Hacking Cases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What kind of punishment has computer hacking rendered in the past?</a:t>
            </a:r>
          </a:p>
          <a:p>
            <a:pPr lvl="1"/>
            <a:r>
              <a:rPr lang="en-US"/>
              <a:t>Large Fines</a:t>
            </a:r>
          </a:p>
          <a:p>
            <a:pPr lvl="2"/>
            <a:r>
              <a:rPr lang="en-US"/>
              <a:t>Can be as large as $250,000 for each charge</a:t>
            </a:r>
          </a:p>
          <a:p>
            <a:pPr lvl="1"/>
            <a:endParaRPr lang="en-US"/>
          </a:p>
          <a:p>
            <a:pPr lvl="1"/>
            <a:r>
              <a:rPr lang="en-US"/>
              <a:t>Prison Sentences</a:t>
            </a:r>
          </a:p>
          <a:p>
            <a:pPr lvl="2"/>
            <a:r>
              <a:rPr lang="en-US"/>
              <a:t>For Example, one case has a suspect facing 60 years of prison for hacking into the Pentagon’s computer system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2"/>
            <a:endParaRPr lang="en-US"/>
          </a:p>
        </p:txBody>
      </p:sp>
      <p:pic>
        <p:nvPicPr>
          <p:cNvPr id="24580" name="Picture 4" descr="man%20in%20PrisonBa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762000"/>
            <a:ext cx="1444625" cy="949325"/>
          </a:xfrm>
          <a:prstGeom prst="rect">
            <a:avLst/>
          </a:prstGeom>
          <a:noFill/>
        </p:spPr>
      </p:pic>
      <p:pic>
        <p:nvPicPr>
          <p:cNvPr id="24581" name="Picture 5" descr="money_bag_with_dollar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181600"/>
            <a:ext cx="1447800" cy="1477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Should Computer Hacking Affect IT Management?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/>
              <a:t>Essential to secure company information</a:t>
            </a:r>
          </a:p>
          <a:p>
            <a:pPr lvl="1"/>
            <a:r>
              <a:rPr lang="en-US"/>
              <a:t>Hire cyber security companies to protect a business’s vital information</a:t>
            </a:r>
          </a:p>
          <a:p>
            <a:pPr lvl="1"/>
            <a:r>
              <a:rPr lang="en-US"/>
              <a:t>Secure world wide web gateways to company’s network</a:t>
            </a:r>
          </a:p>
        </p:txBody>
      </p:sp>
      <p:pic>
        <p:nvPicPr>
          <p:cNvPr id="26628" name="Picture 4" descr="Corporate%20IT%20governance%20course%20out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267200"/>
            <a:ext cx="2895600" cy="2265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Should Computer Hacking Affect IT Management?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Get data stored in fully secure data center and monitor what is coming in and going from center</a:t>
            </a:r>
          </a:p>
          <a:p>
            <a:r>
              <a:rPr lang="en-US"/>
              <a:t>Background check and monitor employees</a:t>
            </a:r>
          </a:p>
          <a:p>
            <a:pPr lvl="1"/>
            <a:r>
              <a:rPr lang="en-US"/>
              <a:t>A big threat is from within a company</a:t>
            </a:r>
          </a:p>
          <a:p>
            <a:pPr lvl="3"/>
            <a:r>
              <a:rPr lang="en-US"/>
              <a:t>Employees that know passwords, etc.</a:t>
            </a:r>
          </a:p>
        </p:txBody>
      </p:sp>
      <p:pic>
        <p:nvPicPr>
          <p:cNvPr id="28676" name="Picture 4" descr="background+check+servi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810125"/>
            <a:ext cx="2381250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Keys For Management to Secure Networks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 and build with security in mind including:</a:t>
            </a:r>
          </a:p>
          <a:p>
            <a:pPr lvl="1"/>
            <a:r>
              <a:rPr lang="en-US"/>
              <a:t>Encrypted entries</a:t>
            </a:r>
          </a:p>
          <a:p>
            <a:pPr lvl="1"/>
            <a:r>
              <a:rPr lang="en-US"/>
              <a:t>Limit # of connections to Internet</a:t>
            </a:r>
          </a:p>
          <a:p>
            <a:pPr lvl="1"/>
            <a:r>
              <a:rPr lang="en-US"/>
              <a:t>Use network monitoring systems to keep track of what is going where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Questions???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0" y="1131888"/>
            <a:ext cx="9144000" cy="1470025"/>
          </a:xfrm>
        </p:spPr>
        <p:txBody>
          <a:bodyPr anchorCtr="0"/>
          <a:lstStyle/>
          <a:p>
            <a:r>
              <a:rPr lang="en-US" sz="3600"/>
              <a:t>Four Indicted in $25 Million Scheme Defrauding and Hacking Ticketmaster, Tickets.com, and Other Ticket Vendors</a:t>
            </a:r>
          </a:p>
        </p:txBody>
      </p:sp>
      <p:pic>
        <p:nvPicPr>
          <p:cNvPr id="1331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4038" y="3479800"/>
            <a:ext cx="329565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600" y="307975"/>
            <a:ext cx="1778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8138" y="269875"/>
            <a:ext cx="1663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6500" y="282575"/>
            <a:ext cx="41275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82600" y="2773363"/>
            <a:ext cx="5003800" cy="36703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en-US" sz="3400">
                <a:solidFill>
                  <a:srgbClr val="898989"/>
                </a:solidFill>
              </a:rPr>
              <a:t> </a:t>
            </a:r>
            <a:r>
              <a:rPr lang="en-US" sz="2600"/>
              <a:t>Wiseguy Tickets made a profit of over $25 million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600"/>
          </a:p>
          <a:p>
            <a:pPr marL="0" indent="0">
              <a:lnSpc>
                <a:spcPct val="80000"/>
              </a:lnSpc>
            </a:pPr>
            <a:r>
              <a:rPr lang="en-US" sz="2600"/>
              <a:t> Illegally bought mass quantities of tickets and resold them above face value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600"/>
          </a:p>
          <a:p>
            <a:pPr marL="0" indent="0">
              <a:lnSpc>
                <a:spcPct val="80000"/>
              </a:lnSpc>
            </a:pPr>
            <a:r>
              <a:rPr lang="en-US" sz="2600"/>
              <a:t> Defendants accused of 43 counts of Wire Fraud</a:t>
            </a:r>
            <a:r>
              <a:rPr lang="en-US" sz="260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0"/>
            <a:ext cx="7772400" cy="1470025"/>
          </a:xfrm>
        </p:spPr>
        <p:txBody>
          <a:bodyPr anchorCtr="0"/>
          <a:lstStyle/>
          <a:p>
            <a:r>
              <a:rPr lang="en-US" sz="5400"/>
              <a:t>CAPTCHA Technology</a:t>
            </a:r>
          </a:p>
        </p:txBody>
      </p:sp>
      <p:pic>
        <p:nvPicPr>
          <p:cNvPr id="14338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657350"/>
            <a:ext cx="41529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0" y="1657350"/>
            <a:ext cx="4787900" cy="52006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CAPTCHA technology is a challenge-response test used by online vendors to ensure that the user is an individual human being.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Wiseguy developed programs to successfully bypass both visual and audio CAPTCHA tests.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This allowed them to illegally buy mass quantities of tickets, sell them at a premium, and unfairly block the public from access to the tickets.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Federal Laws Impacted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/>
              <a:t>The four gentlemen involved in this case are charged with </a:t>
            </a:r>
            <a:r>
              <a:rPr lang="en-US" b="1"/>
              <a:t>conspiracy to commit wire fraud</a:t>
            </a:r>
            <a:r>
              <a:rPr lang="en-US"/>
              <a:t> and to </a:t>
            </a:r>
            <a:r>
              <a:rPr lang="en-US" b="1"/>
              <a:t>gain unauthorized access and exceed authorized access to computer systems</a:t>
            </a:r>
            <a:r>
              <a:rPr lang="en-US"/>
              <a:t>. The indictment also charges 42 additional counts of </a:t>
            </a:r>
            <a:r>
              <a:rPr lang="en-US" b="1"/>
              <a:t>wire fraud</a:t>
            </a:r>
            <a:r>
              <a:rPr lang="en-US"/>
              <a:t>; </a:t>
            </a:r>
            <a:r>
              <a:rPr lang="en-US" b="1"/>
              <a:t>gaining unauthorized access and exceeding authorized access to computer systems</a:t>
            </a:r>
            <a:r>
              <a:rPr lang="en-US"/>
              <a:t>; </a:t>
            </a:r>
            <a:r>
              <a:rPr lang="en-US" b="1"/>
              <a:t>or causing damage to computers in interstate commerce.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228600" y="4114800"/>
            <a:ext cx="8686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b="1" u="sng"/>
              <a:t>18 U.S.C. § 1029.</a:t>
            </a:r>
            <a:r>
              <a:rPr lang="en-US"/>
              <a:t>  Fraud and Related Activity in Connection with Access Devices </a:t>
            </a:r>
          </a:p>
          <a:p>
            <a:pPr defTabSz="914400"/>
            <a:r>
              <a:rPr lang="en-US" b="1" u="sng"/>
              <a:t>18 U.S.C. § 1030.</a:t>
            </a:r>
            <a:r>
              <a:rPr lang="en-US" b="1"/>
              <a:t>  </a:t>
            </a:r>
            <a:r>
              <a:rPr lang="en-US"/>
              <a:t>Fraud and Related Activity in Connection with Computers </a:t>
            </a:r>
          </a:p>
          <a:p>
            <a:pPr defTabSz="914400"/>
            <a:r>
              <a:rPr lang="en-US" b="1" u="sng"/>
              <a:t>18 U.S.C. § 2510 et seq. </a:t>
            </a:r>
            <a:r>
              <a:rPr lang="en-US"/>
              <a:t> Wire and Electronic Communications Interception and Interception of Oral Communications </a:t>
            </a:r>
          </a:p>
          <a:p>
            <a:pPr defTabSz="914400"/>
            <a:r>
              <a:rPr lang="en-US" b="1" u="sng"/>
              <a:t>18 U.S.C. § 2701 et seq.</a:t>
            </a:r>
            <a:r>
              <a:rPr lang="en-US"/>
              <a:t>  Stored Wire and Electronic Communications and Transactional Records Access 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304800" y="35814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400" b="1">
                <a:latin typeface="Calibri" pitchFamily="34" charset="0"/>
              </a:rPr>
              <a:t>Specific Laws Impacted: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381000" y="13716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400" b="1">
                <a:latin typeface="Calibri" pitchFamily="34" charset="0"/>
              </a:rPr>
              <a:t>The Indictment:</a:t>
            </a: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228600" y="5943600"/>
            <a:ext cx="5668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>
                <a:hlinkClick r:id="rId2"/>
              </a:rPr>
              <a:t>http://www.justice.gov/criminal/cybercrime/cclaws.htm</a:t>
            </a:r>
            <a:r>
              <a:rPr lang="en-US"/>
              <a:t>	l</a:t>
            </a:r>
          </a:p>
          <a:p>
            <a:pPr defTabSz="9144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State Laws Impacted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04800" y="1371600"/>
            <a:ext cx="8550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/>
              <a:t>Though the defendants are indicted on a Federal level there are New Jersey state statutes that protect the general public from cyber crime.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57200" y="2209800"/>
            <a:ext cx="495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400" b="1">
                <a:latin typeface="Calibri" pitchFamily="34" charset="0"/>
              </a:rPr>
              <a:t>Specific State Statutes Impacted: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2743200"/>
            <a:ext cx="6934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/>
              <a:t>2C:20-4. Theft by deception</a:t>
            </a:r>
          </a:p>
          <a:p>
            <a:pPr defTabSz="914400"/>
            <a:r>
              <a:rPr lang="en-US"/>
              <a:t>2C:20-8. Theft of services</a:t>
            </a:r>
          </a:p>
          <a:p>
            <a:pPr defTabSz="914400"/>
            <a:r>
              <a:rPr lang="en-US"/>
              <a:t>2C:20-25 Computer criminal activity; degree of crime; sentencing.</a:t>
            </a:r>
          </a:p>
          <a:p>
            <a:pPr defTabSz="914400"/>
            <a:r>
              <a:rPr lang="en-US"/>
              <a:t>2C:20-31 Wrongful access, disclosure of information; degree of crime; sentencing.</a:t>
            </a:r>
          </a:p>
          <a:p>
            <a:pPr defTabSz="914400"/>
            <a:r>
              <a:rPr lang="en-US"/>
              <a:t>2C:21-6.1 Definitions relative to scanning devices, reencoders; criminal use, degree of crime.</a:t>
            </a:r>
          </a:p>
          <a:p>
            <a:pPr defTabSz="914400"/>
            <a:endParaRPr lang="en-US"/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09600" y="4953000"/>
            <a:ext cx="7321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>
                <a:hlinkClick r:id="rId2"/>
              </a:rPr>
              <a:t>http://www.state.nj.us/njsp/divorg/invest/pdf/computer-crime-statutes.pdf</a:t>
            </a:r>
            <a:endParaRPr lang="en-US"/>
          </a:p>
          <a:p>
            <a:pPr defTabSz="914400"/>
            <a:endParaRPr lang="en-US"/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609600" y="57150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b="1"/>
              <a:t>**Local Newark, New Jersey cyber crime laws or regulations were unavailable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Issues Enabling Problematic Behavior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05800" cy="28956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/>
              <a:t>Able to deploy a nationwide computer network</a:t>
            </a:r>
          </a:p>
          <a:p>
            <a:pPr lvl="1"/>
            <a:r>
              <a:rPr lang="en-US" sz="2400"/>
              <a:t>Opened 1000s of simultaneous Internet connections across the U.S.</a:t>
            </a:r>
          </a:p>
          <a:p>
            <a:pPr>
              <a:buClr>
                <a:schemeClr val="tx1"/>
              </a:buClr>
            </a:pPr>
            <a:r>
              <a:rPr lang="en-US" sz="2800"/>
              <a:t>Impersonated 1000s of individual ticket buyers</a:t>
            </a:r>
          </a:p>
          <a:p>
            <a:pPr>
              <a:buClr>
                <a:schemeClr val="tx1"/>
              </a:buClr>
            </a:pPr>
            <a:r>
              <a:rPr lang="en-US" sz="2800"/>
              <a:t>Defeated online ticket vendor’s security </a:t>
            </a:r>
          </a:p>
          <a:p>
            <a:pPr>
              <a:buClr>
                <a:schemeClr val="tx1"/>
              </a:buClr>
            </a:pPr>
            <a:r>
              <a:rPr lang="en-US" sz="2800"/>
              <a:t>Sold fraudulently obtained tickets to brokers</a:t>
            </a:r>
          </a:p>
          <a:p>
            <a:pPr lvl="1"/>
            <a:endParaRPr lang="en-US" sz="2400"/>
          </a:p>
        </p:txBody>
      </p:sp>
      <p:pic>
        <p:nvPicPr>
          <p:cNvPr id="17412" name="Picture 4" descr="mooooney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4419600"/>
            <a:ext cx="3551238" cy="218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and Fraud Measures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400"/>
              <a:t>All Failed</a:t>
            </a:r>
          </a:p>
          <a:p>
            <a:pPr lvl="1"/>
            <a:r>
              <a:rPr lang="en-US" sz="2000"/>
              <a:t>Surprisingly few</a:t>
            </a:r>
          </a:p>
          <a:p>
            <a:pPr>
              <a:buClr>
                <a:schemeClr val="tx1"/>
              </a:buClr>
            </a:pPr>
            <a:r>
              <a:rPr lang="en-US" sz="2400"/>
              <a:t>Audio and visual CAPTCHA</a:t>
            </a:r>
          </a:p>
          <a:p>
            <a:pPr lvl="1"/>
            <a:r>
              <a:rPr lang="en-US" sz="2000"/>
              <a:t>Distorted letters or numbers</a:t>
            </a:r>
          </a:p>
          <a:p>
            <a:pPr>
              <a:buClr>
                <a:schemeClr val="tx1"/>
              </a:buClr>
            </a:pPr>
            <a:r>
              <a:rPr lang="en-US" sz="2400"/>
              <a:t>Created fake Internet domains</a:t>
            </a:r>
          </a:p>
          <a:p>
            <a:pPr>
              <a:buClr>
                <a:schemeClr val="tx1"/>
              </a:buClr>
            </a:pPr>
            <a:r>
              <a:rPr lang="en-US" sz="2400"/>
              <a:t>Created and modified the computer networks and software</a:t>
            </a:r>
          </a:p>
        </p:txBody>
      </p:sp>
      <p:pic>
        <p:nvPicPr>
          <p:cNvPr id="18436" name="Picture 4" descr="example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70288" y="1666875"/>
            <a:ext cx="5024437" cy="1597025"/>
          </a:xfrm>
          <a:noFill/>
          <a:ln/>
        </p:spPr>
      </p:pic>
      <p:pic>
        <p:nvPicPr>
          <p:cNvPr id="18437" name="Picture 5" descr="fraud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54625" y="3490913"/>
            <a:ext cx="2565400" cy="2552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Penalties In This Case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Suspects indicted by </a:t>
            </a:r>
          </a:p>
          <a:p>
            <a:pPr>
              <a:buFont typeface="Wingdings" pitchFamily="2" charset="2"/>
              <a:buNone/>
            </a:pPr>
            <a:r>
              <a:rPr lang="en-US"/>
              <a:t>    Federal Grand jury</a:t>
            </a:r>
          </a:p>
          <a:p>
            <a:r>
              <a:rPr lang="en-US"/>
              <a:t>Charges include:</a:t>
            </a:r>
          </a:p>
          <a:p>
            <a:pPr lvl="1"/>
            <a:r>
              <a:rPr lang="en-US"/>
              <a:t>Wire fraud</a:t>
            </a:r>
          </a:p>
          <a:p>
            <a:pPr lvl="1"/>
            <a:r>
              <a:rPr lang="en-US"/>
              <a:t>Conspiracy to commit wire fraud</a:t>
            </a:r>
          </a:p>
          <a:p>
            <a:pPr lvl="1"/>
            <a:r>
              <a:rPr lang="en-US"/>
              <a:t>Unauthorized computer access</a:t>
            </a:r>
          </a:p>
          <a:p>
            <a:pPr lvl="1"/>
            <a:r>
              <a:rPr lang="en-US"/>
              <a:t>Computer hacking</a:t>
            </a:r>
          </a:p>
        </p:txBody>
      </p:sp>
      <p:pic>
        <p:nvPicPr>
          <p:cNvPr id="19460" name="Picture 4" descr="grand_ju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828800"/>
            <a:ext cx="2286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Penalties In This Case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What punishments are the suspects facing?</a:t>
            </a:r>
          </a:p>
          <a:p>
            <a:pPr lvl="1"/>
            <a:r>
              <a:rPr lang="en-US" sz="2400"/>
              <a:t>5 years prison for conspiracy charge</a:t>
            </a:r>
          </a:p>
          <a:p>
            <a:pPr lvl="1"/>
            <a:r>
              <a:rPr lang="en-US" sz="2400"/>
              <a:t>20 years prison on each of the 42 counts of wire fraud</a:t>
            </a:r>
          </a:p>
          <a:p>
            <a:pPr lvl="1"/>
            <a:r>
              <a:rPr lang="en-US" sz="2400"/>
              <a:t>5 years prison and $250,000 fine for each of the 19 counts of unauthorized access and exceeding authorized access to computers</a:t>
            </a:r>
          </a:p>
          <a:p>
            <a:pPr lvl="1"/>
            <a:r>
              <a:rPr lang="en-US" sz="2400"/>
              <a:t>10 years prison for each of the six counts of damage to computers in interstate commerce</a:t>
            </a:r>
          </a:p>
          <a:p>
            <a:pPr lvl="1"/>
            <a:r>
              <a:rPr lang="en-US" sz="2400"/>
              <a:t>In addition, the suspects face a fine of $250,000 per count of conviction</a:t>
            </a:r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92</TotalTime>
  <Words>641</Words>
  <Application>Microsoft Macintosh PowerPoint</Application>
  <PresentationFormat>On-screen Show (4:3)</PresentationFormat>
  <Paragraphs>83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Wingdings</vt:lpstr>
      <vt:lpstr>Times New Roman</vt:lpstr>
      <vt:lpstr>Fading Grid</vt:lpstr>
      <vt:lpstr>Cyber Crimes: Online Ticketing Fraud</vt:lpstr>
      <vt:lpstr>Four Indicted in $25 Million Scheme Defrauding and Hacking Ticketmaster, Tickets.com, and Other Ticket Vendors</vt:lpstr>
      <vt:lpstr>CAPTCHA Technology</vt:lpstr>
      <vt:lpstr>Federal Laws Impacted</vt:lpstr>
      <vt:lpstr>State Laws Impacted</vt:lpstr>
      <vt:lpstr>Issues Enabling Problematic Behavior</vt:lpstr>
      <vt:lpstr>Security and Fraud Measures</vt:lpstr>
      <vt:lpstr>Penalties In This Case</vt:lpstr>
      <vt:lpstr>Penalties In This Case</vt:lpstr>
      <vt:lpstr>Punishment of Past Computer Hacking Cases</vt:lpstr>
      <vt:lpstr>How Should Computer Hacking Affect IT Management?</vt:lpstr>
      <vt:lpstr>How Should Computer Hacking Affect IT Management?</vt:lpstr>
      <vt:lpstr>Keys For Management to Secure Networks</vt:lpstr>
      <vt:lpstr>Questions???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Blaine Skrainka</dc:creator>
  <cp:lastModifiedBy>Suzy Kiska</cp:lastModifiedBy>
  <cp:revision>5</cp:revision>
  <dcterms:created xsi:type="dcterms:W3CDTF">2010-05-03T03:59:14Z</dcterms:created>
  <dcterms:modified xsi:type="dcterms:W3CDTF">2010-05-05T13:29:08Z</dcterms:modified>
</cp:coreProperties>
</file>