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68" r:id="rId11"/>
    <p:sldId id="269" r:id="rId12"/>
    <p:sldId id="270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82" r:id="rId25"/>
    <p:sldId id="27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email.umsl.edu/exchange/dnnmtf/Inbox/Re:%20IS5800:%20Group%20Project%202-2.EML/1_multipart_xF8FF_2_SiteVisitorComparison.xlsx/C58EA28C-18C0-4a97-9AF2-036E93DDAFB3/SiteVisitorComparison.xlsx?attach=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Monthly Unique Site </a:t>
            </a:r>
            <a:r>
              <a:rPr lang="en-US" sz="2400" dirty="0" smtClean="0"/>
              <a:t>Visits - 2009</a:t>
            </a:r>
            <a:endParaRPr lang="en-US" sz="2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Yahoo Sports</c:v>
          </c:tx>
          <c:spPr>
            <a:ln w="44450"/>
          </c:spPr>
          <c:marker>
            <c:symbol val="none"/>
          </c:marker>
          <c:cat>
            <c:numRef>
              <c:f>'[SiteVisitorComparison.xlsx]2010'!$A$5:$A$17</c:f>
              <c:numCache>
                <c:formatCode>mmm/yy</c:formatCode>
                <c:ptCount val="13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</c:numCache>
            </c:numRef>
          </c:cat>
          <c:val>
            <c:numRef>
              <c:f>'[SiteVisitorComparison.xlsx]2010'!$B$5:$B$17</c:f>
              <c:numCache>
                <c:formatCode>_(* #,##0_);_(* \(#,##0\);_(* "-"??_);_(@_)</c:formatCode>
                <c:ptCount val="13"/>
                <c:pt idx="0">
                  <c:v>16725995</c:v>
                </c:pt>
                <c:pt idx="1">
                  <c:v>18069223</c:v>
                </c:pt>
                <c:pt idx="2">
                  <c:v>17559205</c:v>
                </c:pt>
                <c:pt idx="3">
                  <c:v>17125027</c:v>
                </c:pt>
                <c:pt idx="4">
                  <c:v>18294001</c:v>
                </c:pt>
                <c:pt idx="5">
                  <c:v>15389121</c:v>
                </c:pt>
                <c:pt idx="6">
                  <c:v>19916666</c:v>
                </c:pt>
                <c:pt idx="7">
                  <c:v>19560535</c:v>
                </c:pt>
                <c:pt idx="8">
                  <c:v>25039267</c:v>
                </c:pt>
                <c:pt idx="9">
                  <c:v>22790408</c:v>
                </c:pt>
                <c:pt idx="10">
                  <c:v>22883661</c:v>
                </c:pt>
                <c:pt idx="11">
                  <c:v>23451873</c:v>
                </c:pt>
                <c:pt idx="12">
                  <c:v>17933996</c:v>
                </c:pt>
              </c:numCache>
            </c:numRef>
          </c:val>
        </c:ser>
        <c:ser>
          <c:idx val="1"/>
          <c:order val="1"/>
          <c:tx>
            <c:v>ESPN</c:v>
          </c:tx>
          <c:spPr>
            <a:ln w="44450"/>
          </c:spPr>
          <c:marker>
            <c:symbol val="none"/>
          </c:marker>
          <c:val>
            <c:numRef>
              <c:f>'[SiteVisitorComparison.xlsx]2010'!$B$22:$B$34</c:f>
              <c:numCache>
                <c:formatCode>_(* #,##0_);_(* \(#,##0\);_(* "-"??_);_(@_)</c:formatCode>
                <c:ptCount val="13"/>
                <c:pt idx="0">
                  <c:v>13972794</c:v>
                </c:pt>
                <c:pt idx="1">
                  <c:v>11659279</c:v>
                </c:pt>
                <c:pt idx="2">
                  <c:v>16021133</c:v>
                </c:pt>
                <c:pt idx="3">
                  <c:v>13916164</c:v>
                </c:pt>
                <c:pt idx="4">
                  <c:v>13542228</c:v>
                </c:pt>
                <c:pt idx="5">
                  <c:v>12779952</c:v>
                </c:pt>
                <c:pt idx="6">
                  <c:v>13514459</c:v>
                </c:pt>
                <c:pt idx="7">
                  <c:v>15391741</c:v>
                </c:pt>
                <c:pt idx="8">
                  <c:v>20584571</c:v>
                </c:pt>
                <c:pt idx="9">
                  <c:v>20328759</c:v>
                </c:pt>
                <c:pt idx="10">
                  <c:v>19760451</c:v>
                </c:pt>
                <c:pt idx="11">
                  <c:v>19636237</c:v>
                </c:pt>
                <c:pt idx="12">
                  <c:v>17672836</c:v>
                </c:pt>
              </c:numCache>
            </c:numRef>
          </c:val>
        </c:ser>
        <c:ser>
          <c:idx val="2"/>
          <c:order val="2"/>
          <c:tx>
            <c:v>CBS Sports</c:v>
          </c:tx>
          <c:spPr>
            <a:ln w="44450"/>
          </c:spPr>
          <c:marker>
            <c:symbol val="none"/>
          </c:marker>
          <c:val>
            <c:numRef>
              <c:f>'[SiteVisitorComparison.xlsx]2010'!$B$39:$B$51</c:f>
              <c:numCache>
                <c:formatCode>_(* #,##0_);_(* \(#,##0\);_(* "-"??_);_(@_)</c:formatCode>
                <c:ptCount val="13"/>
                <c:pt idx="0">
                  <c:v>2511230</c:v>
                </c:pt>
                <c:pt idx="1">
                  <c:v>2993978</c:v>
                </c:pt>
                <c:pt idx="2">
                  <c:v>8440823</c:v>
                </c:pt>
                <c:pt idx="3">
                  <c:v>4442981</c:v>
                </c:pt>
                <c:pt idx="4">
                  <c:v>3029594</c:v>
                </c:pt>
                <c:pt idx="5">
                  <c:v>2832418</c:v>
                </c:pt>
                <c:pt idx="6">
                  <c:v>3076398</c:v>
                </c:pt>
                <c:pt idx="7">
                  <c:v>4349121</c:v>
                </c:pt>
                <c:pt idx="8">
                  <c:v>6595384</c:v>
                </c:pt>
                <c:pt idx="9">
                  <c:v>6125325</c:v>
                </c:pt>
                <c:pt idx="10">
                  <c:v>6143307</c:v>
                </c:pt>
                <c:pt idx="11">
                  <c:v>5961935</c:v>
                </c:pt>
                <c:pt idx="12">
                  <c:v>4292106</c:v>
                </c:pt>
              </c:numCache>
            </c:numRef>
          </c:val>
        </c:ser>
        <c:ser>
          <c:idx val="3"/>
          <c:order val="3"/>
          <c:tx>
            <c:v>Sports Illustrated</c:v>
          </c:tx>
          <c:spPr>
            <a:ln w="44450"/>
          </c:spPr>
          <c:marker>
            <c:symbol val="none"/>
          </c:marker>
          <c:val>
            <c:numRef>
              <c:f>'[SiteVisitorComparison.xlsx]2010'!$B$56:$B$68</c:f>
              <c:numCache>
                <c:formatCode>_(* #,##0_);_(* \(#,##0\);_(* "-"??_);_(@_)</c:formatCode>
                <c:ptCount val="13"/>
                <c:pt idx="0">
                  <c:v>4919633</c:v>
                </c:pt>
                <c:pt idx="1">
                  <c:v>5144857</c:v>
                </c:pt>
                <c:pt idx="2">
                  <c:v>4018398</c:v>
                </c:pt>
                <c:pt idx="3">
                  <c:v>4010484</c:v>
                </c:pt>
                <c:pt idx="4">
                  <c:v>4310739</c:v>
                </c:pt>
                <c:pt idx="5">
                  <c:v>3707797</c:v>
                </c:pt>
                <c:pt idx="6">
                  <c:v>4188510</c:v>
                </c:pt>
                <c:pt idx="7">
                  <c:v>4182581</c:v>
                </c:pt>
                <c:pt idx="8">
                  <c:v>4987763</c:v>
                </c:pt>
                <c:pt idx="9">
                  <c:v>5112769</c:v>
                </c:pt>
                <c:pt idx="10">
                  <c:v>4644293</c:v>
                </c:pt>
                <c:pt idx="11">
                  <c:v>5439983</c:v>
                </c:pt>
                <c:pt idx="12">
                  <c:v>4798699</c:v>
                </c:pt>
              </c:numCache>
            </c:numRef>
          </c:val>
        </c:ser>
        <c:marker val="1"/>
        <c:axId val="57580160"/>
        <c:axId val="57590144"/>
      </c:lineChart>
      <c:dateAx>
        <c:axId val="57580160"/>
        <c:scaling>
          <c:orientation val="minMax"/>
        </c:scaling>
        <c:axPos val="b"/>
        <c:numFmt formatCode="mmm" sourceLinked="0"/>
        <c:majorTickMark val="none"/>
        <c:tickLblPos val="nextTo"/>
        <c:txPr>
          <a:bodyPr rot="-4800000" vert="horz"/>
          <a:lstStyle/>
          <a:p>
            <a:pPr>
              <a:defRPr sz="2000"/>
            </a:pPr>
            <a:endParaRPr lang="en-US"/>
          </a:p>
        </c:txPr>
        <c:crossAx val="57590144"/>
        <c:crosses val="autoZero"/>
        <c:auto val="1"/>
        <c:lblOffset val="100"/>
      </c:dateAx>
      <c:valAx>
        <c:axId val="57590144"/>
        <c:scaling>
          <c:orientation val="minMax"/>
        </c:scaling>
        <c:axPos val="l"/>
        <c:majorGridlines/>
        <c:numFmt formatCode="_(* #,##0_);_(* \(#,##0\);_(* &quot;-&quot;??_);_(@_)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57580160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</c:dispUnitsLbl>
        </c:dispUnits>
      </c:valAx>
      <c:spPr>
        <a:ln w="19050"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9.8765432098765864E-3"/>
          <c:y val="0.90108333333333335"/>
          <c:w val="0.98024691358024707"/>
          <c:h val="8.2508397932816835E-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F65CA0-87C5-42AD-8B98-D665C7E16A87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4BDA9C-397D-4617-B8EF-805D59008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Discuss Reasons for Successes.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48911-03C4-4428-A5D3-99F0BCA9987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38CBA-427B-460B-AF91-AC679F7C88A7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A962-26A5-44A2-8003-9C2328249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9349-8C8F-49C8-AEB0-2D9FE046B282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4BE0-DCAE-47FE-B1E1-9081950F6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9DB6-2444-4FB1-8DAA-211C6492C280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2FE4-5E23-4289-9C70-F41BA63FB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AB3B-D24A-48F4-B44D-CA9BEAD7B22B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635D-C510-44EB-9E02-C5907DB51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E079-55F7-4523-93C5-F206F81FDEC7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EED82-0726-4757-B4EC-28CEA50DC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814C-57B2-4406-A7E7-69807C5B888A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5F6B-2E76-49EF-8A47-8732CABBA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E8443-CBFC-400F-936A-F8439478EA41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8E28-158C-4A51-B57B-2902A968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B8FE-74B8-4180-B8A1-BF044BDBFAEB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5F86-8479-4DCD-84ED-57A6E3B3D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D5DF-5EFC-4EAD-BA49-9719A03D29E4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39EE-C2C4-4210-9AA3-23CFBD7D4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0F22-C921-42FF-A972-25B0381A02CC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BEBA-5FB7-4B77-A3C6-5F069297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54E1-4D3A-4440-BCC3-4DFA5D2D1AFC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C327F-57EE-4BD2-99FD-797ECFA20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654E123-FBB0-4ECF-AF34-EE62CBE09B9E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84D849-D7B7-4EF1-BC7A-80E103CA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3" r:id="rId2"/>
    <p:sldLayoutId id="2147483840" r:id="rId3"/>
    <p:sldLayoutId id="2147483834" r:id="rId4"/>
    <p:sldLayoutId id="2147483835" r:id="rId5"/>
    <p:sldLayoutId id="2147483836" r:id="rId6"/>
    <p:sldLayoutId id="2147483837" r:id="rId7"/>
    <p:sldLayoutId id="2147483841" r:id="rId8"/>
    <p:sldLayoutId id="2147483842" r:id="rId9"/>
    <p:sldLayoutId id="2147483838" r:id="rId10"/>
    <p:sldLayoutId id="2147483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2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2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2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Relationship Id="rId12" Type="http://schemas.openxmlformats.org/officeDocument/2006/relationships/hyperlink" Target="http://www.cbssports.com/" TargetMode="External"/><Relationship Id="rId2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ports.yahoo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hyperlink" Target="http://sportsillustrated.cnn.com/" TargetMode="External"/><Relationship Id="rId4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9" Type="http://schemas.openxmlformats.org/officeDocument/2006/relationships/hyperlink" Target="http://espn.go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tlrcga.org/x1849.x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spn.go.com/" TargetMode="External"/><Relationship Id="rId3" Type="http://schemas.openxmlformats.org/officeDocument/2006/relationships/hyperlink" Target="http://www.marketingcharts.com/television/top-10-sports-websites-december-2009-11847/" TargetMode="External"/><Relationship Id="rId7" Type="http://schemas.openxmlformats.org/officeDocument/2006/relationships/hyperlink" Target="http://www.thestreet.com/_tscrss/tech/jonathanberr/10245259.html" TargetMode="External"/><Relationship Id="rId2" Type="http://schemas.openxmlformats.org/officeDocument/2006/relationships/hyperlink" Target="http://www.imediaconnection.com/content/9599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z.stats.com/client.asp" TargetMode="External"/><Relationship Id="rId5" Type="http://schemas.openxmlformats.org/officeDocument/2006/relationships/hyperlink" Target="http://jeremy.zawodny.com/Yahoo!/Yahoo!-blog-guidelines.pdf" TargetMode="External"/><Relationship Id="rId10" Type="http://schemas.openxmlformats.org/officeDocument/2006/relationships/hyperlink" Target="http://sports.yahoo.com/" TargetMode="External"/><Relationship Id="rId4" Type="http://schemas.openxmlformats.org/officeDocument/2006/relationships/hyperlink" Target="http://espnmediazone.com/documents/20090804_Blog_Policy.htm" TargetMode="External"/><Relationship Id="rId9" Type="http://schemas.openxmlformats.org/officeDocument/2006/relationships/hyperlink" Target="http://sportsillustrated.cnn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2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2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2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2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2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mediabistro.com/fishbowlny/original/espn.jpg&amp;imgrefurl=http://www.mediabistro.com/fishbowlny/beijing_olympics/espn_would_like_to_reinterpret_the_word_live_to_mean_as_it_happens_92106.asp&amp;usg=__0VZEHAI_Tu6dZxEfvfn1MHqXblU=&amp;h=320&amp;w=320&amp;sz=8&amp;hl=pt-BR&amp;start=1&amp;um=1&amp;itbs=1&amp;tbnid=YgpCYfYep_FwhM:&amp;tbnh=118&amp;tbnw=118&amp;prev=/images?q=espn&amp;um=1&amp;hl=pt-BR&amp;sa=N&amp;rls=com.microsoft:en-US&amp;tbs=isch:1" TargetMode="External"/><Relationship Id="rId3" Type="http://schemas.openxmlformats.org/officeDocument/2006/relationships/hyperlink" Target="http://sports.yahoo.com/blogs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2.jpeg"/><Relationship Id="rId2" Type="http://schemas.openxmlformats.org/officeDocument/2006/relationships/hyperlink" Target="http://sports.espn.go.com/espn/blog/m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.ard.yahoo.com/SIG=15q7htjpl/M=650008.13633049.13811654.10117217/D=sports/S=25664825:HEAD/_ylt=AmPHOU8NnmMcnTysPU1S7ps5nYcB/Y=YAHOO/EXP=1266815334/L=f8N0KkLEah5iMC7pSahrKQh2R1HtakuB9UYAB8VF/B=MtH3JNG_Ruo-/J=1266808134556412/K=E39GxRQtu6.zGjvjx3c4bQ/A=5876887/R=13/SIG=10pcalhda/*http:/sports.yahoo.com" TargetMode="External"/><Relationship Id="rId11" Type="http://schemas.openxmlformats.org/officeDocument/2006/relationships/hyperlink" Target="http://images.google.com/imgres?imgurl=http://www.worldata.com/datacard/images/125x125/2200.gif&amp;imgrefurl=http://www.worldata.com/datacard/viewdatacard.asp?ID=2200&amp;usg=__CcsPwEboekvqMCNEthodUXlkxEw=&amp;h=125&amp;w=125&amp;sz=3&amp;hl=pt-BR&amp;start=5&amp;itbs=1&amp;tbnid=NCYigYOiV6jDrM:&amp;tbnh=90&amp;tbnw=90&amp;prev=/images?q=cbssports.com&amp;hl=pt-BR&amp;tbs=isch:1" TargetMode="External"/><Relationship Id="rId5" Type="http://schemas.openxmlformats.org/officeDocument/2006/relationships/hyperlink" Target="http://www.cbssports.com/mcc/blogs/entries/MLB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fannation.com/truth_and_rumors?eref=sihp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762000"/>
            <a:ext cx="8382000" cy="81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7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Group A</a:t>
            </a:r>
            <a:endParaRPr lang="en-US" sz="47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TextBox 14"/>
          <p:cNvSpPr txBox="1">
            <a:spLocks noChangeArrowheads="1"/>
          </p:cNvSpPr>
          <p:nvPr/>
        </p:nvSpPr>
        <p:spPr bwMode="auto">
          <a:xfrm>
            <a:off x="304800" y="1752600"/>
            <a:ext cx="8534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/>
              <a:t>Jeremy Brugger</a:t>
            </a:r>
          </a:p>
          <a:p>
            <a:pPr algn="ctr"/>
            <a:r>
              <a:rPr lang="pt-BR" sz="4000"/>
              <a:t>James Klein</a:t>
            </a:r>
          </a:p>
          <a:p>
            <a:pPr algn="ctr"/>
            <a:r>
              <a:rPr lang="pt-BR" sz="4000"/>
              <a:t>Anthony Knollhoff</a:t>
            </a:r>
          </a:p>
          <a:p>
            <a:pPr algn="ctr"/>
            <a:r>
              <a:rPr lang="pt-BR" sz="4000"/>
              <a:t>Sam Reinhardt</a:t>
            </a:r>
          </a:p>
          <a:p>
            <a:pPr algn="ctr"/>
            <a:r>
              <a:rPr lang="pt-BR" sz="4000"/>
              <a:t>Diane Torneire</a:t>
            </a:r>
          </a:p>
          <a:p>
            <a:pPr algn="ctr"/>
            <a:endParaRPr lang="pt-BR" sz="4000"/>
          </a:p>
          <a:p>
            <a:pPr algn="ctr"/>
            <a:endParaRPr lang="pt-BR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BLOGS: Content Policies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05400"/>
          </a:xfrm>
        </p:spPr>
        <p:txBody>
          <a:bodyPr lIns="0" tIns="0" rIns="0" bIns="0"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2 MAIN GROUPS: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000" dirty="0" smtClean="0"/>
          </a:p>
          <a:p>
            <a:pPr marL="514350" lvl="2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3000" b="1" dirty="0" smtClean="0"/>
              <a:t>Bloggers (Employees) </a:t>
            </a:r>
            <a:r>
              <a:rPr lang="en-US" sz="3000" dirty="0" smtClean="0"/>
              <a:t>cannot disclose proprietary info, slander company or its employees, use inappropriate language </a:t>
            </a:r>
          </a:p>
          <a:p>
            <a:pPr marL="1172718" lvl="4" indent="-7429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 3"/>
              <a:buNone/>
              <a:defRPr/>
            </a:pPr>
            <a:r>
              <a:rPr sz="3200" dirty="0"/>
              <a:t>	</a:t>
            </a:r>
            <a:r>
              <a:rPr sz="3200"/>
              <a:t>- </a:t>
            </a:r>
            <a:r>
              <a:rPr sz="3200" smtClean="0"/>
              <a:t>ESP  &amp; </a:t>
            </a:r>
            <a:endParaRPr sz="1000" smtClean="0"/>
          </a:p>
          <a:p>
            <a:pPr marL="514350" lvl="2" indent="-5143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3000" b="1" dirty="0" smtClean="0"/>
              <a:t>Bloggers (Anyone) </a:t>
            </a:r>
            <a:r>
              <a:rPr lang="en-US" sz="3000" dirty="0" smtClean="0"/>
              <a:t>must read &amp; agree to lengthy terms, including the above, plus no false impersonation, no harassment, &amp; everything posted is property of website.</a:t>
            </a:r>
          </a:p>
          <a:p>
            <a:pPr marL="1172718" lvl="4" indent="-7429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 3"/>
              <a:buNone/>
              <a:defRPr/>
            </a:pPr>
            <a:r>
              <a:rPr sz="3200" dirty="0"/>
              <a:t>	- </a:t>
            </a:r>
            <a:r>
              <a:rPr sz="3200"/>
              <a:t>SI.com </a:t>
            </a:r>
            <a:r>
              <a:rPr sz="3200" smtClean="0"/>
              <a:t>&amp;</a:t>
            </a:r>
            <a:endParaRPr sz="3200" dirty="0"/>
          </a:p>
          <a:p>
            <a:pPr marL="1172718" lvl="4" indent="-7429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 3"/>
              <a:buNone/>
              <a:defRPr/>
            </a:pPr>
            <a:endParaRPr sz="3200" dirty="0"/>
          </a:p>
          <a:p>
            <a:pPr marL="1172718" lvl="4" indent="-7429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 3"/>
              <a:buNone/>
              <a:defRPr/>
            </a:pPr>
            <a:endParaRPr sz="3200" dirty="0"/>
          </a:p>
          <a:p>
            <a:pPr marL="1172718" lvl="4" indent="-7429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 3"/>
              <a:buNone/>
              <a:defRPr/>
            </a:pPr>
            <a:endParaRPr sz="3200" dirty="0"/>
          </a:p>
          <a:p>
            <a:pPr marL="742950" lvl="2" indent="-7429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lang="en-US" sz="3200" dirty="0" smtClean="0"/>
              <a:t>	</a:t>
            </a:r>
          </a:p>
        </p:txBody>
      </p:sp>
      <p:pic>
        <p:nvPicPr>
          <p:cNvPr id="16388" name="ygmalogoimg" descr="Yahoo! Spor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57600"/>
            <a:ext cx="2590800" cy="3127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6389" name="ipfYgpCYfYep_FwhM:" descr="http://t2.gstatic.com/images?q=tbn:YgpCYfYep_FwhM:http://www.mediabistro.com/fishbowlny/original/esp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505200"/>
            <a:ext cx="8382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SI.com 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943600"/>
            <a:ext cx="12192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pfNCYigYOiV6jDrM:" descr="http://t2.gstatic.com/images?q=tbn:NCYigYOiV6jDrM:http://www.worldata.com/datacard/images/125x125/220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459" t="23256" r="2600" b="32558"/>
          <a:stretch>
            <a:fillRect/>
          </a:stretch>
        </p:blipFill>
        <p:spPr bwMode="auto">
          <a:xfrm>
            <a:off x="3429000" y="58674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BLOGS:  Blogger I.D.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730375"/>
          <a:ext cx="8534400" cy="477710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14600"/>
                <a:gridCol w="6019800"/>
              </a:tblGrid>
              <a:tr h="4936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Website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I.D. Type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302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(Employee Only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/>
                        <a:t>Picture, Bio,</a:t>
                      </a:r>
                      <a:r>
                        <a:rPr lang="pt-BR" sz="2800" baseline="0" dirty="0" smtClean="0"/>
                        <a:t> &amp; Resume 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990163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Employee Only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/>
                        <a:t>Full name.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(Internet</a:t>
                      </a:r>
                      <a:r>
                        <a:rPr lang="pt-BR" sz="2000" baseline="0" dirty="0" smtClean="0"/>
                        <a:t> Search to Find the Rest.)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35363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(Anyone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Employees - Not Available</a:t>
                      </a:r>
                      <a:r>
                        <a:rPr lang="pt-BR" sz="2800" baseline="0" dirty="0" smtClean="0"/>
                        <a:t> on Site - </a:t>
                      </a:r>
                    </a:p>
                    <a:p>
                      <a:r>
                        <a:rPr lang="pt-BR" sz="2000" baseline="0" dirty="0" smtClean="0"/>
                        <a:t>(Internet Search to Find It</a:t>
                      </a:r>
                      <a:r>
                        <a:rPr lang="pt-BR" sz="2800" baseline="0" dirty="0" smtClean="0"/>
                        <a:t>.</a:t>
                      </a:r>
                      <a:r>
                        <a:rPr lang="pt-BR" sz="2000" baseline="0" dirty="0" smtClean="0"/>
                        <a:t>)</a:t>
                      </a:r>
                      <a:r>
                        <a:rPr lang="pt-BR" sz="2800" baseline="0" dirty="0" smtClean="0"/>
                        <a:t>  </a:t>
                      </a:r>
                    </a:p>
                    <a:p>
                      <a:r>
                        <a:rPr lang="pt-BR" sz="2800" baseline="0" dirty="0" smtClean="0"/>
                        <a:t>Non-Employees – Available to “Friends”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935363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(Anyone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Employees – Bio’s</a:t>
                      </a:r>
                    </a:p>
                    <a:p>
                      <a:r>
                        <a:rPr lang="pt-BR" sz="2800" baseline="0" dirty="0" smtClean="0"/>
                        <a:t>Non-Employees – Depends on Blogger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431" name="ygmalogoimg" descr="Yahoo! Spor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2362200" cy="273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7432" name="ipfYgpCYfYep_FwhM:" descr="http://t2.gstatic.com/images?q=tbn:YgpCYfYep_FwhM:http://www.mediabistro.com/fishbowlny/original/esp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" descr="SI.com 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112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ipfNCYigYOiV6jDrM:" descr="http://t2.gstatic.com/images?q=tbn:NCYigYOiV6jDrM:http://www.worldata.com/datacard/images/125x125/220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459" t="23256" r="2600" b="32558"/>
          <a:stretch>
            <a:fillRect/>
          </a:stretch>
        </p:blipFill>
        <p:spPr bwMode="auto">
          <a:xfrm>
            <a:off x="533400" y="5638800"/>
            <a:ext cx="1371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BLOGS: Affiliate Blogs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76800"/>
          </a:xfrm>
        </p:spPr>
        <p:txBody>
          <a:bodyPr lIns="0" tIns="0" rIns="0" bIns="0"/>
          <a:lstStyle/>
          <a:p>
            <a:pPr marL="962025" lvl="3" indent="-742950"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3200" b="1" smtClean="0"/>
              <a:t>              -</a:t>
            </a:r>
            <a:r>
              <a:rPr lang="pt-BR" sz="3200" smtClean="0"/>
              <a:t> Majority criticize ESPN, others post best/worst ESPN commercials</a:t>
            </a:r>
          </a:p>
          <a:p>
            <a:pPr marL="1171575" lvl="4" indent="-742950"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pt-BR" sz="800" smtClean="0"/>
          </a:p>
          <a:p>
            <a:pPr marL="962025" lvl="3" indent="-742950" eaLnBrk="1" hangingPunct="1">
              <a:spcBef>
                <a:spcPct val="0"/>
              </a:spcBef>
              <a:buClr>
                <a:schemeClr val="accent1"/>
              </a:buClr>
            </a:pPr>
            <a:r>
              <a:rPr lang="pt-BR" sz="3200" b="1" smtClean="0"/>
              <a:t>                       - </a:t>
            </a:r>
            <a:r>
              <a:rPr lang="pt-BR" sz="3200" smtClean="0"/>
              <a:t>Majority criticize Yahoo!Sports.com, some are favorable</a:t>
            </a:r>
          </a:p>
          <a:p>
            <a:pPr marL="1171575" lvl="4" indent="-742950" eaLnBrk="1" hangingPunct="1">
              <a:spcBef>
                <a:spcPct val="0"/>
              </a:spcBef>
              <a:buClrTx/>
            </a:pPr>
            <a:endParaRPr lang="pt-BR" sz="800" smtClean="0"/>
          </a:p>
          <a:p>
            <a:pPr marL="962025" lvl="3" indent="-742950" eaLnBrk="1" hangingPunct="1">
              <a:spcBef>
                <a:spcPct val="0"/>
              </a:spcBef>
              <a:buClr>
                <a:schemeClr val="accent1"/>
              </a:buClr>
            </a:pPr>
            <a:r>
              <a:rPr lang="pt-BR" sz="3200" b="1" u="sng" smtClean="0"/>
              <a:t>SI.com</a:t>
            </a:r>
            <a:r>
              <a:rPr lang="pt-BR" sz="3200" smtClean="0"/>
              <a:t> </a:t>
            </a:r>
            <a:r>
              <a:rPr lang="pt-BR" sz="3200" b="1" smtClean="0"/>
              <a:t>-</a:t>
            </a:r>
            <a:r>
              <a:rPr lang="pt-BR" sz="3200" smtClean="0"/>
              <a:t>Majority repeat SI.com stories, most bloggers are male</a:t>
            </a:r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sz="900" smtClean="0"/>
          </a:p>
          <a:p>
            <a:pPr marL="962025" lvl="3" indent="-742950" eaLnBrk="1" hangingPunct="1">
              <a:spcBef>
                <a:spcPct val="0"/>
              </a:spcBef>
              <a:buClr>
                <a:schemeClr val="accent1"/>
              </a:buClr>
            </a:pPr>
            <a:r>
              <a:rPr lang="pt-BR" sz="3200" smtClean="0"/>
              <a:t>                  </a:t>
            </a:r>
            <a:r>
              <a:rPr lang="pt-BR" sz="3200" b="1" smtClean="0"/>
              <a:t>-</a:t>
            </a:r>
            <a:r>
              <a:rPr lang="pt-BR" sz="3200" smtClean="0"/>
              <a:t> Majority are those of other CBS channels, some criticize CBS’s sports coverage.</a:t>
            </a:r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endParaRPr lang="pt-BR" sz="3200" smtClean="0"/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endParaRPr sz="3200" smtClean="0"/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endParaRPr sz="3200" smtClean="0"/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endParaRPr sz="3200" smtClean="0"/>
          </a:p>
          <a:p>
            <a:pPr marL="742950" lvl="2" indent="-742950"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sz="3200" smtClean="0"/>
              <a:t>	</a:t>
            </a:r>
          </a:p>
        </p:txBody>
      </p:sp>
      <p:pic>
        <p:nvPicPr>
          <p:cNvPr id="18436" name="ygmalogoimg" descr="Yahoo! Spor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1905000" cy="2365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ipfYgpCYfYep_FwhM:" descr="http://t2.gstatic.com/images?q=tbn:YgpCYfYep_FwhM:http://www.mediabistro.com/fishbowlny/original/esp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676400"/>
            <a:ext cx="1143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SI.com 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962400"/>
            <a:ext cx="13096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ipfNCYigYOiV6jDrM:" descr="http://t2.gstatic.com/images?q=tbn:NCYigYOiV6jDrM:http://www.worldata.com/datacard/images/125x125/220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459" t="23256" r="2600" b="32558"/>
          <a:stretch>
            <a:fillRect/>
          </a:stretch>
        </p:blipFill>
        <p:spPr bwMode="auto">
          <a:xfrm>
            <a:off x="1371600" y="51054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Social Networking Purpose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Facebook &amp; Twitter</a:t>
            </a:r>
          </a:p>
          <a:p>
            <a:pPr lvl="1"/>
            <a:r>
              <a:rPr lang="en-US" smtClean="0"/>
              <a:t>Provide new and breaking stories</a:t>
            </a:r>
          </a:p>
          <a:p>
            <a:pPr lvl="1"/>
            <a:r>
              <a:rPr lang="en-US" smtClean="0"/>
              <a:t>Provide links back to their site</a:t>
            </a:r>
          </a:p>
          <a:p>
            <a:r>
              <a:rPr lang="en-US" smtClean="0"/>
              <a:t>LinkedIn:</a:t>
            </a:r>
          </a:p>
          <a:p>
            <a:pPr lvl="1"/>
            <a:r>
              <a:rPr lang="en-US" smtClean="0"/>
              <a:t>Provides an interface with potential employees along with company information</a:t>
            </a:r>
          </a:p>
          <a:p>
            <a:r>
              <a:rPr lang="en-US" smtClean="0"/>
              <a:t>Fantasy Sports</a:t>
            </a:r>
          </a:p>
          <a:p>
            <a:pPr lvl="1"/>
            <a:r>
              <a:rPr lang="en-US" smtClean="0"/>
              <a:t>Provide value  and reason to increase repeat visits to their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Social Networking: Twitter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Twitter</a:t>
            </a:r>
          </a:p>
          <a:p>
            <a:pPr lvl="1"/>
            <a:r>
              <a:rPr lang="en-US" smtClean="0"/>
              <a:t>All four companies use these in much the same way</a:t>
            </a:r>
          </a:p>
          <a:p>
            <a:pPr lvl="2"/>
            <a:r>
              <a:rPr lang="en-US" smtClean="0"/>
              <a:t>They provide headlines and a link to the full story on their site.</a:t>
            </a:r>
          </a:p>
          <a:p>
            <a:pPr lvl="2"/>
            <a:r>
              <a:rPr lang="en-US" smtClean="0"/>
              <a:t>ESPN,CBS Sports, and SI all update their accounts through an API (Application Programming Interface)</a:t>
            </a:r>
          </a:p>
          <a:p>
            <a:pPr lvl="3"/>
            <a:r>
              <a:rPr lang="en-US" smtClean="0"/>
              <a:t>Yahoo Sports has multiple users that update content</a:t>
            </a:r>
          </a:p>
          <a:p>
            <a:pPr lvl="1"/>
            <a:r>
              <a:rPr lang="en-US" smtClean="0"/>
              <a:t>There are no visible policies other than those enforced by Twitter (i.e.; character limits)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Social Networking: Twitter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72000"/>
          </a:blip>
          <a:srcRect/>
          <a:stretch>
            <a:fillRect/>
          </a:stretch>
        </p:blipFill>
        <p:spPr bwMode="auto">
          <a:xfrm>
            <a:off x="381000" y="1600200"/>
            <a:ext cx="85344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362200" y="4648200"/>
            <a:ext cx="28956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019300" y="3009900"/>
            <a:ext cx="1981200" cy="1295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57800" y="4343400"/>
            <a:ext cx="3505200" cy="1295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362200" y="4343400"/>
            <a:ext cx="1295400" cy="1295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57800" y="3581400"/>
            <a:ext cx="1981200" cy="1066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67000"/>
            <a:ext cx="5183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Social Networking: Facebook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457200" y="1774825"/>
            <a:ext cx="8458200" cy="4854575"/>
          </a:xfrm>
        </p:spPr>
        <p:txBody>
          <a:bodyPr/>
          <a:lstStyle/>
          <a:p>
            <a:r>
              <a:rPr lang="en-US" smtClean="0"/>
              <a:t>Facebook</a:t>
            </a:r>
          </a:p>
          <a:p>
            <a:pPr lvl="1"/>
            <a:r>
              <a:rPr lang="en-US" smtClean="0"/>
              <a:t>Through the use of Facebook Pages:</a:t>
            </a:r>
          </a:p>
          <a:p>
            <a:pPr lvl="2"/>
            <a:r>
              <a:rPr lang="en-US" smtClean="0"/>
              <a:t> They provide more information related to the companies</a:t>
            </a:r>
          </a:p>
          <a:p>
            <a:pPr lvl="2"/>
            <a:r>
              <a:rPr lang="en-US" smtClean="0"/>
              <a:t>Provide news articles with a snippet of the news story and a link back to the full article on their site</a:t>
            </a:r>
          </a:p>
          <a:p>
            <a:pPr lvl="1"/>
            <a:r>
              <a:rPr lang="en-US" smtClean="0"/>
              <a:t>They also utilize other features on Facebook, such as: </a:t>
            </a:r>
          </a:p>
          <a:p>
            <a:pPr lvl="2"/>
            <a:r>
              <a:rPr lang="en-US" smtClean="0"/>
              <a:t>Discussion boards, photos, videos, audio, etc.</a:t>
            </a:r>
          </a:p>
          <a:p>
            <a:pPr lvl="1"/>
            <a:r>
              <a:rPr lang="en-US" smtClean="0"/>
              <a:t>There are no visible policies other than those enforced by Facebook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Social Networking: Facebook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752600"/>
            <a:ext cx="8905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43200" y="2438400"/>
            <a:ext cx="5486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2514600" y="2667000"/>
            <a:ext cx="8382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514600" y="3429000"/>
            <a:ext cx="8382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8001000" y="2667000"/>
            <a:ext cx="8382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8039100" y="3390900"/>
            <a:ext cx="7620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76600"/>
            <a:ext cx="553570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Social Networking: LinkedIn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LinkedIn</a:t>
            </a:r>
          </a:p>
          <a:p>
            <a:pPr lvl="1"/>
            <a:r>
              <a:rPr lang="en-US" smtClean="0"/>
              <a:t>Provides a Human Resources interface with potential and current employees</a:t>
            </a:r>
          </a:p>
          <a:p>
            <a:pPr lvl="1"/>
            <a:r>
              <a:rPr lang="en-US" smtClean="0"/>
              <a:t>More company-focused than CareerBuilder or Monster</a:t>
            </a:r>
          </a:p>
          <a:p>
            <a:pPr lvl="1"/>
            <a:r>
              <a:rPr lang="en-US" smtClean="0"/>
              <a:t>Due to the limited  ability for customization ESPN, SI and the parent companies  of Yahoo! Sports and CBS Sports use this site the same way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Social Networking: Fantasy Sports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78375"/>
          </a:xfrm>
        </p:spPr>
        <p:txBody>
          <a:bodyPr/>
          <a:lstStyle/>
          <a:p>
            <a:r>
              <a:rPr lang="en-US" smtClean="0"/>
              <a:t>Fantasy Sports</a:t>
            </a:r>
          </a:p>
          <a:p>
            <a:pPr lvl="1"/>
            <a:r>
              <a:rPr lang="en-US" smtClean="0"/>
              <a:t>Provides sports fanatics with a place to congregate, talk about, and manage their own sports team(s).</a:t>
            </a:r>
          </a:p>
          <a:p>
            <a:pPr lvl="1"/>
            <a:r>
              <a:rPr lang="en-US" smtClean="0"/>
              <a:t>Through private and public leagues participants keep returning to edit rosters, picks, etc.</a:t>
            </a:r>
          </a:p>
          <a:p>
            <a:pPr lvl="1"/>
            <a:r>
              <a:rPr lang="en-US" smtClean="0"/>
              <a:t>ESPN, Yahoo! Sports, CBS Sports all offer leagues for MLB, NFL, NASCAR, collegiate sports, etc </a:t>
            </a:r>
          </a:p>
          <a:p>
            <a:pPr lvl="2"/>
            <a:r>
              <a:rPr lang="en-US" smtClean="0"/>
              <a:t>While SI offers fantasy sports related content it doesn’t actually have fantasy sports leagues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1673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SPORTS MEDIA ON THE INTERNET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077200" cy="357188"/>
          </a:xfrm>
        </p:spPr>
        <p:txBody>
          <a:bodyPr/>
          <a:lstStyle/>
          <a:p>
            <a:pPr eaLnBrk="1" hangingPunct="1"/>
            <a:r>
              <a:rPr lang="en-US" smtClean="0"/>
              <a:t>An Analysis of Internet Tools Used by :</a:t>
            </a:r>
          </a:p>
        </p:txBody>
      </p:sp>
      <p:pic>
        <p:nvPicPr>
          <p:cNvPr id="8196" name="ipfNCYigYOiV6jDrM:" descr="http://t2.gstatic.com/images?q=tbn:NCYigYOiV6jDrM:http://www.worldata.com/datacard/images/125x125/220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459" t="23256" r="2600" b="32558"/>
          <a:stretch>
            <a:fillRect/>
          </a:stretch>
        </p:blipFill>
        <p:spPr bwMode="auto">
          <a:xfrm>
            <a:off x="1905000" y="3533775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ygmalogoimg" descr="Yahoo! Sport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2206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5">
            <a:hlinkClick r:id="rId6"/>
          </p:cNvPr>
          <p:cNvSpPr>
            <a:spLocks noChangeArrowheads="1"/>
          </p:cNvSpPr>
          <p:nvPr/>
        </p:nvSpPr>
        <p:spPr bwMode="auto">
          <a:xfrm>
            <a:off x="4422775" y="4524375"/>
            <a:ext cx="1439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6"/>
              </a:rPr>
              <a:t>sports.yahoo.com</a:t>
            </a:r>
            <a:endParaRPr lang="en-US" sz="1200"/>
          </a:p>
        </p:txBody>
      </p:sp>
      <p:pic>
        <p:nvPicPr>
          <p:cNvPr id="8199" name="ipfYgpCYfYep_FwhM:" descr="http://t2.gstatic.com/images?q=tbn:YgpCYfYep_FwhM:http://www.mediabistro.com/fishbowlny/original/esp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276600"/>
            <a:ext cx="11207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533400" y="4524375"/>
            <a:ext cx="1063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9"/>
              </a:rPr>
              <a:t>espn.go.com</a:t>
            </a:r>
            <a:endParaRPr lang="en-US" sz="1200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6503988" y="4524375"/>
            <a:ext cx="1925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70C0"/>
                </a:solidFill>
                <a:hlinkClick r:id="rId10"/>
              </a:rPr>
              <a:t>sportsillustrated.cnn.com</a:t>
            </a:r>
            <a:endParaRPr lang="en-US" sz="1200">
              <a:solidFill>
                <a:srgbClr val="0070C0"/>
              </a:solidFill>
            </a:endParaRPr>
          </a:p>
        </p:txBody>
      </p:sp>
      <p:pic>
        <p:nvPicPr>
          <p:cNvPr id="8202" name="Picture 2" descr="SI.com Hom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3505200"/>
            <a:ext cx="2314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2057400" y="4524375"/>
            <a:ext cx="1541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12"/>
              </a:rPr>
              <a:t>www.cbssports.com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satMod val="150000"/>
                  </a:schemeClr>
                </a:solidFill>
              </a:rPr>
              <a:t>Social Networking: Fantasy Sports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print">
            <a:lum contrast="-72000"/>
          </a:blip>
          <a:srcRect/>
          <a:stretch>
            <a:fillRect/>
          </a:stretch>
        </p:blipFill>
        <p:spPr bwMode="auto">
          <a:xfrm>
            <a:off x="381000" y="1524000"/>
            <a:ext cx="8509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48400" y="3810000"/>
            <a:ext cx="2590800" cy="2819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43800" y="3581400"/>
            <a:ext cx="129540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6324600"/>
            <a:ext cx="13716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6324600"/>
            <a:ext cx="13716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1524000"/>
            <a:ext cx="84582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8267700" y="1714500"/>
            <a:ext cx="7620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8305800" y="2362200"/>
            <a:ext cx="6858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-190500" y="1714500"/>
            <a:ext cx="7620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85058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All 4 companies feature unique websites to attract readers, but setups are similar</a:t>
            </a:r>
          </a:p>
          <a:p>
            <a:pPr lvl="1"/>
            <a:r>
              <a:rPr lang="en-US" sz="2400" smtClean="0"/>
              <a:t>ESPN has established a model for competitors to follow</a:t>
            </a:r>
          </a:p>
          <a:p>
            <a:r>
              <a:rPr lang="en-US" sz="2800" smtClean="0"/>
              <a:t>Blogging is prevalent within the sports media industry – providing up-to-date commentary on sporting events</a:t>
            </a:r>
          </a:p>
          <a:p>
            <a:pPr lvl="1"/>
            <a:r>
              <a:rPr lang="en-US" sz="2400" smtClean="0"/>
              <a:t>ESPN and Yahoo! by staff</a:t>
            </a:r>
          </a:p>
          <a:p>
            <a:pPr lvl="1"/>
            <a:r>
              <a:rPr lang="en-US" sz="2400" smtClean="0"/>
              <a:t>CBS and SI allow readers to blog themselves</a:t>
            </a:r>
          </a:p>
          <a:p>
            <a:r>
              <a:rPr lang="en-US" sz="2800" smtClean="0"/>
              <a:t>Social Networking tools have become widely used in similar manners by all 4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Guidelines to Emerging Sports Media Companies:</a:t>
            </a:r>
          </a:p>
          <a:p>
            <a:pPr lvl="1"/>
            <a:r>
              <a:rPr lang="en-US" sz="2400" smtClean="0"/>
              <a:t>Follow the market leaders</a:t>
            </a:r>
          </a:p>
          <a:p>
            <a:pPr lvl="2"/>
            <a:r>
              <a:rPr lang="en-US" sz="2000" smtClean="0"/>
              <a:t>Create an engaging website</a:t>
            </a:r>
          </a:p>
          <a:p>
            <a:pPr lvl="2"/>
            <a:r>
              <a:rPr lang="en-US" sz="2000" smtClean="0"/>
              <a:t>Provide readers with access to blogs</a:t>
            </a:r>
          </a:p>
          <a:p>
            <a:pPr lvl="2"/>
            <a:r>
              <a:rPr lang="en-US" sz="2000" smtClean="0"/>
              <a:t>Keep audience informed real time with updates via Facebook and Twitter</a:t>
            </a:r>
          </a:p>
          <a:p>
            <a:pPr lvl="1"/>
            <a:r>
              <a:rPr lang="en-US" sz="2400" smtClean="0"/>
              <a:t>Offer something new or something for free that the others don’t</a:t>
            </a:r>
          </a:p>
          <a:p>
            <a:pPr lvl="2"/>
            <a:r>
              <a:rPr lang="en-US" sz="2000" smtClean="0"/>
              <a:t>Stay informed with new technologies so to be the first to offer something new (like Yahoo! with fantasy sports)</a:t>
            </a:r>
          </a:p>
          <a:p>
            <a:pPr lvl="2"/>
            <a:r>
              <a:rPr lang="en-US" sz="2000" smtClean="0"/>
              <a:t>Prizes and value are always a way to attract new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7200" smtClean="0"/>
              <a:t>QUESTIONS??</a:t>
            </a:r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r>
              <a:rPr lang="en-US" sz="1000" smtClean="0">
                <a:hlinkClick r:id="rId2"/>
              </a:rPr>
              <a:t>http://www.stlrcga.org/x1849.xml</a:t>
            </a:r>
            <a:endParaRPr lang="en-US" sz="1000" smtClean="0"/>
          </a:p>
          <a:p>
            <a:pPr algn="ctr">
              <a:buFont typeface="Wingdings 2" pitchFamily="18" charset="2"/>
              <a:buNone/>
            </a:pPr>
            <a:endParaRPr lang="en-US" sz="1400" smtClean="0"/>
          </a:p>
          <a:p>
            <a:pPr algn="ctr">
              <a:buFont typeface="Wingdings 2" pitchFamily="18" charset="2"/>
              <a:buNone/>
            </a:pPr>
            <a:r>
              <a:rPr lang="en-US" sz="2800" smtClean="0"/>
              <a:t>39 More Days Until Opening Day</a:t>
            </a:r>
          </a:p>
        </p:txBody>
      </p:sp>
      <p:pic>
        <p:nvPicPr>
          <p:cNvPr id="29699" name="Picture 4" descr="cardinal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0"/>
            <a:ext cx="317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REFERENCES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181600"/>
          </a:xfrm>
        </p:spPr>
        <p:txBody>
          <a:bodyPr lIns="0" tIns="0" rIns="0" bIns="0"/>
          <a:lstStyle/>
          <a:p>
            <a:pPr>
              <a:spcBef>
                <a:spcPts val="100"/>
              </a:spcBef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http://www.imediaconnection.com/content/9599.asp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"/>
              </a:spcBef>
              <a:defRPr/>
            </a:pP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http://www.marketingcharts.com/television/top-10-sports-websites-december-2009-11847/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"/>
              </a:spcBef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http://www.sgma.com/press/3_U.S.-Sports-Industry%3A-Nearly-a-%2470-Billion-Business</a:t>
            </a:r>
          </a:p>
          <a:p>
            <a:pPr>
              <a:spcBef>
                <a:spcPts val="100"/>
              </a:spcBef>
              <a:defRPr/>
            </a:pP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http://espnmediazone.com/documents/20090804_Blog_Policy.htm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spcBef>
                <a:spcPts val="100"/>
              </a:spcBef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http://jeremy.zawodny.com/Yahoo!/Yahoo!-blog-guidelines.pdf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spcBef>
                <a:spcPts val="100"/>
              </a:spcBef>
              <a:defRPr/>
            </a:pP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http://biz.stats.com/client.asp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"/>
              </a:spcBef>
              <a:defRPr/>
            </a:pP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http://www.thestreet.com/_tscrss/tech/jonathanberr/10245259.html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"/>
              </a:spcBef>
              <a:defRPr/>
            </a:pP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http://www.imediaconnection.com/content/9599.asp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"/>
              </a:spcBef>
              <a:defRPr/>
            </a:pP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http://espn.go.com/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"/>
              </a:spcBef>
              <a:defRPr/>
            </a:pP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http://sportsillustrated.cnn.com/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"/>
              </a:spcBef>
              <a:defRPr/>
            </a:pPr>
            <a:r>
              <a:rPr lang="en-US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http://sports.yahoo.com/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100"/>
              </a:spcBef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http://www.cbssports.com/</a:t>
            </a:r>
          </a:p>
          <a:p>
            <a:pPr>
              <a:spcBef>
                <a:spcPts val="100"/>
              </a:spcBef>
              <a:defRPr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Links: 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Yahoo!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www.facebook.com/Yahoo!sports?v=app_7146470109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ESPN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www.facebook.com/ESPN?v=info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www.facebook.com/SportsIllustrated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CBS Sports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www.facebook.com/CBSSports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Yahoo! Sports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http://twitter.com/Yahoo!/sports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ESPN: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http://twitter.com/eSPN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http://twitter.com/SI_24seven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CBS Sports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http://twitter.com/CBSsports </a:t>
            </a:r>
            <a:endParaRPr sz="12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4">
              <a:spcBef>
                <a:spcPts val="100"/>
              </a:spcBef>
              <a:buFont typeface="Wingdings 3" pitchFamily="18" charset="2"/>
              <a:buNone/>
              <a:defRPr/>
            </a:pPr>
            <a:endParaRPr sz="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Yahoo!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!: http://www.linkedin.com/companies/1288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ESPN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http://www.linkedin.com/companies/espn?trk=co_search_results&amp;goback=.cps_1266463776304_1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http://www.linkedin.com/companies/sports-illustrated?trk=co_search_results&amp;goback=.cps_1266463776305_1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>
              <a:spcBef>
                <a:spcPts val="100"/>
              </a:spcBef>
              <a:defRPr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CBS Interactive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http://www.linkedin.com/companies/268213 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038600"/>
            <a:ext cx="5334000" cy="830263"/>
          </a:xfrm>
          <a:prstGeom prst="rect">
            <a:avLst/>
          </a:prstGeom>
          <a:solidFill>
            <a:schemeClr val="accent1">
              <a:lumMod val="75000"/>
              <a:alpha val="11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Facebook</a:t>
            </a: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5334000" cy="830263"/>
          </a:xfrm>
          <a:prstGeom prst="rect">
            <a:avLst/>
          </a:prstGeom>
          <a:solidFill>
            <a:schemeClr val="accent1">
              <a:lumMod val="75000"/>
              <a:alpha val="11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Twitter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15000"/>
            <a:ext cx="8153400" cy="830263"/>
          </a:xfrm>
          <a:prstGeom prst="rect">
            <a:avLst/>
          </a:prstGeom>
          <a:solidFill>
            <a:schemeClr val="accent1">
              <a:lumMod val="75000"/>
              <a:alpha val="11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LinkedIn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STATISTICS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4"/>
          <a:ext cx="8229600" cy="46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lumMod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OVERVIEW:  Main Content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458200" cy="4625975"/>
          </a:xfrm>
        </p:spPr>
        <p:txBody>
          <a:bodyPr/>
          <a:lstStyle/>
          <a:p>
            <a:pPr eaLnBrk="1" hangingPunct="1"/>
            <a:r>
              <a:rPr lang="en-US" sz="2400" smtClean="0"/>
              <a:t>            -    -Supplement to ESPN TV station</a:t>
            </a:r>
          </a:p>
          <a:p>
            <a:pPr lvl="4" eaLnBrk="1" hangingPunct="1"/>
            <a:r>
              <a:rPr sz="2400" smtClean="0"/>
              <a:t>  -Up-to-date streaming &amp; coverage of all sports</a:t>
            </a:r>
          </a:p>
          <a:p>
            <a:pPr eaLnBrk="1" hangingPunct="1">
              <a:buFont typeface="Wingdings 2" pitchFamily="18" charset="2"/>
              <a:buNone/>
            </a:pPr>
            <a:endParaRPr lang="en-US" sz="800" smtClean="0"/>
          </a:p>
          <a:p>
            <a:pPr eaLnBrk="1" hangingPunct="1"/>
            <a:r>
              <a:rPr lang="en-US" sz="2400" smtClean="0"/>
              <a:t>                      - Off-shoot of SI Magazine</a:t>
            </a:r>
          </a:p>
          <a:p>
            <a:pPr lvl="4" eaLnBrk="1" hangingPunct="1">
              <a:buFont typeface="Wingdings 3" pitchFamily="18" charset="2"/>
              <a:buNone/>
            </a:pPr>
            <a:r>
              <a:rPr sz="2400" smtClean="0"/>
              <a:t>	     - Pictures of athletes &amp; swim suit models </a:t>
            </a:r>
          </a:p>
          <a:p>
            <a:pPr lvl="4" eaLnBrk="1" hangingPunct="1">
              <a:buFont typeface="Wingdings 3" pitchFamily="18" charset="2"/>
              <a:buNone/>
            </a:pPr>
            <a:r>
              <a:rPr sz="2400" smtClean="0"/>
              <a:t>	     - In-depth reports by acclaimed ariters</a:t>
            </a:r>
          </a:p>
          <a:p>
            <a:pPr lvl="4" eaLnBrk="1" hangingPunct="1">
              <a:buFont typeface="Wingdings 3" pitchFamily="18" charset="2"/>
              <a:buNone/>
            </a:pPr>
            <a:endParaRPr sz="800" smtClean="0"/>
          </a:p>
          <a:p>
            <a:pPr eaLnBrk="1" hangingPunct="1"/>
            <a:r>
              <a:rPr lang="en-US" sz="2400" smtClean="0"/>
              <a:t>                                    - Branch Site to Yahoo!!</a:t>
            </a:r>
          </a:p>
          <a:p>
            <a:pPr lvl="4" eaLnBrk="1" hangingPunct="1">
              <a:buFont typeface="Wingdings 3" pitchFamily="18" charset="2"/>
              <a:buNone/>
            </a:pPr>
            <a:r>
              <a:rPr sz="2400" smtClean="0"/>
              <a:t>		             - Fantasy sports leader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400" smtClean="0"/>
              <a:t>           	     - Extension of CBS TV station – features anchors</a:t>
            </a:r>
          </a:p>
          <a:p>
            <a:pPr lvl="2" eaLnBrk="1" hangingPunct="1"/>
            <a:r>
              <a:rPr lang="en-US" smtClean="0"/>
              <a:t>                   -Up-to-date news with some fantasy sports</a:t>
            </a:r>
          </a:p>
          <a:p>
            <a:pPr lvl="1" eaLnBrk="1" hangingPunct="1"/>
            <a:r>
              <a:rPr lang="en-US" b="1" smtClean="0"/>
              <a:t>ALL- POSITIVE MESSAGE ABOUT COMPANY</a:t>
            </a:r>
          </a:p>
        </p:txBody>
      </p:sp>
      <p:pic>
        <p:nvPicPr>
          <p:cNvPr id="9220" name="ipfYgpCYfYep_FwhM:" descr="http://t2.gstatic.com/images?q=tbn:YgpCYfYep_FwhM:http://www.mediabistro.com/fishbowlny/original/esp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10271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SI.com 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43200"/>
            <a:ext cx="1371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pfNCYigYOiV6jDrM:" descr="http://t2.gstatic.com/images?q=tbn:NCYigYOiV6jDrM:http://www.worldata.com/datacard/images/125x125/2200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459" t="23256" r="2600" b="32558"/>
          <a:stretch>
            <a:fillRect/>
          </a:stretch>
        </p:blipFill>
        <p:spPr bwMode="auto">
          <a:xfrm>
            <a:off x="838200" y="5029200"/>
            <a:ext cx="17526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ygmalogoimg" descr="Yahoo! Sport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267200"/>
            <a:ext cx="2206625" cy="257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OVERVIEW:  Audience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514600"/>
          <a:ext cx="8305800" cy="345948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971800"/>
                <a:gridCol w="3200400"/>
                <a:gridCol w="2133600"/>
              </a:tblGrid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Website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Main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Growing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Males, Aged</a:t>
                      </a:r>
                      <a:r>
                        <a:rPr lang="en-US" sz="2800" baseline="0" dirty="0" smtClean="0"/>
                        <a:t> 15-40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Females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Males, Aged</a:t>
                      </a:r>
                      <a:r>
                        <a:rPr lang="en-US" sz="2800" baseline="0" dirty="0" smtClean="0"/>
                        <a:t> 15-40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Even</a:t>
                      </a:r>
                      <a:r>
                        <a:rPr lang="en-US" sz="1800" baseline="0" dirty="0" smtClean="0"/>
                        <a:t> More Males (swimsuit issues)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Males, Aged</a:t>
                      </a:r>
                      <a:r>
                        <a:rPr lang="en-US" sz="2800" baseline="0" dirty="0" smtClean="0"/>
                        <a:t> 15-40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Females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2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Males, Aged 15-40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Females</a:t>
                      </a:r>
                      <a:endParaRPr kumimoji="0" lang="en-US" sz="2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9" name="ygmalogoimg" descr="Yahoo! Spor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1981200" cy="300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70" name="ipfYgpCYfYep_FwhM:" descr="http://t2.gstatic.com/images?q=tbn:YgpCYfYep_FwhM:http://www.mediabistro.com/fishbowlny/original/esp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3528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Picture 2" descr="SI.com 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313" y="4038600"/>
            <a:ext cx="11572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2" name="ipfNCYigYOiV6jDrM:" descr="http://t2.gstatic.com/images?q=tbn:NCYigYOiV6jDrM:http://www.worldata.com/datacard/images/125x125/220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459" t="23256" r="2600" b="32558"/>
          <a:stretch>
            <a:fillRect/>
          </a:stretch>
        </p:blipFill>
        <p:spPr bwMode="auto">
          <a:xfrm>
            <a:off x="609600" y="5334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OVERVIEW:  Sources of Revenue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674813"/>
          <a:ext cx="8229600" cy="491487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33600"/>
                <a:gridCol w="2743200"/>
                <a:gridCol w="3352800"/>
              </a:tblGrid>
              <a:tr h="4811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Website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Traditional Sales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Affiliate</a:t>
                      </a:r>
                      <a:r>
                        <a:rPr lang="en-US" sz="2000" baseline="0" dirty="0" smtClean="0"/>
                        <a:t> Marketing &amp; Advertising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55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Pro-team merchandise</a:t>
                      </a:r>
                      <a:r>
                        <a:rPr lang="en-US" sz="2000" baseline="0" dirty="0" smtClean="0"/>
                        <a:t> &amp; magazine subscriptions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Links to its parent company, Disney, &amp; sister company, ABC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Pro-team merchandise</a:t>
                      </a:r>
                      <a:r>
                        <a:rPr lang="en-US" sz="2000" baseline="0" dirty="0" smtClean="0"/>
                        <a:t> &amp; magazine subscriptions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Links to its parent companies, CNN &amp; Time Warner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8119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Pro-team merchandise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Links to its parent company, Yahoo!, &amp; </a:t>
                      </a:r>
                      <a:r>
                        <a:rPr lang="en-US" sz="2000" baseline="0" dirty="0" smtClean="0"/>
                        <a:t>fantasy sports groups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3055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Pro-team merchandise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Fantasy sports groups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273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All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Links to Other Blogs (tbd later)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97" name="ygmalogoimg" descr="Yahoo! Spor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06938"/>
            <a:ext cx="1981200" cy="2460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1298" name="ipfYgpCYfYep_FwhM:" descr="http://t2.gstatic.com/images?q=tbn:YgpCYfYep_FwhM:http://www.mediabistro.com/fishbowlny/original/esp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438400"/>
            <a:ext cx="877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2" descr="SI.com 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581400"/>
            <a:ext cx="13096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ipfNCYigYOiV6jDrM:" descr="http://t2.gstatic.com/images?q=tbn:NCYigYOiV6jDrM:http://www.worldata.com/datacard/images/125x125/220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459" t="23256" r="2600" b="32558"/>
          <a:stretch>
            <a:fillRect/>
          </a:stretch>
        </p:blipFill>
        <p:spPr bwMode="auto">
          <a:xfrm>
            <a:off x="533400" y="55626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OVERVIEW: 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Asthetics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155825"/>
            <a:ext cx="8229600" cy="4244975"/>
          </a:xfrm>
        </p:spPr>
        <p:txBody>
          <a:bodyPr/>
          <a:lstStyle/>
          <a:p>
            <a:pPr eaLnBrk="1" hangingPunct="1"/>
            <a:r>
              <a:rPr lang="en-US" b="1" u="sng" smtClean="0"/>
              <a:t>ESP  </a:t>
            </a:r>
            <a:r>
              <a:rPr lang="en-US" b="1" smtClean="0"/>
              <a:t>  </a:t>
            </a:r>
            <a:r>
              <a:rPr lang="en-US" smtClean="0"/>
              <a:t>– Bold, technical, &amp; familiar (resembles Sportscenter)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b="1" u="sng" smtClean="0"/>
              <a:t>SI.com</a:t>
            </a:r>
            <a:r>
              <a:rPr lang="en-US" smtClean="0"/>
              <a:t>   – Simple, easy.</a:t>
            </a:r>
          </a:p>
          <a:p>
            <a:pPr eaLnBrk="1" hangingPunct="1">
              <a:buFont typeface="Wingdings 2" pitchFamily="18" charset="2"/>
              <a:buNone/>
            </a:pPr>
            <a:endParaRPr lang="en-US" sz="800" smtClean="0"/>
          </a:p>
          <a:p>
            <a:pPr eaLnBrk="1" hangingPunct="1"/>
            <a:r>
              <a:rPr lang="en-US" smtClean="0"/>
              <a:t>                                 – Focus on (&amp; adds for) fantasy sports groups. 	</a:t>
            </a:r>
          </a:p>
          <a:p>
            <a:pPr eaLnBrk="1" hangingPunct="1">
              <a:buFont typeface="Wingdings 2" pitchFamily="18" charset="2"/>
              <a:buNone/>
            </a:pPr>
            <a:endParaRPr lang="en-US" sz="800" smtClean="0"/>
          </a:p>
          <a:p>
            <a:pPr eaLnBrk="1" hangingPunct="1"/>
            <a:r>
              <a:rPr lang="en-US" b="1" smtClean="0"/>
              <a:t>                 </a:t>
            </a:r>
            <a:r>
              <a:rPr lang="en-US" smtClean="0"/>
              <a:t> –Dull, disorganized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2292" name="ygmalogoimg" descr="Yahoo! Spor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2620963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2293" name="ipfYgpCYfYep_FwhM:" descr="http://t2.gstatic.com/images?q=tbn:YgpCYfYep_FwhM:http://www.mediabistro.com/fishbowlny/original/esp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981200"/>
            <a:ext cx="9906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SI.com 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352800"/>
            <a:ext cx="1447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ipfNCYigYOiV6jDrM:" descr="http://t2.gstatic.com/images?q=tbn:NCYigYOiV6jDrM:http://www.worldata.com/datacard/images/125x125/220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459" t="23256" r="2600" b="32558"/>
          <a:stretch>
            <a:fillRect/>
          </a:stretch>
        </p:blipFill>
        <p:spPr bwMode="auto">
          <a:xfrm>
            <a:off x="914400" y="51054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BLOGS:  Why Blog?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z="3600" smtClean="0"/>
              <a:t>Sports News Is Constant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3600" smtClean="0"/>
              <a:t>Quick Way to Report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3600" smtClean="0"/>
              <a:t>Allows Reader Participation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3600" smtClean="0"/>
              <a:t>Anyone Can Blog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BLOGS: Set-Up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1100" smtClean="0"/>
          </a:p>
          <a:p>
            <a:pPr eaLnBrk="1" hangingPunct="1"/>
            <a:r>
              <a:rPr lang="en-US" smtClean="0"/>
              <a:t>2 MAIN GROUPS: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marL="742950" lvl="2" indent="-742950" eaLnBrk="1" hangingPunct="1">
              <a:spcBef>
                <a:spcPct val="0"/>
              </a:spcBef>
              <a:buClrTx/>
              <a:buFont typeface="Corbel" pitchFamily="34" charset="0"/>
              <a:buAutoNum type="arabicPeriod"/>
            </a:pPr>
            <a:r>
              <a:rPr lang="en-US" sz="3200" b="1" smtClean="0"/>
              <a:t>Only Employees </a:t>
            </a:r>
            <a:r>
              <a:rPr lang="en-US" sz="3200" smtClean="0"/>
              <a:t>Blog &amp; Readers Leave Comments</a:t>
            </a:r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sz="3200" smtClean="0"/>
              <a:t>	- ESPN &amp; </a:t>
            </a:r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endParaRPr smtClean="0"/>
          </a:p>
          <a:p>
            <a:pPr marL="742950" lvl="2" indent="-742950" eaLnBrk="1" hangingPunct="1">
              <a:spcBef>
                <a:spcPct val="0"/>
              </a:spcBef>
              <a:buClrTx/>
              <a:buFont typeface="Corbel" pitchFamily="34" charset="0"/>
              <a:buAutoNum type="arabicPeriod"/>
            </a:pPr>
            <a:r>
              <a:rPr lang="en-US" sz="3200" b="1" smtClean="0"/>
              <a:t>Employees &amp; Readers </a:t>
            </a:r>
            <a:r>
              <a:rPr lang="en-US" sz="3200" smtClean="0"/>
              <a:t>Blog</a:t>
            </a:r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r>
              <a:rPr sz="3200" smtClean="0"/>
              <a:t>	-   I.com  &amp; </a:t>
            </a:r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endParaRPr sz="3200" smtClean="0"/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endParaRPr sz="3200" smtClean="0"/>
          </a:p>
          <a:p>
            <a:pPr marL="1171575" lvl="4" indent="-742950" eaLnBrk="1" hangingPunct="1">
              <a:spcBef>
                <a:spcPct val="0"/>
              </a:spcBef>
              <a:buClrTx/>
              <a:buFont typeface="Wingdings 3" pitchFamily="18" charset="2"/>
              <a:buNone/>
            </a:pPr>
            <a:endParaRPr sz="3200" smtClean="0"/>
          </a:p>
          <a:p>
            <a:pPr marL="742950" lvl="2" indent="-742950"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en-US" sz="3200" smtClean="0"/>
              <a:t>	</a:t>
            </a:r>
          </a:p>
        </p:txBody>
      </p:sp>
      <p:pic>
        <p:nvPicPr>
          <p:cNvPr id="14340" name="ygmalogoimg" descr="Yahoo! Spor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86200"/>
            <a:ext cx="2209800" cy="269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4341" name="ipfYgpCYfYep_FwhM:" descr="http://t2.gstatic.com/images?q=tbn:YgpCYfYep_FwhM:http://www.mediabistro.com/fishbowlny/original/esp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733800"/>
            <a:ext cx="914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SI.com 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105400"/>
            <a:ext cx="12192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pfNCYigYOiV6jDrM:" descr="http://t2.gstatic.com/images?q=tbn:NCYigYOiV6jDrM:http://www.worldata.com/datacard/images/125x125/2200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459" t="23256" r="2600" b="32558"/>
          <a:stretch>
            <a:fillRect/>
          </a:stretch>
        </p:blipFill>
        <p:spPr bwMode="auto">
          <a:xfrm>
            <a:off x="3581400" y="51054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BLOGS:  Set-Up Detail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730375"/>
          <a:ext cx="8534400" cy="442702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14600"/>
                <a:gridCol w="6019800"/>
              </a:tblGrid>
              <a:tr h="4936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Website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Set-Up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30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ESP</a:t>
                      </a:r>
                    </a:p>
                    <a:p>
                      <a:r>
                        <a:rPr lang="en-US" sz="28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(Employee Only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"/>
                        </a:rPr>
                        <a:t>Main Page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hlinkClick r:id="rId2"/>
                        </a:rPr>
                        <a:t> of All Blogs for All Sports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(Employee Only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hlinkClick r:id="rId3"/>
                        </a:rPr>
                        <a:t>Blog Page</a:t>
                      </a:r>
                      <a:r>
                        <a:rPr lang="en-US" sz="2800" baseline="0" dirty="0" smtClean="0">
                          <a:hlinkClick r:id="rId3"/>
                        </a:rPr>
                        <a:t> for Each Sport &amp; Blogs Are Listed Chronologically within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35363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SI.com    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(Anyone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hlinkClick r:id="rId4"/>
                        </a:rPr>
                        <a:t>Sponsors Separate</a:t>
                      </a:r>
                      <a:r>
                        <a:rPr lang="en-US" sz="2800" baseline="0" dirty="0" smtClean="0">
                          <a:hlinkClick r:id="rId4"/>
                        </a:rPr>
                        <a:t> Site for Blogs Only.  </a:t>
                      </a:r>
                      <a:r>
                        <a:rPr lang="en-US" sz="2800" dirty="0" smtClean="0">
                          <a:hlinkClick r:id="rId4"/>
                        </a:rPr>
                        <a:t>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935363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(Anyone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hlinkClick r:id="rId5"/>
                        </a:rPr>
                        <a:t>Main Page for All Blogs</a:t>
                      </a:r>
                      <a:r>
                        <a:rPr lang="en-US" sz="2800" baseline="0" dirty="0" smtClean="0">
                          <a:hlinkClick r:id="rId5"/>
                        </a:rPr>
                        <a:t> that Can Be Sorted by Sport, Title, or Blogger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83" name="ygmalogoimg" descr="Yahoo! Sport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429000"/>
            <a:ext cx="2362200" cy="2921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84" name="ipfYgpCYfYep_FwhM:" descr="http://t2.gstatic.com/images?q=tbn:YgpCYfYep_FwhM:http://www.mediabistro.com/fishbowlny/original/esp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22860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 descr="SI.com Hom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343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ipfNCYigYOiV6jDrM:" descr="http://t2.gstatic.com/images?q=tbn:NCYigYOiV6jDrM:http://www.worldata.com/datacard/images/125x125/2200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l="3459" t="23256" r="2600" b="32558"/>
          <a:stretch>
            <a:fillRect/>
          </a:stretch>
        </p:blipFill>
        <p:spPr bwMode="auto">
          <a:xfrm>
            <a:off x="457200" y="5257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524</TotalTime>
  <Words>965</Words>
  <Application>Microsoft Office PowerPoint</Application>
  <PresentationFormat>On-screen Show (4:3)</PresentationFormat>
  <Paragraphs>251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Corbel</vt:lpstr>
      <vt:lpstr>Wingdings 2</vt:lpstr>
      <vt:lpstr>Wingdings</vt:lpstr>
      <vt:lpstr>Wingdings 3</vt:lpstr>
      <vt:lpstr>Calibri</vt:lpstr>
      <vt:lpstr>Module</vt:lpstr>
      <vt:lpstr>Slide 1</vt:lpstr>
      <vt:lpstr>SPORTS MEDIA ON THE INTERNET</vt:lpstr>
      <vt:lpstr>OVERVIEW:  Main Content</vt:lpstr>
      <vt:lpstr>OVERVIEW:  Audience</vt:lpstr>
      <vt:lpstr>OVERVIEW:  Sources of Revenue</vt:lpstr>
      <vt:lpstr>OVERVIEW:  Asthetics</vt:lpstr>
      <vt:lpstr>BLOGS:  Why Blog?</vt:lpstr>
      <vt:lpstr>BLOGS: Set-Up</vt:lpstr>
      <vt:lpstr>BLOGS:  Set-Up Detail</vt:lpstr>
      <vt:lpstr>BLOGS: Content Policies</vt:lpstr>
      <vt:lpstr>BLOGS:  Blogger I.D.</vt:lpstr>
      <vt:lpstr>BLOGS: Affiliate Blogs</vt:lpstr>
      <vt:lpstr>Social Networking Purpose</vt:lpstr>
      <vt:lpstr>Social Networking: Twitter</vt:lpstr>
      <vt:lpstr>Social Networking: Twitter</vt:lpstr>
      <vt:lpstr>Social Networking: Facebook</vt:lpstr>
      <vt:lpstr>Social Networking: Facebook</vt:lpstr>
      <vt:lpstr>Social Networking: LinkedIn</vt:lpstr>
      <vt:lpstr>Social Networking: Fantasy Sports</vt:lpstr>
      <vt:lpstr>Social Networking: Fantasy Sports</vt:lpstr>
      <vt:lpstr>CONCLUSION</vt:lpstr>
      <vt:lpstr>CONCLUSION con’t</vt:lpstr>
      <vt:lpstr>Slide 23</vt:lpstr>
      <vt:lpstr>REFERENCES</vt:lpstr>
      <vt:lpstr>STATISTICS</vt:lpstr>
    </vt:vector>
  </TitlesOfParts>
  <Company>Ingersoll Rand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MEDIA ON THE INTERNET</dc:title>
  <dc:creator>Diane Torneire</dc:creator>
  <cp:lastModifiedBy>ICLABS</cp:lastModifiedBy>
  <cp:revision>111</cp:revision>
  <dcterms:created xsi:type="dcterms:W3CDTF">2010-02-21T18:02:35Z</dcterms:created>
  <dcterms:modified xsi:type="dcterms:W3CDTF">2010-02-24T00:19:54Z</dcterms:modified>
</cp:coreProperties>
</file>