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15" r:id="rId3"/>
    <p:sldId id="317" r:id="rId4"/>
    <p:sldId id="327" r:id="rId5"/>
    <p:sldId id="328" r:id="rId6"/>
    <p:sldId id="345" r:id="rId7"/>
    <p:sldId id="260" r:id="rId8"/>
    <p:sldId id="335" r:id="rId9"/>
    <p:sldId id="338" r:id="rId10"/>
    <p:sldId id="326" r:id="rId11"/>
    <p:sldId id="332" r:id="rId12"/>
    <p:sldId id="318" r:id="rId13"/>
    <p:sldId id="319" r:id="rId14"/>
    <p:sldId id="334" r:id="rId15"/>
    <p:sldId id="284" r:id="rId16"/>
    <p:sldId id="285" r:id="rId17"/>
    <p:sldId id="296" r:id="rId18"/>
    <p:sldId id="346" r:id="rId19"/>
    <p:sldId id="295" r:id="rId20"/>
    <p:sldId id="313" r:id="rId21"/>
    <p:sldId id="283" r:id="rId22"/>
    <p:sldId id="329" r:id="rId23"/>
    <p:sldId id="279" r:id="rId24"/>
    <p:sldId id="280" r:id="rId25"/>
    <p:sldId id="281" r:id="rId26"/>
    <p:sldId id="314" r:id="rId27"/>
    <p:sldId id="337" r:id="rId28"/>
    <p:sldId id="342" r:id="rId29"/>
    <p:sldId id="340" r:id="rId30"/>
    <p:sldId id="316" r:id="rId31"/>
    <p:sldId id="343" r:id="rId32"/>
    <p:sldId id="321" r:id="rId33"/>
    <p:sldId id="298" r:id="rId34"/>
    <p:sldId id="278" r:id="rId35"/>
    <p:sldId id="269" r:id="rId36"/>
    <p:sldId id="292" r:id="rId37"/>
    <p:sldId id="341" r:id="rId38"/>
    <p:sldId id="344" r:id="rId39"/>
    <p:sldId id="310" r:id="rId40"/>
    <p:sldId id="309" r:id="rId41"/>
    <p:sldId id="307" r:id="rId42"/>
    <p:sldId id="311" r:id="rId43"/>
    <p:sldId id="330" r:id="rId44"/>
    <p:sldId id="331" r:id="rId45"/>
    <p:sldId id="339" r:id="rId46"/>
    <p:sldId id="308" r:id="rId47"/>
    <p:sldId id="303" r:id="rId48"/>
    <p:sldId id="27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000000"/>
    <a:srgbClr val="FF00FF"/>
    <a:srgbClr val="F4F4F4"/>
    <a:srgbClr val="F9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9" autoAdjust="0"/>
    <p:restoredTop sz="94901" autoAdjust="0"/>
  </p:normalViewPr>
  <p:slideViewPr>
    <p:cSldViewPr>
      <p:cViewPr>
        <p:scale>
          <a:sx n="100" d="100"/>
          <a:sy n="100" d="100"/>
        </p:scale>
        <p:origin x="-1224" y="-1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48DE-9A2B-6C42-9919-2788B9691551}" type="datetimeFigureOut">
              <a:rPr lang="en-US" smtClean="0"/>
              <a:pPr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E1764-3D8F-3E49-B0D3-4AF60A91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E1764-3D8F-3E49-B0D3-4AF60A91BD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1C0DA-63B0-E14B-9EF7-66465A2F0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869B8-7FDF-B64D-9269-C7F8F2B20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1FE57-E43A-224D-AF1C-01E189490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5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6768-4201-704F-B925-7C9BDF75D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7E912-7FD8-7D4C-AAF2-4F994F7F8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22708-A1FF-9248-A792-ED594CEF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24A9F-6E8C-584B-91AE-E9F70243B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E7ECA-4E04-BD46-AB24-DC9CF4A86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1C92B-38C2-D340-BA6C-0C1FCA740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4C2D-09BE-AF46-8ABC-08E0D8960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0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E7EBE-7093-9948-9693-816AC2697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26000">
              <a:srgbClr val="0000FF">
                <a:alpha val="7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655225B0-BB46-C942-AF68-EA39983773A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png"/><Relationship Id="rId11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Comet-Disk Connection: </a:t>
            </a:r>
            <a:r>
              <a:rPr lang="en-US" dirty="0" smtClean="0"/>
              <a:t>Could </a:t>
            </a:r>
            <a:r>
              <a:rPr lang="en-US" dirty="0"/>
              <a:t>Comets have Delivered the Ingredients for Life? 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Dr. Erika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Gibb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Dept. of Physics &amp; Astronomy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April 9, 2016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962400"/>
            <a:ext cx="8429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CA.jpg                                                        00073EEFMacintosh HD                   C05C528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715000"/>
            <a:ext cx="3810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SF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962400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429000" cy="4724400"/>
          </a:xfrm>
        </p:spPr>
        <p:txBody>
          <a:bodyPr/>
          <a:lstStyle/>
          <a:p>
            <a:r>
              <a:rPr lang="en-US" dirty="0" smtClean="0"/>
              <a:t>The planet- forming regions of disks are hidden by dust!</a:t>
            </a:r>
          </a:p>
          <a:p>
            <a:endParaRPr lang="en-US" dirty="0"/>
          </a:p>
          <a:p>
            <a:r>
              <a:rPr lang="en-US" dirty="0" smtClean="0"/>
              <a:t>So how can we study the chemistry of planet formation?</a:t>
            </a:r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371600"/>
            <a:ext cx="47005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1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can we study the chemistry of planet formation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Models of protoplanetary disk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Observations of disks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Comets!</a:t>
            </a:r>
          </a:p>
        </p:txBody>
      </p:sp>
    </p:spTree>
    <p:extLst>
      <p:ext uri="{BB962C8B-B14F-4D97-AF65-F5344CB8AC3E}">
        <p14:creationId xmlns:p14="http://schemas.microsoft.com/office/powerpoint/2010/main" val="60685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Disk Models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3988" cy="54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724400" y="3962400"/>
            <a:ext cx="2895600" cy="2133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096000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This is where comets formed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133600" y="4038600"/>
            <a:ext cx="259080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8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Times New Roman"/>
              </a:rPr>
              <a:t>Disk Models</a:t>
            </a:r>
            <a:endParaRPr lang="en-US" sz="4400" kern="0" dirty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37892" name="Picture 6" descr="Walsh_C2H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2590200"/>
            <a:ext cx="414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Walsh_H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86335"/>
            <a:ext cx="4267200" cy="26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0" y="5177135"/>
            <a:ext cx="231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Walsh et al. 2012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0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note high abundances of C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H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, H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O, in narrow region above the mid-plane.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5562600"/>
            <a:ext cx="843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Are these transported to the comet-forming region in the </a:t>
            </a:r>
            <a:r>
              <a:rPr lang="en-US" sz="3200" dirty="0" err="1" smtClean="0">
                <a:latin typeface="Times New Roman"/>
                <a:cs typeface="Times New Roman"/>
              </a:rPr>
              <a:t>midplane</a:t>
            </a:r>
            <a:r>
              <a:rPr lang="en-US" sz="3200" dirty="0" smtClean="0">
                <a:latin typeface="Times New Roman"/>
                <a:cs typeface="Times New Roman"/>
              </a:rPr>
              <a:t>?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5650" y="5181600"/>
            <a:ext cx="2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(Note: gas phase)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801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772400" cy="1752600"/>
          </a:xfrm>
        </p:spPr>
        <p:txBody>
          <a:bodyPr/>
          <a:lstStyle/>
          <a:p>
            <a:r>
              <a:rPr lang="en-US" dirty="0" smtClean="0"/>
              <a:t>Testing the Models: Disk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0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3657600" cy="22098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Surface layer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 emission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lines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Easy to observe in IR &amp; mm (ALMA)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46084" name="Picture 4" descr="img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3733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1066800" y="2438400"/>
            <a:ext cx="3581400" cy="3352800"/>
          </a:xfrm>
          <a:prstGeom prst="line">
            <a:avLst/>
          </a:prstGeom>
          <a:noFill/>
          <a:ln w="38100">
            <a:solidFill>
              <a:srgbClr val="F900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7" name="Picture 5" descr="diskc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19200"/>
            <a:ext cx="447630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Disk Observations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795897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Use spectra to determine temperature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- combine with disk model to estimate location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3276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Intermediate layer  rich ion-molecule chemistry, absorption</a:t>
            </a:r>
          </a:p>
        </p:txBody>
      </p:sp>
      <p:pic>
        <p:nvPicPr>
          <p:cNvPr id="47108" name="Picture 4" descr="img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3733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irs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76600"/>
            <a:ext cx="5143500" cy="28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457200" y="4343400"/>
            <a:ext cx="3505200" cy="2057400"/>
          </a:xfrm>
          <a:prstGeom prst="line">
            <a:avLst/>
          </a:prstGeom>
          <a:noFill/>
          <a:ln w="38100">
            <a:solidFill>
              <a:srgbClr val="F900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504113" y="6170612"/>
            <a:ext cx="1639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Lahuis et al. 2006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/>
              </a:rPr>
              <a:t>Disk Observations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1752600"/>
            <a:ext cx="5060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Requires precise alignment to observe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Only feasible for a few disks!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Disk Observations: GV </a:t>
            </a:r>
            <a:r>
              <a:rPr lang="en-US" dirty="0">
                <a:latin typeface="Times New Roman" charset="0"/>
              </a:rPr>
              <a:t>Tau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charset="0"/>
              </a:rPr>
              <a:t>Low mass binary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charset="0"/>
              </a:rPr>
              <a:t>Close to edge 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charset="0"/>
              </a:rPr>
              <a:t>Surrounded by </a:t>
            </a:r>
            <a:r>
              <a:rPr lang="en-US" sz="3600" dirty="0" smtClean="0">
                <a:latin typeface="Times New Roman" charset="0"/>
              </a:rPr>
              <a:t>disk with just the right orientation</a:t>
            </a:r>
            <a:endParaRPr lang="en-US" sz="36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charset="0"/>
              </a:rPr>
              <a:t>Warm HCN &amp; C</a:t>
            </a:r>
            <a:r>
              <a:rPr lang="en-US" sz="3600" baseline="-25000" dirty="0">
                <a:latin typeface="Times New Roman" charset="0"/>
              </a:rPr>
              <a:t>2</a:t>
            </a:r>
            <a:r>
              <a:rPr lang="en-US" sz="3600" dirty="0">
                <a:latin typeface="Times New Roman" charset="0"/>
              </a:rPr>
              <a:t>H</a:t>
            </a:r>
            <a:r>
              <a:rPr lang="en-US" sz="3600" baseline="-25000" dirty="0">
                <a:latin typeface="Times New Roman" charset="0"/>
              </a:rPr>
              <a:t>2</a:t>
            </a:r>
            <a:r>
              <a:rPr lang="en-US" sz="3600" dirty="0">
                <a:latin typeface="Times New Roman" charset="0"/>
              </a:rPr>
              <a:t> absorption seen toward GV Tau </a:t>
            </a:r>
            <a:r>
              <a:rPr lang="en-US" sz="3600" dirty="0" smtClean="0">
                <a:latin typeface="Times New Roman" charset="0"/>
              </a:rPr>
              <a:t>N</a:t>
            </a:r>
            <a:endParaRPr lang="en-US" sz="3600" dirty="0">
              <a:latin typeface="Times New Roman" charset="0"/>
            </a:endParaRPr>
          </a:p>
        </p:txBody>
      </p:sp>
      <p:pic>
        <p:nvPicPr>
          <p:cNvPr id="4" name="Picture 3" descr="gvtau_fi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173"/>
            <a:ext cx="9144000" cy="3328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5053173"/>
            <a:ext cx="8574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HCN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H</a:t>
            </a:r>
            <a:r>
              <a:rPr lang="en-US" baseline="-25000" dirty="0">
                <a:solidFill>
                  <a:srgbClr val="00FF00"/>
                </a:solidFill>
              </a:rPr>
              <a:t>2</a:t>
            </a:r>
            <a:r>
              <a:rPr lang="en-US" dirty="0" smtClean="0">
                <a:solidFill>
                  <a:srgbClr val="00FF00"/>
                </a:solidFill>
              </a:rPr>
              <a:t>O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Disk Observations: GV Tau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79248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CH</a:t>
            </a:r>
            <a:r>
              <a:rPr lang="en-US" sz="3600" baseline="-25000" dirty="0" smtClean="0"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 in GV Tau N disk, T</a:t>
            </a:r>
            <a:r>
              <a:rPr lang="en-US" sz="3600" baseline="-25000" dirty="0" smtClean="0">
                <a:latin typeface="Times New Roman" charset="0"/>
                <a:ea typeface="ＭＳ Ｐゴシック" charset="0"/>
                <a:cs typeface="ＭＳ Ｐゴシック" charset="0"/>
              </a:rPr>
              <a:t>rot</a:t>
            </a: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 ~750 K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2152"/>
            <a:ext cx="7909676" cy="46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5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400" dirty="0">
                <a:latin typeface="Times New Roman" charset="0"/>
              </a:rPr>
              <a:t>Disk Observations: GV Tau</a:t>
            </a:r>
            <a:endParaRPr lang="en-US" sz="4400" kern="0" dirty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37891" name="Picture 3" descr="Walsh_HC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0" y="3886200"/>
            <a:ext cx="782876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Walsh_C2H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663950" cy="231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Walsh_H2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902075"/>
            <a:ext cx="3733800" cy="233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95600" y="6396335"/>
            <a:ext cx="231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Walsh et al. 2012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600200"/>
            <a:ext cx="419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GV Tau’s orientation was ideal for detecting gas in the warm molecular layer</a:t>
            </a:r>
            <a:endParaRPr lang="en-US" sz="3200" dirty="0">
              <a:latin typeface="Times New Roman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5800" y="2971800"/>
            <a:ext cx="27432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62000" y="5334000"/>
            <a:ext cx="28194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572000" y="5334000"/>
            <a:ext cx="2819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357688" cy="525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4600" y="15081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33800" y="3184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1600" y="41751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33800" y="55467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533400" y="28797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33400" y="280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1981200" y="280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92175" y="2879725"/>
            <a:ext cx="784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50,000 AU</a:t>
            </a:r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371600" y="400685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1371600" y="3930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3200400" y="3930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982788" y="4006850"/>
            <a:ext cx="608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500 AU</a:t>
            </a:r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530225" y="6537325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0225" y="64611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3275013" y="6461125"/>
            <a:ext cx="15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3000" y="4016276"/>
            <a:ext cx="205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  Test the possibility for exogenous delivery to early Earth –&gt;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685800" y="914400"/>
            <a:ext cx="4064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The Forming Solar System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685800" y="228600"/>
            <a:ext cx="8020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ea typeface="Cambria" pitchFamily="-105" charset="0"/>
                <a:cs typeface="Times New Roman"/>
              </a:rPr>
              <a:t>Motivation: trace the evolution of prebiotic volatile matter …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09600" y="237172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/>
              <a:t>Embryo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905125" y="2209800"/>
            <a:ext cx="1362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Infancy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895600" y="3560763"/>
            <a:ext cx="1752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FFFF00"/>
                </a:solidFill>
              </a:rPr>
              <a:t>Childhood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33400" y="4572000"/>
            <a:ext cx="2209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FFFF00"/>
                </a:solidFill>
              </a:rPr>
              <a:t>Teenage years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590800" y="6019800"/>
            <a:ext cx="14700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FFF00"/>
                </a:solidFill>
              </a:rPr>
              <a:t>Adulthood</a:t>
            </a:r>
          </a:p>
        </p:txBody>
      </p:sp>
      <p:pic>
        <p:nvPicPr>
          <p:cNvPr id="28" name="Picture 4" descr="heavy_bombard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581400"/>
            <a:ext cx="1905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76800" y="1295400"/>
            <a:ext cx="426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  </a:t>
            </a:r>
            <a:r>
              <a:rPr lang="en-US" sz="2800" i="1" dirty="0">
                <a:latin typeface="Times New Roman"/>
                <a:cs typeface="Times New Roman"/>
              </a:rPr>
              <a:t>Where and how did prebiotic molecules form?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buFont typeface="Arial" pitchFamily="-105" charset="0"/>
              <a:buChar char="•"/>
            </a:pPr>
            <a:endParaRPr lang="en-US" sz="2800" dirty="0">
              <a:latin typeface="Times New Roman"/>
              <a:cs typeface="Times New Roman"/>
            </a:endParaRPr>
          </a:p>
          <a:p>
            <a:pPr>
              <a:buFont typeface="Arial" pitchFamily="-105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i="1" dirty="0">
                <a:latin typeface="Times New Roman"/>
                <a:cs typeface="Times New Roman"/>
              </a:rPr>
              <a:t>Interstellar vs. nebular chemistry</a:t>
            </a:r>
            <a:r>
              <a:rPr lang="en-US" sz="2800" dirty="0">
                <a:latin typeface="Times New Roman"/>
                <a:cs typeface="Times New Roma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6501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713" y="2057400"/>
            <a:ext cx="7975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Issue: That’s not where planets form.</a:t>
            </a:r>
          </a:p>
          <a:p>
            <a:endParaRPr lang="en-US" sz="3600" dirty="0"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Does this material get incorporated into planets/comets?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50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We need the </a:t>
            </a:r>
            <a:r>
              <a:rPr lang="en-US" dirty="0" err="1" smtClean="0"/>
              <a:t>midplane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6096000" cy="23622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Midplane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 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cold </a:t>
            </a:r>
          </a:p>
          <a:p>
            <a:pPr lvl="1" eaLnBrk="1" hangingPunct="1"/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volatiles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frozen onto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grains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Do comets retain the ice signature from this region/epoch?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45060" name="Picture 4" descr="img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3733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381000" y="6019800"/>
            <a:ext cx="4267200" cy="457200"/>
          </a:xfrm>
          <a:prstGeom prst="line">
            <a:avLst/>
          </a:prstGeom>
          <a:noFill/>
          <a:ln w="38100">
            <a:solidFill>
              <a:srgbClr val="F900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4074855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Can’t directly observed this region because we can’t see through the dense dust!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7526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"/>
            <a:ext cx="7772400" cy="66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895600"/>
            <a:ext cx="1979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Comets?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718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98550"/>
            <a:ext cx="5562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Rectangle 1043"/>
          <p:cNvSpPr>
            <a:spLocks noChangeArrowheads="1"/>
          </p:cNvSpPr>
          <p:nvPr/>
        </p:nvSpPr>
        <p:spPr bwMode="auto">
          <a:xfrm>
            <a:off x="3657600" y="3729038"/>
            <a:ext cx="3962400" cy="3810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>
                  <a:alpha val="86500"/>
                </a:srgbClr>
              </a:gs>
              <a:gs pos="50000">
                <a:srgbClr val="FFFF00">
                  <a:alpha val="73000"/>
                </a:srgbClr>
              </a:gs>
              <a:gs pos="75000">
                <a:srgbClr val="01A78F">
                  <a:alpha val="59501"/>
                </a:srgbClr>
              </a:gs>
              <a:gs pos="100000">
                <a:srgbClr val="3366FF">
                  <a:alpha val="46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 b="1"/>
          </a:p>
        </p:txBody>
      </p:sp>
      <p:sp>
        <p:nvSpPr>
          <p:cNvPr id="39942" name="Text Box 1044"/>
          <p:cNvSpPr txBox="1">
            <a:spLocks noChangeArrowheads="1"/>
          </p:cNvSpPr>
          <p:nvPr/>
        </p:nvSpPr>
        <p:spPr bwMode="auto">
          <a:xfrm>
            <a:off x="3657600" y="3783013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2000 K</a:t>
            </a:r>
          </a:p>
        </p:txBody>
      </p:sp>
      <p:sp>
        <p:nvSpPr>
          <p:cNvPr id="39943" name="Text Box 1045"/>
          <p:cNvSpPr txBox="1">
            <a:spLocks noChangeArrowheads="1"/>
          </p:cNvSpPr>
          <p:nvPr/>
        </p:nvSpPr>
        <p:spPr bwMode="auto">
          <a:xfrm>
            <a:off x="4953000" y="3783013"/>
            <a:ext cx="72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300 K</a:t>
            </a:r>
          </a:p>
        </p:txBody>
      </p:sp>
      <p:sp>
        <p:nvSpPr>
          <p:cNvPr id="39944" name="Text Box 1046"/>
          <p:cNvSpPr txBox="1">
            <a:spLocks noChangeArrowheads="1"/>
          </p:cNvSpPr>
          <p:nvPr/>
        </p:nvSpPr>
        <p:spPr bwMode="auto">
          <a:xfrm>
            <a:off x="6781800" y="3783013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50 K</a:t>
            </a:r>
          </a:p>
        </p:txBody>
      </p:sp>
      <p:sp>
        <p:nvSpPr>
          <p:cNvPr id="39945" name="Line 1047"/>
          <p:cNvSpPr>
            <a:spLocks noChangeShapeType="1"/>
          </p:cNvSpPr>
          <p:nvPr/>
        </p:nvSpPr>
        <p:spPr bwMode="auto">
          <a:xfrm>
            <a:off x="3657600" y="1295400"/>
            <a:ext cx="0" cy="28194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048"/>
          <p:cNvSpPr>
            <a:spLocks noChangeShapeType="1"/>
          </p:cNvSpPr>
          <p:nvPr/>
        </p:nvSpPr>
        <p:spPr bwMode="auto">
          <a:xfrm>
            <a:off x="5562600" y="1295400"/>
            <a:ext cx="0" cy="28194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049"/>
          <p:cNvSpPr>
            <a:spLocks noChangeShapeType="1"/>
          </p:cNvSpPr>
          <p:nvPr/>
        </p:nvSpPr>
        <p:spPr bwMode="auto">
          <a:xfrm>
            <a:off x="7239000" y="1295400"/>
            <a:ext cx="0" cy="28194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052"/>
          <p:cNvSpPr>
            <a:spLocks noChangeShapeType="1"/>
          </p:cNvSpPr>
          <p:nvPr/>
        </p:nvSpPr>
        <p:spPr bwMode="auto">
          <a:xfrm>
            <a:off x="5638800" y="3576638"/>
            <a:ext cx="685800" cy="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053"/>
          <p:cNvSpPr>
            <a:spLocks noChangeShapeType="1"/>
          </p:cNvSpPr>
          <p:nvPr/>
        </p:nvSpPr>
        <p:spPr bwMode="auto">
          <a:xfrm>
            <a:off x="7318375" y="3576638"/>
            <a:ext cx="685800" cy="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10"/>
          <p:cNvSpPr txBox="1">
            <a:spLocks noChangeArrowheads="1"/>
          </p:cNvSpPr>
          <p:nvPr/>
        </p:nvSpPr>
        <p:spPr bwMode="auto">
          <a:xfrm>
            <a:off x="5695950" y="2736850"/>
            <a:ext cx="1206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00"/>
                </a:solidFill>
              </a:rPr>
              <a:t>Water (H</a:t>
            </a:r>
            <a:r>
              <a:rPr lang="en-US" sz="1400" baseline="-25000">
                <a:solidFill>
                  <a:srgbClr val="FFFF00"/>
                </a:solidFill>
              </a:rPr>
              <a:t>2</a:t>
            </a:r>
            <a:r>
              <a:rPr lang="en-US" sz="1400">
                <a:solidFill>
                  <a:srgbClr val="FFFF00"/>
                </a:solidFill>
              </a:rPr>
              <a:t>O) 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condenses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to form ice</a:t>
            </a:r>
            <a:endParaRPr lang="en-US" sz="1400" b="1">
              <a:solidFill>
                <a:srgbClr val="FFFF00"/>
              </a:solidFill>
            </a:endParaRPr>
          </a:p>
        </p:txBody>
      </p:sp>
      <p:sp>
        <p:nvSpPr>
          <p:cNvPr id="39951" name="Text Box 11"/>
          <p:cNvSpPr txBox="1">
            <a:spLocks noChangeArrowheads="1"/>
          </p:cNvSpPr>
          <p:nvPr/>
        </p:nvSpPr>
        <p:spPr bwMode="auto">
          <a:xfrm>
            <a:off x="7467600" y="2736850"/>
            <a:ext cx="1412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00"/>
                </a:solidFill>
              </a:rPr>
              <a:t>Methane (CH</a:t>
            </a:r>
            <a:r>
              <a:rPr lang="en-US" sz="1400" baseline="-25000">
                <a:solidFill>
                  <a:srgbClr val="FFFF00"/>
                </a:solidFill>
              </a:rPr>
              <a:t>4</a:t>
            </a:r>
            <a:r>
              <a:rPr lang="en-US" sz="1400">
                <a:solidFill>
                  <a:srgbClr val="FFFF00"/>
                </a:solidFill>
              </a:rPr>
              <a:t>) 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condenses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to form ice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3733800" y="3154363"/>
            <a:ext cx="1381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</a:rPr>
              <a:t>Solar nebula 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temperature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39953" name="Rectangle 15"/>
          <p:cNvSpPr>
            <a:spLocks noChangeArrowheads="1"/>
          </p:cNvSpPr>
          <p:nvPr/>
        </p:nvSpPr>
        <p:spPr bwMode="auto">
          <a:xfrm>
            <a:off x="609600" y="3810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600" b="1" dirty="0">
                <a:solidFill>
                  <a:srgbClr val="FFFF00"/>
                </a:solidFill>
              </a:rPr>
              <a:t>Within frost line</a:t>
            </a:r>
            <a:r>
              <a:rPr lang="en-US" sz="1600" dirty="0">
                <a:solidFill>
                  <a:srgbClr val="FFFF00"/>
                </a:solidFill>
              </a:rPr>
              <a:t>, rocks and metals condense, hydrogen compounds stay gaseous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9954" name="Text Box 16"/>
          <p:cNvSpPr txBox="1">
            <a:spLocks noChangeArrowheads="1"/>
          </p:cNvSpPr>
          <p:nvPr/>
        </p:nvSpPr>
        <p:spPr bwMode="auto">
          <a:xfrm>
            <a:off x="533400" y="3154363"/>
            <a:ext cx="2100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© 2004 Pearson Education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5257800" y="3048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600" b="1">
                <a:solidFill>
                  <a:srgbClr val="FFFF00"/>
                </a:solidFill>
              </a:rPr>
              <a:t>Beyond frost line</a:t>
            </a:r>
            <a:r>
              <a:rPr lang="en-US" sz="1600">
                <a:solidFill>
                  <a:srgbClr val="FFFF00"/>
                </a:solidFill>
              </a:rPr>
              <a:t>, hydrogen compounds, rocks, and metals condense.</a:t>
            </a:r>
          </a:p>
        </p:txBody>
      </p:sp>
      <p:sp>
        <p:nvSpPr>
          <p:cNvPr id="39956" name="Text Box 39"/>
          <p:cNvSpPr txBox="1">
            <a:spLocks noChangeArrowheads="1"/>
          </p:cNvSpPr>
          <p:nvPr/>
        </p:nvSpPr>
        <p:spPr bwMode="auto">
          <a:xfrm>
            <a:off x="152400" y="4491038"/>
            <a:ext cx="3200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FF00"/>
                </a:solidFill>
              </a:rPr>
              <a:t>Early Solar System</a:t>
            </a:r>
            <a:endParaRPr 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98550"/>
            <a:ext cx="5562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657600" y="3729038"/>
            <a:ext cx="3962400" cy="3810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>
                  <a:alpha val="86500"/>
                </a:srgbClr>
              </a:gs>
              <a:gs pos="50000">
                <a:srgbClr val="FFFF00">
                  <a:alpha val="73000"/>
                </a:srgbClr>
              </a:gs>
              <a:gs pos="75000">
                <a:srgbClr val="01A78F">
                  <a:alpha val="59501"/>
                </a:srgbClr>
              </a:gs>
              <a:gs pos="100000">
                <a:srgbClr val="3366FF">
                  <a:alpha val="46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 b="1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3657600" y="1290638"/>
            <a:ext cx="0" cy="41148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5562600" y="1290638"/>
            <a:ext cx="0" cy="41148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7239000" y="1290638"/>
            <a:ext cx="0" cy="41148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5638800" y="3576638"/>
            <a:ext cx="685800" cy="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7318375" y="3576638"/>
            <a:ext cx="685800" cy="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71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0088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67238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34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48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48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7238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67238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958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529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20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767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29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529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20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5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20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958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196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196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196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0" name="Text Box 42"/>
          <p:cNvSpPr txBox="1">
            <a:spLocks noChangeArrowheads="1"/>
          </p:cNvSpPr>
          <p:nvPr/>
        </p:nvSpPr>
        <p:spPr bwMode="auto">
          <a:xfrm>
            <a:off x="3657600" y="3783013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2000 K</a:t>
            </a:r>
          </a:p>
        </p:txBody>
      </p:sp>
      <p:sp>
        <p:nvSpPr>
          <p:cNvPr id="40991" name="Text Box 43"/>
          <p:cNvSpPr txBox="1">
            <a:spLocks noChangeArrowheads="1"/>
          </p:cNvSpPr>
          <p:nvPr/>
        </p:nvSpPr>
        <p:spPr bwMode="auto">
          <a:xfrm>
            <a:off x="4953000" y="3783013"/>
            <a:ext cx="72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300 K</a:t>
            </a:r>
          </a:p>
        </p:txBody>
      </p:sp>
      <p:sp>
        <p:nvSpPr>
          <p:cNvPr id="40992" name="Text Box 44"/>
          <p:cNvSpPr txBox="1">
            <a:spLocks noChangeArrowheads="1"/>
          </p:cNvSpPr>
          <p:nvPr/>
        </p:nvSpPr>
        <p:spPr bwMode="auto">
          <a:xfrm>
            <a:off x="6781800" y="3783013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50 K</a:t>
            </a:r>
          </a:p>
        </p:txBody>
      </p:sp>
      <p:sp>
        <p:nvSpPr>
          <p:cNvPr id="40993" name="Text Box 10"/>
          <p:cNvSpPr txBox="1">
            <a:spLocks noChangeArrowheads="1"/>
          </p:cNvSpPr>
          <p:nvPr/>
        </p:nvSpPr>
        <p:spPr bwMode="auto">
          <a:xfrm>
            <a:off x="5695950" y="2736850"/>
            <a:ext cx="1206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00"/>
                </a:solidFill>
              </a:rPr>
              <a:t>Water (H</a:t>
            </a:r>
            <a:r>
              <a:rPr lang="en-US" sz="1400" baseline="-25000">
                <a:solidFill>
                  <a:srgbClr val="FFFF00"/>
                </a:solidFill>
              </a:rPr>
              <a:t>2</a:t>
            </a:r>
            <a:r>
              <a:rPr lang="en-US" sz="1400">
                <a:solidFill>
                  <a:srgbClr val="FFFF00"/>
                </a:solidFill>
              </a:rPr>
              <a:t>O) 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condenses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to form ice</a:t>
            </a:r>
            <a:endParaRPr lang="en-US" sz="1400" b="1">
              <a:solidFill>
                <a:srgbClr val="FFFF00"/>
              </a:solidFill>
            </a:endParaRPr>
          </a:p>
        </p:txBody>
      </p:sp>
      <p:sp>
        <p:nvSpPr>
          <p:cNvPr id="40994" name="Text Box 11"/>
          <p:cNvSpPr txBox="1">
            <a:spLocks noChangeArrowheads="1"/>
          </p:cNvSpPr>
          <p:nvPr/>
        </p:nvSpPr>
        <p:spPr bwMode="auto">
          <a:xfrm>
            <a:off x="7467600" y="2736850"/>
            <a:ext cx="1412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00"/>
                </a:solidFill>
              </a:rPr>
              <a:t>Methane (CH</a:t>
            </a:r>
            <a:r>
              <a:rPr lang="en-US" sz="1400" baseline="-25000">
                <a:solidFill>
                  <a:srgbClr val="FFFF00"/>
                </a:solidFill>
              </a:rPr>
              <a:t>4</a:t>
            </a:r>
            <a:r>
              <a:rPr lang="en-US" sz="1400">
                <a:solidFill>
                  <a:srgbClr val="FFFF00"/>
                </a:solidFill>
              </a:rPr>
              <a:t>) 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condenses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to form ice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0995" name="Text Box 14"/>
          <p:cNvSpPr txBox="1">
            <a:spLocks noChangeArrowheads="1"/>
          </p:cNvSpPr>
          <p:nvPr/>
        </p:nvSpPr>
        <p:spPr bwMode="auto">
          <a:xfrm>
            <a:off x="3733800" y="3154363"/>
            <a:ext cx="1381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</a:rPr>
              <a:t>Solar nebula 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temperature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40996" name="Rectangle 15"/>
          <p:cNvSpPr>
            <a:spLocks noChangeArrowheads="1"/>
          </p:cNvSpPr>
          <p:nvPr/>
        </p:nvSpPr>
        <p:spPr bwMode="auto">
          <a:xfrm>
            <a:off x="609600" y="3810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600" b="1">
                <a:solidFill>
                  <a:srgbClr val="FFFF00"/>
                </a:solidFill>
              </a:rPr>
              <a:t>Within frost line</a:t>
            </a:r>
            <a:r>
              <a:rPr lang="en-US" sz="1600">
                <a:solidFill>
                  <a:srgbClr val="FFFF00"/>
                </a:solidFill>
              </a:rPr>
              <a:t>, rocks and metals condense, hydrogen compounds stay gaseous</a:t>
            </a:r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40997" name="Text Box 16"/>
          <p:cNvSpPr txBox="1">
            <a:spLocks noChangeArrowheads="1"/>
          </p:cNvSpPr>
          <p:nvPr/>
        </p:nvSpPr>
        <p:spPr bwMode="auto">
          <a:xfrm>
            <a:off x="533400" y="3154363"/>
            <a:ext cx="2100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© 2004 Pearson Education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0998" name="Rectangle 17"/>
          <p:cNvSpPr>
            <a:spLocks noChangeArrowheads="1"/>
          </p:cNvSpPr>
          <p:nvPr/>
        </p:nvSpPr>
        <p:spPr bwMode="auto">
          <a:xfrm>
            <a:off x="5257800" y="3048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600" b="1">
                <a:solidFill>
                  <a:srgbClr val="FFFF00"/>
                </a:solidFill>
              </a:rPr>
              <a:t>Beyond frost line</a:t>
            </a:r>
            <a:r>
              <a:rPr lang="en-US" sz="1600">
                <a:solidFill>
                  <a:srgbClr val="FFFF00"/>
                </a:solidFill>
              </a:rPr>
              <a:t>, hydrogen compounds, rocks, and metals condense.</a:t>
            </a:r>
          </a:p>
        </p:txBody>
      </p:sp>
      <p:sp>
        <p:nvSpPr>
          <p:cNvPr id="40999" name="Text Box 37"/>
          <p:cNvSpPr txBox="1">
            <a:spLocks noChangeArrowheads="1"/>
          </p:cNvSpPr>
          <p:nvPr/>
        </p:nvSpPr>
        <p:spPr bwMode="auto">
          <a:xfrm>
            <a:off x="6496050" y="4306888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Comets</a:t>
            </a:r>
          </a:p>
        </p:txBody>
      </p:sp>
      <p:sp>
        <p:nvSpPr>
          <p:cNvPr id="41000" name="Text Box 38"/>
          <p:cNvSpPr txBox="1">
            <a:spLocks noChangeArrowheads="1"/>
          </p:cNvSpPr>
          <p:nvPr/>
        </p:nvSpPr>
        <p:spPr bwMode="auto">
          <a:xfrm>
            <a:off x="4495800" y="4306888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Proto planets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1001" name="Text Box 39"/>
          <p:cNvSpPr txBox="1">
            <a:spLocks noChangeArrowheads="1"/>
          </p:cNvSpPr>
          <p:nvPr/>
        </p:nvSpPr>
        <p:spPr bwMode="auto">
          <a:xfrm>
            <a:off x="152400" y="4491038"/>
            <a:ext cx="3200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FF00"/>
                </a:solidFill>
              </a:rPr>
              <a:t>Early Solar System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41002" name="Text Box 40"/>
          <p:cNvSpPr txBox="1">
            <a:spLocks noChangeArrowheads="1"/>
          </p:cNvSpPr>
          <p:nvPr/>
        </p:nvSpPr>
        <p:spPr bwMode="auto">
          <a:xfrm>
            <a:off x="76200" y="5557838"/>
            <a:ext cx="3581400" cy="46196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300">
                <a:solidFill>
                  <a:srgbClr val="FFFF00"/>
                </a:solidFill>
              </a:rPr>
              <a:t>Scatter of small bodies</a:t>
            </a:r>
            <a:endParaRPr lang="en-US"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914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98550"/>
            <a:ext cx="5562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657600" y="3729038"/>
            <a:ext cx="3962400" cy="3810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>
                  <a:alpha val="86500"/>
                </a:srgbClr>
              </a:gs>
              <a:gs pos="50000">
                <a:srgbClr val="FFFF00">
                  <a:alpha val="73000"/>
                </a:srgbClr>
              </a:gs>
              <a:gs pos="75000">
                <a:srgbClr val="01A78F">
                  <a:alpha val="59501"/>
                </a:srgbClr>
              </a:gs>
              <a:gs pos="100000">
                <a:srgbClr val="3366FF">
                  <a:alpha val="46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 b="1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657600" y="1290638"/>
            <a:ext cx="0" cy="5033962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5562600" y="1290638"/>
            <a:ext cx="0" cy="5033962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239000" y="1290638"/>
            <a:ext cx="0" cy="5033962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5638800" y="3576638"/>
            <a:ext cx="685800" cy="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3"/>
          <p:cNvSpPr>
            <a:spLocks noChangeShapeType="1"/>
          </p:cNvSpPr>
          <p:nvPr/>
        </p:nvSpPr>
        <p:spPr bwMode="auto">
          <a:xfrm>
            <a:off x="7318375" y="3576638"/>
            <a:ext cx="685800" cy="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0088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67238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34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48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48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7238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67238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958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529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20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767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29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5298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20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20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958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196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196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4" name="Picture 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196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5" name="Line 41"/>
          <p:cNvSpPr>
            <a:spLocks noChangeShapeType="1"/>
          </p:cNvSpPr>
          <p:nvPr/>
        </p:nvSpPr>
        <p:spPr bwMode="auto">
          <a:xfrm>
            <a:off x="3581400" y="6297613"/>
            <a:ext cx="4038600" cy="0"/>
          </a:xfrm>
          <a:prstGeom prst="line">
            <a:avLst/>
          </a:prstGeom>
          <a:noFill/>
          <a:ln w="9525">
            <a:solidFill>
              <a:srgbClr val="AEA69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16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5514975"/>
            <a:ext cx="228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45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8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5414963"/>
            <a:ext cx="3587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9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545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0" name="Picture 4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5334000"/>
            <a:ext cx="533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1" name="Picture 4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383213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2" name="Text Box 51"/>
          <p:cNvSpPr txBox="1">
            <a:spLocks noChangeArrowheads="1"/>
          </p:cNvSpPr>
          <p:nvPr/>
        </p:nvSpPr>
        <p:spPr bwMode="auto">
          <a:xfrm>
            <a:off x="3657600" y="5815013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Rocky planets</a:t>
            </a:r>
          </a:p>
        </p:txBody>
      </p:sp>
      <p:sp>
        <p:nvSpPr>
          <p:cNvPr id="42023" name="Text Box 52"/>
          <p:cNvSpPr txBox="1">
            <a:spLocks noChangeArrowheads="1"/>
          </p:cNvSpPr>
          <p:nvPr/>
        </p:nvSpPr>
        <p:spPr bwMode="auto">
          <a:xfrm>
            <a:off x="3657600" y="3783013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2000 K</a:t>
            </a:r>
          </a:p>
        </p:txBody>
      </p:sp>
      <p:sp>
        <p:nvSpPr>
          <p:cNvPr id="42024" name="Text Box 53"/>
          <p:cNvSpPr txBox="1">
            <a:spLocks noChangeArrowheads="1"/>
          </p:cNvSpPr>
          <p:nvPr/>
        </p:nvSpPr>
        <p:spPr bwMode="auto">
          <a:xfrm>
            <a:off x="4953000" y="3783013"/>
            <a:ext cx="72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300 K</a:t>
            </a:r>
          </a:p>
        </p:txBody>
      </p:sp>
      <p:sp>
        <p:nvSpPr>
          <p:cNvPr id="42025" name="Text Box 54"/>
          <p:cNvSpPr txBox="1">
            <a:spLocks noChangeArrowheads="1"/>
          </p:cNvSpPr>
          <p:nvPr/>
        </p:nvSpPr>
        <p:spPr bwMode="auto">
          <a:xfrm>
            <a:off x="6781800" y="3783013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50 K</a:t>
            </a:r>
          </a:p>
        </p:txBody>
      </p:sp>
      <p:pic>
        <p:nvPicPr>
          <p:cNvPr id="42026" name="Picture 5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5181600"/>
            <a:ext cx="436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7" name="Text Box 10"/>
          <p:cNvSpPr txBox="1">
            <a:spLocks noChangeArrowheads="1"/>
          </p:cNvSpPr>
          <p:nvPr/>
        </p:nvSpPr>
        <p:spPr bwMode="auto">
          <a:xfrm>
            <a:off x="5695950" y="2736850"/>
            <a:ext cx="1206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00"/>
                </a:solidFill>
              </a:rPr>
              <a:t>Water (H</a:t>
            </a:r>
            <a:r>
              <a:rPr lang="en-US" sz="1400" baseline="-25000">
                <a:solidFill>
                  <a:srgbClr val="FFFF00"/>
                </a:solidFill>
              </a:rPr>
              <a:t>2</a:t>
            </a:r>
            <a:r>
              <a:rPr lang="en-US" sz="1400">
                <a:solidFill>
                  <a:srgbClr val="FFFF00"/>
                </a:solidFill>
              </a:rPr>
              <a:t>O) 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condenses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to form ice</a:t>
            </a:r>
            <a:endParaRPr lang="en-US" sz="1400" b="1">
              <a:solidFill>
                <a:srgbClr val="FFFF00"/>
              </a:solidFill>
            </a:endParaRPr>
          </a:p>
        </p:txBody>
      </p:sp>
      <p:sp>
        <p:nvSpPr>
          <p:cNvPr id="42028" name="Text Box 11"/>
          <p:cNvSpPr txBox="1">
            <a:spLocks noChangeArrowheads="1"/>
          </p:cNvSpPr>
          <p:nvPr/>
        </p:nvSpPr>
        <p:spPr bwMode="auto">
          <a:xfrm>
            <a:off x="7467600" y="2736850"/>
            <a:ext cx="1412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00"/>
                </a:solidFill>
              </a:rPr>
              <a:t>Methane (CH</a:t>
            </a:r>
            <a:r>
              <a:rPr lang="en-US" sz="1400" baseline="-25000">
                <a:solidFill>
                  <a:srgbClr val="FFFF00"/>
                </a:solidFill>
              </a:rPr>
              <a:t>4</a:t>
            </a:r>
            <a:r>
              <a:rPr lang="en-US" sz="1400">
                <a:solidFill>
                  <a:srgbClr val="FFFF00"/>
                </a:solidFill>
              </a:rPr>
              <a:t>) 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condenses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</a:rPr>
              <a:t>to form ice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2029" name="Text Box 14"/>
          <p:cNvSpPr txBox="1">
            <a:spLocks noChangeArrowheads="1"/>
          </p:cNvSpPr>
          <p:nvPr/>
        </p:nvSpPr>
        <p:spPr bwMode="auto">
          <a:xfrm>
            <a:off x="3733800" y="3154363"/>
            <a:ext cx="1381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</a:rPr>
              <a:t>Solar nebula 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temperature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42030" name="Rectangle 15"/>
          <p:cNvSpPr>
            <a:spLocks noChangeArrowheads="1"/>
          </p:cNvSpPr>
          <p:nvPr/>
        </p:nvSpPr>
        <p:spPr bwMode="auto">
          <a:xfrm>
            <a:off x="609600" y="3810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600" b="1">
                <a:solidFill>
                  <a:srgbClr val="FFFF00"/>
                </a:solidFill>
              </a:rPr>
              <a:t>Within frost line</a:t>
            </a:r>
            <a:r>
              <a:rPr lang="en-US" sz="1600">
                <a:solidFill>
                  <a:srgbClr val="FFFF00"/>
                </a:solidFill>
              </a:rPr>
              <a:t>, rocks and metals condense, hydrogen compounds stay gaseous</a:t>
            </a:r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42031" name="Text Box 16"/>
          <p:cNvSpPr txBox="1">
            <a:spLocks noChangeArrowheads="1"/>
          </p:cNvSpPr>
          <p:nvPr/>
        </p:nvSpPr>
        <p:spPr bwMode="auto">
          <a:xfrm>
            <a:off x="533400" y="3154363"/>
            <a:ext cx="2100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© 2004 Pearson Education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2032" name="Rectangle 17"/>
          <p:cNvSpPr>
            <a:spLocks noChangeArrowheads="1"/>
          </p:cNvSpPr>
          <p:nvPr/>
        </p:nvSpPr>
        <p:spPr bwMode="auto">
          <a:xfrm>
            <a:off x="5257800" y="3048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600" b="1">
                <a:solidFill>
                  <a:srgbClr val="FFFF00"/>
                </a:solidFill>
              </a:rPr>
              <a:t>Beyond frost line</a:t>
            </a:r>
            <a:r>
              <a:rPr lang="en-US" sz="1600">
                <a:solidFill>
                  <a:srgbClr val="FFFF00"/>
                </a:solidFill>
              </a:rPr>
              <a:t>, hydrogen compounds, rocks, and metals condense.</a:t>
            </a:r>
          </a:p>
        </p:txBody>
      </p:sp>
      <p:sp>
        <p:nvSpPr>
          <p:cNvPr id="42033" name="Text Box 37"/>
          <p:cNvSpPr txBox="1">
            <a:spLocks noChangeArrowheads="1"/>
          </p:cNvSpPr>
          <p:nvPr/>
        </p:nvSpPr>
        <p:spPr bwMode="auto">
          <a:xfrm>
            <a:off x="6496050" y="4306888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Comets</a:t>
            </a:r>
          </a:p>
        </p:txBody>
      </p:sp>
      <p:sp>
        <p:nvSpPr>
          <p:cNvPr id="42034" name="Text Box 38"/>
          <p:cNvSpPr txBox="1">
            <a:spLocks noChangeArrowheads="1"/>
          </p:cNvSpPr>
          <p:nvPr/>
        </p:nvSpPr>
        <p:spPr bwMode="auto">
          <a:xfrm>
            <a:off x="4495800" y="4306888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Proto planets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2035" name="Text Box 39"/>
          <p:cNvSpPr txBox="1">
            <a:spLocks noChangeArrowheads="1"/>
          </p:cNvSpPr>
          <p:nvPr/>
        </p:nvSpPr>
        <p:spPr bwMode="auto">
          <a:xfrm>
            <a:off x="152400" y="4491038"/>
            <a:ext cx="3200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FF00"/>
                </a:solidFill>
              </a:rPr>
              <a:t>Early Solar System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42036" name="Text Box 40"/>
          <p:cNvSpPr txBox="1">
            <a:spLocks noChangeArrowheads="1"/>
          </p:cNvSpPr>
          <p:nvPr/>
        </p:nvSpPr>
        <p:spPr bwMode="auto">
          <a:xfrm>
            <a:off x="76200" y="5557838"/>
            <a:ext cx="3581400" cy="46196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300">
                <a:solidFill>
                  <a:srgbClr val="FFFF00"/>
                </a:solidFill>
              </a:rPr>
              <a:t>Scatter of small bodies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2037" name="Text Box 42"/>
          <p:cNvSpPr txBox="1">
            <a:spLocks noChangeArrowheads="1"/>
          </p:cNvSpPr>
          <p:nvPr/>
        </p:nvSpPr>
        <p:spPr bwMode="auto">
          <a:xfrm>
            <a:off x="5203825" y="6297613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</a:rPr>
              <a:t>3-5 AU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42038" name="Text Box 43"/>
          <p:cNvSpPr txBox="1">
            <a:spLocks noChangeArrowheads="1"/>
          </p:cNvSpPr>
          <p:nvPr/>
        </p:nvSpPr>
        <p:spPr bwMode="auto">
          <a:xfrm>
            <a:off x="7185025" y="6330950"/>
            <a:ext cx="868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</a:rPr>
              <a:t>~30 AU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42039" name="Text Box 50"/>
          <p:cNvSpPr txBox="1">
            <a:spLocks noChangeArrowheads="1"/>
          </p:cNvSpPr>
          <p:nvPr/>
        </p:nvSpPr>
        <p:spPr bwMode="auto">
          <a:xfrm>
            <a:off x="6061075" y="5965825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Gas giants</a:t>
            </a:r>
            <a:endParaRPr lang="en-US"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We clearly need a good understanding of protoplanetary disks to understand planets!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34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543800" cy="4495800"/>
          </a:xfrm>
        </p:spPr>
        <p:txBody>
          <a:bodyPr/>
          <a:lstStyle/>
          <a:p>
            <a:r>
              <a:rPr lang="en-US" dirty="0" smtClean="0"/>
              <a:t>Question: </a:t>
            </a:r>
            <a:r>
              <a:rPr lang="en-US" dirty="0"/>
              <a:t>If Earth’s formation environment was too warm for water and organics, how did we get the ingredients for life?</a:t>
            </a:r>
          </a:p>
        </p:txBody>
      </p:sp>
    </p:spTree>
    <p:extLst>
      <p:ext uri="{BB962C8B-B14F-4D97-AF65-F5344CB8AC3E}">
        <p14:creationId xmlns:p14="http://schemas.microsoft.com/office/powerpoint/2010/main" val="347153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543800" cy="4495800"/>
          </a:xfrm>
        </p:spPr>
        <p:txBody>
          <a:bodyPr/>
          <a:lstStyle/>
          <a:p>
            <a:r>
              <a:rPr lang="en-US" dirty="0" smtClean="0"/>
              <a:t>Question: </a:t>
            </a:r>
            <a:r>
              <a:rPr lang="en-US" dirty="0"/>
              <a:t>If Earth’s formation environment was too warm for water and organics, how did we get the ingredients for life?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5029200"/>
            <a:ext cx="2159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Comets?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565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543800" cy="4495800"/>
          </a:xfrm>
        </p:spPr>
        <p:txBody>
          <a:bodyPr/>
          <a:lstStyle/>
          <a:p>
            <a:r>
              <a:rPr lang="en-US" dirty="0" smtClean="0"/>
              <a:t>Question: Can comets tell us about conditions in the planet forming region of the young solar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1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Prebiotic Molecules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8175" indent="-457200" defTabSz="1047750">
              <a:spcBef>
                <a:spcPts val="0"/>
              </a:spcBef>
              <a:defRPr/>
            </a:pPr>
            <a:r>
              <a:rPr lang="en-US" dirty="0" smtClean="0">
                <a:cs typeface="Times New Roman"/>
              </a:rPr>
              <a:t>NH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 and C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H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: suggested chemical precursors of amino acids;</a:t>
            </a:r>
          </a:p>
        </p:txBody>
      </p:sp>
    </p:spTree>
    <p:extLst>
      <p:ext uri="{BB962C8B-B14F-4D97-AF65-F5344CB8AC3E}">
        <p14:creationId xmlns:p14="http://schemas.microsoft.com/office/powerpoint/2010/main" val="52152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05200"/>
            <a:ext cx="5181600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Assumption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comet compositions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have not changed since their formation</a:t>
            </a:r>
          </a:p>
        </p:txBody>
      </p:sp>
      <p:pic>
        <p:nvPicPr>
          <p:cNvPr id="29700" name="Picture 5" descr="hyakutake_sco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52" y="3657600"/>
            <a:ext cx="429044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Comets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30965"/>
            <a:ext cx="815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Times New Roman" charset="0"/>
              </a:rPr>
              <a:t>Closest to pristine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Times New Roman" charset="0"/>
              </a:rPr>
              <a:t>Retain volatiles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Times New Roman" charset="0"/>
              </a:rPr>
              <a:t>Represent </a:t>
            </a:r>
            <a:r>
              <a:rPr lang="en-US" sz="3200" dirty="0" err="1">
                <a:latin typeface="Times New Roman" charset="0"/>
              </a:rPr>
              <a:t>midplane</a:t>
            </a:r>
            <a:r>
              <a:rPr lang="en-US" sz="3200" dirty="0">
                <a:latin typeface="Times New Roman" charset="0"/>
              </a:rPr>
              <a:t> volatile abundance in the disk during planet 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latin typeface="Times" charset="0"/>
              </a:rPr>
              <a:t>Parts of a </a:t>
            </a:r>
            <a:r>
              <a:rPr lang="en-US" dirty="0" smtClean="0">
                <a:latin typeface="Times" charset="0"/>
              </a:rPr>
              <a:t>Comet</a:t>
            </a:r>
            <a:endParaRPr lang="en-US" dirty="0"/>
          </a:p>
        </p:txBody>
      </p:sp>
      <p:sp>
        <p:nvSpPr>
          <p:cNvPr id="5" name="Picture 3"/>
          <p:cNvSpPr>
            <a:spLocks noChangeAspect="1" noChangeArrowheads="1"/>
          </p:cNvSpPr>
          <p:nvPr/>
        </p:nvSpPr>
        <p:spPr bwMode="auto">
          <a:xfrm rot="16200000">
            <a:off x="2613025" y="990600"/>
            <a:ext cx="39179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132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Dust Tail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1349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Gas or Ion Tail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46925" y="1431925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Coma</a:t>
            </a:r>
          </a:p>
        </p:txBody>
      </p:sp>
      <p:pic>
        <p:nvPicPr>
          <p:cNvPr id="9" name="Picture 10" descr="halley_gi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58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34150" y="5867400"/>
            <a:ext cx="2609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Nucleus</a:t>
            </a:r>
          </a:p>
          <a:p>
            <a:r>
              <a:rPr lang="en-US"/>
              <a:t>Not usually visible!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87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752600" y="1981200"/>
            <a:ext cx="1828800" cy="106680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1371600" y="4267200"/>
            <a:ext cx="3048000" cy="144780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477000" y="1828800"/>
            <a:ext cx="1066800" cy="76200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553200" y="2743200"/>
            <a:ext cx="2133600" cy="1524000"/>
          </a:xfrm>
          <a:prstGeom prst="line">
            <a:avLst/>
          </a:prstGeom>
          <a:noFill/>
          <a:ln w="158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553200" y="2743200"/>
            <a:ext cx="609600" cy="1524000"/>
          </a:xfrm>
          <a:prstGeom prst="line">
            <a:avLst/>
          </a:prstGeom>
          <a:noFill/>
          <a:ln w="158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 descr="fig11.eps"/>
          <p:cNvPicPr>
            <a:picLocks noGrp="1" noChangeAspect="1"/>
          </p:cNvPicPr>
          <p:nvPr>
            <p:ph idx="1"/>
          </p:nvPr>
        </p:nvPicPr>
        <p:blipFill>
          <a:blip r:embed="rId2"/>
          <a:srcRect l="-2216" r="-2216"/>
          <a:stretch>
            <a:fillRect/>
          </a:stretch>
        </p:blipFill>
        <p:spPr>
          <a:xfrm>
            <a:off x="685800" y="1371600"/>
            <a:ext cx="7772400" cy="4114800"/>
          </a:xfrm>
          <a:solidFill>
            <a:srgbClr val="FFFFFF"/>
          </a:solidFill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4025" y="5486400"/>
            <a:ext cx="8385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Spectrum of comet C/2007 N3 </a:t>
            </a:r>
            <a:r>
              <a:rPr lang="en-US" sz="3200" dirty="0" err="1">
                <a:latin typeface="Times New Roman"/>
                <a:cs typeface="Times New Roman"/>
              </a:rPr>
              <a:t>Lulin</a:t>
            </a:r>
            <a:r>
              <a:rPr lang="en-US" sz="3200" dirty="0">
                <a:latin typeface="Times New Roman"/>
                <a:cs typeface="Times New Roman"/>
              </a:rPr>
              <a:t> from 2009 (Gibb et al. 2012)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Comets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71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jan31_order25_fitqrat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467600" cy="4500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Comets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0225" y="5867400"/>
            <a:ext cx="83851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Spectrum of comet C/2007 N3 </a:t>
            </a:r>
            <a:r>
              <a:rPr lang="en-US" sz="3200" dirty="0" err="1">
                <a:latin typeface="Times New Roman"/>
                <a:cs typeface="Times New Roman"/>
              </a:rPr>
              <a:t>Lulin</a:t>
            </a:r>
            <a:r>
              <a:rPr lang="en-US" sz="3200" dirty="0">
                <a:latin typeface="Times New Roman"/>
                <a:cs typeface="Times New Roman"/>
              </a:rPr>
              <a:t> from </a:t>
            </a:r>
            <a:r>
              <a:rPr lang="en-US" sz="3200" dirty="0" smtClean="0">
                <a:latin typeface="Times New Roman"/>
                <a:cs typeface="Times New Roman"/>
              </a:rPr>
              <a:t>2009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3124200" cy="1371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Comet Abundances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3124200" cy="41148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Abundances of 6 key molecules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Vary by ~1 order of magnitude for many species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CH</a:t>
            </a:r>
            <a:r>
              <a:rPr lang="en-US" sz="2800" baseline="-25000"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&amp; CO do not correlate (even though they have similar volatility)</a:t>
            </a:r>
          </a:p>
        </p:txBody>
      </p:sp>
      <p:pic>
        <p:nvPicPr>
          <p:cNvPr id="37894" name="Picture 1026" descr="abundances_fig1_14comets.bmp                                   0003B0DDMacintosh HD                   BC84D2A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54864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6019800"/>
            <a:ext cx="3430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Mumma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Charnley</a:t>
            </a:r>
            <a:r>
              <a:rPr lang="en-US" dirty="0" smtClean="0">
                <a:latin typeface="Times New Roman"/>
                <a:cs typeface="Times New Roman"/>
              </a:rPr>
              <a:t> 2011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81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Overall composition of comets from radio &amp; IR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Most molecules have similar abundances to those found in hot cores &amp; ice mantles</a:t>
            </a:r>
          </a:p>
        </p:txBody>
      </p:sp>
      <p:pic>
        <p:nvPicPr>
          <p:cNvPr id="6" name="Picture 13" descr="Mumma-f04-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4950"/>
            <a:ext cx="4364038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312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Comet Abundances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Comet Abundances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914400"/>
          </a:xfrm>
        </p:spPr>
        <p:txBody>
          <a:bodyPr/>
          <a:lstStyle/>
          <a:p>
            <a:r>
              <a:rPr lang="en-US" sz="2800" dirty="0" smtClean="0"/>
              <a:t>Comet abundance distributions – can these be explained by disk models?</a:t>
            </a:r>
          </a:p>
        </p:txBody>
      </p:sp>
      <p:pic>
        <p:nvPicPr>
          <p:cNvPr id="4" name="Picture 3" descr="crovisier2009_emp_105_2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6096000" cy="378758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1200" y="6396335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err="1" smtClean="0">
                <a:latin typeface="Times New Roman"/>
                <a:cs typeface="Times New Roman"/>
              </a:rPr>
              <a:t>Crovisier</a:t>
            </a:r>
            <a:r>
              <a:rPr lang="en-US" sz="2000" dirty="0" smtClean="0">
                <a:latin typeface="Times New Roman"/>
                <a:cs typeface="Times New Roman"/>
              </a:rPr>
              <a:t> et al. 2009, Earth, Moon, &amp; Planets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816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Caveat: Hartley 2 – abundances aren’t “global”?</a:t>
            </a:r>
            <a:endParaRPr lang="en-US" dirty="0"/>
          </a:p>
        </p:txBody>
      </p:sp>
      <p:pic>
        <p:nvPicPr>
          <p:cNvPr id="4" name="Picture 3" descr="hartley-2-materi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53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2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" y="533400"/>
            <a:ext cx="502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>
                <a:latin typeface="Times" charset="0"/>
              </a:rPr>
              <a:t>Comet 67P</a:t>
            </a:r>
            <a:endParaRPr lang="en-US" dirty="0">
              <a:latin typeface="Times" charset="0"/>
            </a:endParaRPr>
          </a:p>
        </p:txBody>
      </p:sp>
      <p:pic>
        <p:nvPicPr>
          <p:cNvPr id="5" name="Picture 2" descr="16615021428_4a7520cb2e_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429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6816991716_d92c67ec61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6829702286_a9c614d4fe_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52600"/>
            <a:ext cx="4806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Comparison: Comets </a:t>
            </a:r>
            <a:r>
              <a:rPr lang="en-US" dirty="0"/>
              <a:t>to Models</a:t>
            </a:r>
          </a:p>
        </p:txBody>
      </p:sp>
      <p:pic>
        <p:nvPicPr>
          <p:cNvPr id="4" name="Picture 3" descr="HC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94280"/>
            <a:ext cx="4419902" cy="3068320"/>
          </a:xfrm>
          <a:prstGeom prst="rect">
            <a:avLst/>
          </a:prstGeom>
        </p:spPr>
      </p:pic>
      <p:pic>
        <p:nvPicPr>
          <p:cNvPr id="5" name="Picture 4" descr="C2H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365215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759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In collaboration with Karen Willacy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First results are promising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437382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Disk models with vertical mixing that predict </a:t>
            </a:r>
            <a:r>
              <a:rPr lang="en-US" sz="3200" dirty="0" err="1">
                <a:latin typeface="Times New Roman"/>
                <a:cs typeface="Times New Roman"/>
              </a:rPr>
              <a:t>midplane</a:t>
            </a:r>
            <a:r>
              <a:rPr lang="en-US" sz="3200" dirty="0">
                <a:latin typeface="Times New Roman"/>
                <a:cs typeface="Times New Roman"/>
              </a:rPr>
              <a:t> ice abundances!</a:t>
            </a:r>
          </a:p>
        </p:txBody>
      </p:sp>
    </p:spTree>
    <p:extLst>
      <p:ext uri="{BB962C8B-B14F-4D97-AF65-F5344CB8AC3E}">
        <p14:creationId xmlns:p14="http://schemas.microsoft.com/office/powerpoint/2010/main" val="73717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Prebiotic Molecules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8175" indent="-457200" defTabSz="1047750">
              <a:spcBef>
                <a:spcPts val="0"/>
              </a:spcBef>
              <a:defRPr/>
            </a:pPr>
            <a:r>
              <a:rPr lang="en-US" dirty="0" smtClean="0">
                <a:cs typeface="Times New Roman"/>
              </a:rPr>
              <a:t>NH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 and C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H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: suggested chemical precursors of amino acids;</a:t>
            </a:r>
          </a:p>
          <a:p>
            <a:pPr marL="638175" indent="-457200" defTabSz="1047750">
              <a:spcBef>
                <a:spcPts val="0"/>
              </a:spcBef>
              <a:defRPr/>
            </a:pPr>
            <a:r>
              <a:rPr lang="en-US" dirty="0" smtClean="0">
                <a:cs typeface="Times New Roman"/>
              </a:rPr>
              <a:t>C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H</a:t>
            </a:r>
            <a:r>
              <a:rPr lang="en-US" baseline="-25000" dirty="0" smtClean="0">
                <a:cs typeface="Times New Roman"/>
              </a:rPr>
              <a:t>6</a:t>
            </a:r>
            <a:r>
              <a:rPr lang="en-US" dirty="0" smtClean="0">
                <a:cs typeface="Times New Roman"/>
              </a:rPr>
              <a:t> and CH</a:t>
            </a:r>
            <a:r>
              <a:rPr lang="en-US" baseline="-25000" dirty="0" smtClean="0">
                <a:cs typeface="Times New Roman"/>
              </a:rPr>
              <a:t>4</a:t>
            </a:r>
            <a:r>
              <a:rPr lang="en-US" dirty="0" smtClean="0">
                <a:cs typeface="Times New Roman"/>
              </a:rPr>
              <a:t> – chemical precursors of ethyl- and methylamine (discovered in the comet-return samples from the Stardust mission; </a:t>
            </a:r>
            <a:r>
              <a:rPr lang="en-US" dirty="0" err="1" smtClean="0">
                <a:cs typeface="Times New Roman"/>
              </a:rPr>
              <a:t>Elsila</a:t>
            </a:r>
            <a:r>
              <a:rPr lang="en-US" dirty="0" smtClean="0">
                <a:cs typeface="Times New Roman"/>
              </a:rPr>
              <a:t> et al. 2009);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7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Comparison: Comets to Models</a:t>
            </a:r>
          </a:p>
        </p:txBody>
      </p:sp>
      <p:pic>
        <p:nvPicPr>
          <p:cNvPr id="4" name="Picture 3" descr="CH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419600" cy="3060316"/>
          </a:xfrm>
          <a:prstGeom prst="rect">
            <a:avLst/>
          </a:prstGeom>
        </p:spPr>
      </p:pic>
      <p:pic>
        <p:nvPicPr>
          <p:cNvPr id="5" name="Picture 4" descr="N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80" y="2133600"/>
            <a:ext cx="4433720" cy="303819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7772400" cy="1447800"/>
          </a:xfrm>
        </p:spPr>
        <p:txBody>
          <a:bodyPr/>
          <a:lstStyle/>
          <a:p>
            <a:r>
              <a:rPr lang="en-US" dirty="0" smtClean="0"/>
              <a:t>Molecules that are fully hydrogenated are not well explained by the current models</a:t>
            </a:r>
          </a:p>
          <a:p>
            <a:pPr lvl="1"/>
            <a:r>
              <a:rPr lang="en-US" dirty="0" smtClean="0"/>
              <a:t>Temperature effect?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457980"/>
            <a:ext cx="455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But we are not quite there yet!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16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Comparison: Comets to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D/H in comets: Can we explain Earth’s ocean water with comets?</a:t>
            </a:r>
            <a:endParaRPr lang="en-US" dirty="0"/>
          </a:p>
        </p:txBody>
      </p:sp>
      <p:pic>
        <p:nvPicPr>
          <p:cNvPr id="4" name="Picture 3" descr="Gibb_dh_dps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11400"/>
            <a:ext cx="5588000" cy="431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/>
          <p:nvPr/>
        </p:nvSpPr>
        <p:spPr bwMode="auto">
          <a:xfrm>
            <a:off x="4343400" y="2311400"/>
            <a:ext cx="1752600" cy="426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32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Comparison: Comets to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D/H in comets: Can we explain Earth’s ocean water with comets?</a:t>
            </a:r>
            <a:endParaRPr lang="en-US" dirty="0"/>
          </a:p>
        </p:txBody>
      </p:sp>
      <p:pic>
        <p:nvPicPr>
          <p:cNvPr id="4" name="Picture 3" descr="Gibb_dh_dps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11400"/>
            <a:ext cx="5588000" cy="431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/>
          <p:cNvSpPr txBox="1"/>
          <p:nvPr/>
        </p:nvSpPr>
        <p:spPr>
          <a:xfrm>
            <a:off x="6324600" y="3048000"/>
            <a:ext cx="2480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Only models with vertical mixing can explain comet D/H ratios 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82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/H </a:t>
            </a:r>
            <a:r>
              <a:rPr lang="en-US" dirty="0" smtClean="0">
                <a:latin typeface="Times New Roman" charset="0"/>
              </a:rPr>
              <a:t>Ratio in Water</a:t>
            </a:r>
            <a:endParaRPr lang="en-US" dirty="0">
              <a:latin typeface="Times New Roman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04800" y="5715000"/>
            <a:ext cx="85344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Times New Roman" charset="0"/>
              </a:rPr>
              <a:t>Comet D/H implied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 they couldn</a:t>
            </a:r>
            <a:r>
              <a:rPr lang="en-US" altLang="ja-JP" dirty="0" smtClean="0">
                <a:solidFill>
                  <a:srgbClr val="FFFF00"/>
                </a:solidFill>
                <a:latin typeface="Times New Roman" charset="0"/>
              </a:rPr>
              <a:t>’t </a:t>
            </a:r>
            <a:r>
              <a:rPr lang="en-US" altLang="ja-JP" dirty="0">
                <a:solidFill>
                  <a:srgbClr val="FFFF00"/>
                </a:solidFill>
                <a:latin typeface="Times New Roman" charset="0"/>
              </a:rPr>
              <a:t>be responsible for our oceans </a:t>
            </a:r>
            <a:endParaRPr lang="en-US" dirty="0">
              <a:latin typeface="Times New Roman" charset="0"/>
            </a:endParaRPr>
          </a:p>
        </p:txBody>
      </p:sp>
      <p:pic>
        <p:nvPicPr>
          <p:cNvPr id="56323" name="Content Placeholder 3" descr="D:H_current.tiff"/>
          <p:cNvPicPr>
            <a:picLocks noChangeAspect="1"/>
          </p:cNvPicPr>
          <p:nvPr/>
        </p:nvPicPr>
        <p:blipFill>
          <a:blip r:embed="rId2"/>
          <a:srcRect l="-354" r="-354"/>
          <a:stretch>
            <a:fillRect/>
          </a:stretch>
        </p:blipFill>
        <p:spPr bwMode="auto">
          <a:xfrm>
            <a:off x="609600" y="1371600"/>
            <a:ext cx="77724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6934200" y="2209800"/>
            <a:ext cx="7620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TextBox 18"/>
          <p:cNvSpPr txBox="1">
            <a:spLocks noChangeArrowheads="1"/>
          </p:cNvSpPr>
          <p:nvPr/>
        </p:nvSpPr>
        <p:spPr bwMode="auto">
          <a:xfrm>
            <a:off x="5943600" y="1447800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Hartogh</a:t>
            </a:r>
            <a:r>
              <a:rPr lang="en-US" sz="2000" dirty="0">
                <a:solidFill>
                  <a:srgbClr val="000000"/>
                </a:solidFill>
              </a:rPr>
              <a:t> et al. 2011</a:t>
            </a:r>
          </a:p>
        </p:txBody>
      </p:sp>
    </p:spTree>
    <p:extLst>
      <p:ext uri="{BB962C8B-B14F-4D97-AF65-F5344CB8AC3E}">
        <p14:creationId xmlns:p14="http://schemas.microsoft.com/office/powerpoint/2010/main" val="86809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D/H Ratio in Water</a:t>
            </a:r>
            <a:endParaRPr lang="en-US" dirty="0">
              <a:latin typeface="Times New Roman" charset="0"/>
            </a:endParaRPr>
          </a:p>
        </p:txBody>
      </p:sp>
      <p:pic>
        <p:nvPicPr>
          <p:cNvPr id="57346" name="Content Placeholder 3" descr="D:H_curren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54" r="-354"/>
          <a:stretch>
            <a:fillRect/>
          </a:stretch>
        </p:blipFill>
        <p:spPr>
          <a:xfrm>
            <a:off x="609600" y="1371600"/>
            <a:ext cx="7772400" cy="4114800"/>
          </a:xfrm>
        </p:spPr>
      </p:pic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400800" y="1447800"/>
            <a:ext cx="178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Lis</a:t>
            </a:r>
            <a:r>
              <a:rPr lang="en-US" sz="2000" dirty="0">
                <a:solidFill>
                  <a:srgbClr val="000000"/>
                </a:solidFill>
              </a:rPr>
              <a:t> et al. 2013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228600" y="55626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Emphasizes the importance of characterizing other D-bearing species!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088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D/H Ratio in Water</a:t>
            </a:r>
            <a:endParaRPr lang="en-US" dirty="0">
              <a:latin typeface="Times New Roman" charset="0"/>
            </a:endParaRPr>
          </a:p>
        </p:txBody>
      </p:sp>
      <p:pic>
        <p:nvPicPr>
          <p:cNvPr id="57346" name="Content Placeholder 3" descr="D:H_curren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54" r="-354"/>
          <a:stretch>
            <a:fillRect/>
          </a:stretch>
        </p:blipFill>
        <p:spPr>
          <a:xfrm>
            <a:off x="609600" y="1371600"/>
            <a:ext cx="7772400" cy="4114800"/>
          </a:xfrm>
        </p:spPr>
      </p:pic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400800" y="1447800"/>
            <a:ext cx="178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Lis</a:t>
            </a:r>
            <a:r>
              <a:rPr lang="en-US" sz="2000" dirty="0">
                <a:solidFill>
                  <a:srgbClr val="000000"/>
                </a:solidFill>
              </a:rPr>
              <a:t> et al. 2013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228600" y="55626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Emphasizes the importance of characterizing other D-bearing species!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2743200"/>
            <a:ext cx="152400" cy="15240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3581400"/>
            <a:ext cx="72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67P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Comets to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Example of HDO/H</a:t>
            </a:r>
            <a:r>
              <a:rPr lang="en-US" baseline="-25000" dirty="0" smtClean="0"/>
              <a:t>2</a:t>
            </a:r>
            <a:r>
              <a:rPr lang="en-US" dirty="0" smtClean="0"/>
              <a:t>O disk model</a:t>
            </a:r>
            <a:endParaRPr lang="en-US" dirty="0"/>
          </a:p>
        </p:txBody>
      </p:sp>
      <p:pic>
        <p:nvPicPr>
          <p:cNvPr id="4" name="Picture 3" descr="albertssonDH_fig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2362200"/>
            <a:ext cx="5377016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167735"/>
            <a:ext cx="289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Albertsson</a:t>
            </a:r>
            <a:r>
              <a:rPr lang="en-US" dirty="0" smtClean="0">
                <a:latin typeface="Times New Roman"/>
                <a:cs typeface="Times New Roman"/>
              </a:rPr>
              <a:t> et al. 2014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38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876800"/>
          </a:xfrm>
        </p:spPr>
        <p:txBody>
          <a:bodyPr/>
          <a:lstStyle/>
          <a:p>
            <a:r>
              <a:rPr lang="en-US" dirty="0" smtClean="0"/>
              <a:t>Disks: just beginning to determine molecular component and location to test disk models (ISSI?)</a:t>
            </a:r>
          </a:p>
          <a:p>
            <a:r>
              <a:rPr lang="en-US" dirty="0" smtClean="0"/>
              <a:t>Comets:</a:t>
            </a:r>
          </a:p>
          <a:p>
            <a:pPr lvl="1"/>
            <a:r>
              <a:rPr lang="en-US" dirty="0" err="1" smtClean="0"/>
              <a:t>Midplane</a:t>
            </a:r>
            <a:r>
              <a:rPr lang="en-US" dirty="0" smtClean="0"/>
              <a:t> abundances during planet formation?</a:t>
            </a:r>
          </a:p>
          <a:p>
            <a:pPr lvl="1"/>
            <a:r>
              <a:rPr lang="en-US" dirty="0" smtClean="0"/>
              <a:t>Models indicate mixing is necessary to explain observations</a:t>
            </a:r>
          </a:p>
          <a:p>
            <a:r>
              <a:rPr lang="en-US" dirty="0" smtClean="0"/>
              <a:t>In both we have small numbers: need a bigger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7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Students</a:t>
            </a:r>
          </a:p>
          <a:p>
            <a:pPr lvl="1" eaLnBrk="1" hangingPunct="1"/>
            <a:r>
              <a:rPr lang="en-US" sz="2400" dirty="0" smtClean="0">
                <a:latin typeface="Times New Roman" charset="0"/>
                <a:ea typeface="ＭＳ Ｐゴシック" charset="0"/>
              </a:rPr>
              <a:t>Logan Brown, Nathan Roth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(see posters in lobby)</a:t>
            </a:r>
          </a:p>
          <a:p>
            <a:pPr lvl="1" eaLnBrk="1" hangingPunct="1"/>
            <a:r>
              <a:rPr lang="en-US" sz="2400" dirty="0" smtClean="0">
                <a:latin typeface="Times New Roman" charset="0"/>
                <a:ea typeface="ＭＳ Ｐゴシック" charset="0"/>
              </a:rPr>
              <a:t>Many </a:t>
            </a:r>
            <a:r>
              <a:rPr lang="en-US" sz="2400" dirty="0">
                <a:latin typeface="Times New Roman" charset="0"/>
                <a:ea typeface="ＭＳ Ｐゴシック" charset="0"/>
              </a:rPr>
              <a:t>undergraduates (Aaron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Butler,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Brigid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Costello, </a:t>
            </a:r>
            <a:r>
              <a:rPr lang="en-US" sz="2400" dirty="0">
                <a:latin typeface="Times New Roman" charset="0"/>
                <a:ea typeface="ＭＳ Ｐゴシック" charset="0"/>
              </a:rPr>
              <a:t>Warren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Li, Nicholas Moore, Cameron Nunn, Joe 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Oberender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, Lindsey Rodgers)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Collaborators 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400" dirty="0" err="1">
                <a:latin typeface="Times New Roman" charset="0"/>
                <a:ea typeface="ＭＳ Ｐゴシック" charset="0"/>
              </a:rPr>
              <a:t>Boncho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Bonev</a:t>
            </a:r>
            <a:r>
              <a:rPr lang="en-US" sz="2400" dirty="0">
                <a:latin typeface="Times New Roman" charset="0"/>
                <a:ea typeface="ＭＳ Ｐゴシック" charset="0"/>
              </a:rPr>
              <a:t>, Neil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Dello</a:t>
            </a:r>
            <a:r>
              <a:rPr lang="en-US" sz="2400" dirty="0">
                <a:latin typeface="Times New Roman" charset="0"/>
                <a:ea typeface="ＭＳ Ｐゴシック" charset="0"/>
              </a:rPr>
              <a:t> Russo, Michael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DiSanti</a:t>
            </a:r>
            <a:r>
              <a:rPr lang="en-US" sz="2400" dirty="0">
                <a:latin typeface="Times New Roman" charset="0"/>
                <a:ea typeface="ＭＳ Ｐゴシック" charset="0"/>
              </a:rPr>
              <a:t>,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Michael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Mumma</a:t>
            </a:r>
            <a:r>
              <a:rPr lang="en-US" sz="2400" dirty="0">
                <a:latin typeface="Times New Roman" charset="0"/>
                <a:ea typeface="ＭＳ Ｐゴシック" charset="0"/>
              </a:rPr>
              <a:t>,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Lucas Paganini, Geronimo Villanueva, David Horne, Karen Willacy</a:t>
            </a:r>
          </a:p>
          <a:p>
            <a:pPr eaLnBrk="1" hangingPunct="1"/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Funding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NASA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Exobiology (NNX11AG44G), </a:t>
            </a:r>
            <a:r>
              <a:rPr lang="en-US" sz="2400" dirty="0">
                <a:latin typeface="Times New Roman" charset="0"/>
                <a:ea typeface="ＭＳ Ｐゴシック" charset="0"/>
              </a:rPr>
              <a:t>NASA Planetary Atmospheres, </a:t>
            </a:r>
            <a:r>
              <a:rPr lang="en-US" sz="2400">
                <a:latin typeface="Times New Roman" charset="0"/>
                <a:ea typeface="ＭＳ Ｐゴシック" charset="0"/>
              </a:rPr>
              <a:t>NSF </a:t>
            </a:r>
            <a:r>
              <a:rPr lang="en-US" sz="2400" smtClean="0">
                <a:latin typeface="Times New Roman" charset="0"/>
                <a:ea typeface="ＭＳ Ｐゴシック" charset="0"/>
              </a:rPr>
              <a:t>Planetary Astronomy (1211362)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Prebiotic Molecules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8175" indent="-457200" defTabSz="1047750">
              <a:spcBef>
                <a:spcPts val="0"/>
              </a:spcBef>
              <a:defRPr/>
            </a:pPr>
            <a:r>
              <a:rPr lang="en-US" dirty="0" smtClean="0">
                <a:cs typeface="Times New Roman"/>
              </a:rPr>
              <a:t>NH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 and C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H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: suggested chemical precursors of amino acids;</a:t>
            </a:r>
          </a:p>
          <a:p>
            <a:pPr marL="638175" indent="-457200" defTabSz="1047750">
              <a:spcBef>
                <a:spcPts val="0"/>
              </a:spcBef>
              <a:defRPr/>
            </a:pPr>
            <a:r>
              <a:rPr lang="en-US" dirty="0" smtClean="0">
                <a:cs typeface="Times New Roman"/>
              </a:rPr>
              <a:t>C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H</a:t>
            </a:r>
            <a:r>
              <a:rPr lang="en-US" baseline="-25000" dirty="0" smtClean="0">
                <a:cs typeface="Times New Roman"/>
              </a:rPr>
              <a:t>6</a:t>
            </a:r>
            <a:r>
              <a:rPr lang="en-US" dirty="0" smtClean="0">
                <a:cs typeface="Times New Roman"/>
              </a:rPr>
              <a:t> and CH</a:t>
            </a:r>
            <a:r>
              <a:rPr lang="en-US" baseline="-25000" dirty="0" smtClean="0">
                <a:cs typeface="Times New Roman"/>
              </a:rPr>
              <a:t>4</a:t>
            </a:r>
            <a:r>
              <a:rPr lang="en-US" dirty="0" smtClean="0">
                <a:cs typeface="Times New Roman"/>
              </a:rPr>
              <a:t> – chemical precursors of ethyl- and methylamine (discovered in the comet-return samples from the Stardust mission; </a:t>
            </a:r>
            <a:r>
              <a:rPr lang="en-US" dirty="0" err="1" smtClean="0">
                <a:cs typeface="Times New Roman"/>
              </a:rPr>
              <a:t>Elsila</a:t>
            </a:r>
            <a:r>
              <a:rPr lang="en-US" dirty="0" smtClean="0">
                <a:cs typeface="Times New Roman"/>
              </a:rPr>
              <a:t> et al. 2009);</a:t>
            </a:r>
          </a:p>
          <a:p>
            <a:pPr marL="638175" indent="-457200" defTabSz="104775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Times New Roman"/>
              </a:rPr>
              <a:t>H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CO, CH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OH – chemical precursor of sugars.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0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c_tit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924800" cy="2070490"/>
          </a:xfrm>
          <a:prstGeom prst="rect">
            <a:avLst/>
          </a:prstGeom>
        </p:spPr>
      </p:pic>
      <p:pic>
        <p:nvPicPr>
          <p:cNvPr id="5" name="Picture 4" descr="justaspoonfu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552700"/>
            <a:ext cx="7975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Mauna Kea Observatories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4775200"/>
            <a:ext cx="2971800" cy="185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-5 m region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Simple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organic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molecules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4864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91200" y="3389293"/>
            <a:ext cx="27654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/>
                <a:cs typeface="Times New Roman"/>
              </a:rPr>
              <a:t>CSHELL </a:t>
            </a:r>
            <a:r>
              <a:rPr lang="en-US" sz="2800" dirty="0" smtClean="0">
                <a:latin typeface="Times New Roman"/>
                <a:cs typeface="Times New Roman"/>
              </a:rPr>
              <a:t>at </a:t>
            </a:r>
            <a:r>
              <a:rPr lang="en-US" sz="2800" dirty="0">
                <a:latin typeface="Times New Roman"/>
                <a:cs typeface="Times New Roman"/>
              </a:rPr>
              <a:t>NASA</a:t>
            </a:r>
            <a:r>
              <a:rPr lang="ja-JP" altLang="en-US" sz="2800" dirty="0">
                <a:latin typeface="Times New Roman"/>
                <a:cs typeface="Times New Roman"/>
              </a:rPr>
              <a:t>’</a:t>
            </a:r>
            <a:r>
              <a:rPr lang="en-US" sz="2800" dirty="0">
                <a:latin typeface="Times New Roman"/>
                <a:cs typeface="Times New Roman"/>
              </a:rPr>
              <a:t>s </a:t>
            </a:r>
            <a:r>
              <a:rPr lang="en-US" sz="2800" dirty="0" smtClean="0">
                <a:latin typeface="Times New Roman"/>
                <a:cs typeface="Times New Roman"/>
              </a:rPr>
              <a:t>IRTF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91200" y="1676400"/>
            <a:ext cx="3200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/>
                <a:cs typeface="Times New Roman"/>
              </a:rPr>
              <a:t>NIRSPEC on Keck 2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/>
                <a:cs typeface="Times New Roman"/>
              </a:rPr>
              <a:t>10 meter telescope - biggest in world!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724400" y="2286001"/>
            <a:ext cx="1066800" cy="11429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>
            <a:off x="4495800" y="3429001"/>
            <a:ext cx="1295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543800" cy="4495800"/>
          </a:xfrm>
        </p:spPr>
        <p:txBody>
          <a:bodyPr/>
          <a:lstStyle/>
          <a:p>
            <a:r>
              <a:rPr lang="en-US" dirty="0" smtClean="0"/>
              <a:t>Question: How were these molecules distributed in the early solar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543800" cy="4495800"/>
          </a:xfrm>
        </p:spPr>
        <p:txBody>
          <a:bodyPr/>
          <a:lstStyle/>
          <a:p>
            <a:r>
              <a:rPr lang="en-US" dirty="0" smtClean="0"/>
              <a:t>The Solution: Study protoplanetary disks around stars like the young Sun.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8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9FF1D"/>
      </a:lt1>
      <a:dk2>
        <a:srgbClr val="6130FF"/>
      </a:dk2>
      <a:lt2>
        <a:srgbClr val="FFFF00"/>
      </a:lt2>
      <a:accent1>
        <a:srgbClr val="BBE0E3"/>
      </a:accent1>
      <a:accent2>
        <a:srgbClr val="333399"/>
      </a:accent2>
      <a:accent3>
        <a:srgbClr val="B7ADFF"/>
      </a:accent3>
      <a:accent4>
        <a:srgbClr val="D5DA17"/>
      </a:accent4>
      <a:accent5>
        <a:srgbClr val="DAEDEF"/>
      </a:accent5>
      <a:accent6>
        <a:srgbClr val="2D2D8A"/>
      </a:accent6>
      <a:hlink>
        <a:srgbClr val="FFFF00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9694</TotalTime>
  <Words>1313</Words>
  <Application>Microsoft Macintosh PowerPoint</Application>
  <PresentationFormat>On-screen Show (4:3)</PresentationFormat>
  <Paragraphs>216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Blank Presentation</vt:lpstr>
      <vt:lpstr>The Comet-Disk Connection: Could Comets have Delivered the Ingredients for Life? </vt:lpstr>
      <vt:lpstr>PowerPoint Presentation</vt:lpstr>
      <vt:lpstr>Prebiotic Molecules of Interest</vt:lpstr>
      <vt:lpstr>Prebiotic Molecules of Interest</vt:lpstr>
      <vt:lpstr>Prebiotic Molecules of Interest</vt:lpstr>
      <vt:lpstr>PowerPoint Presentation</vt:lpstr>
      <vt:lpstr>Mauna Kea Observatories</vt:lpstr>
      <vt:lpstr>Question: How were these molecules distributed in the early solar system?</vt:lpstr>
      <vt:lpstr>The Solution: Study protoplanetary disks around stars like the young Sun.</vt:lpstr>
      <vt:lpstr>The problem:</vt:lpstr>
      <vt:lpstr>How can we study the chemistry of planet formation?</vt:lpstr>
      <vt:lpstr>Disk Models</vt:lpstr>
      <vt:lpstr>PowerPoint Presentation</vt:lpstr>
      <vt:lpstr>Testing the Models: Disk Observations</vt:lpstr>
      <vt:lpstr>PowerPoint Presentation</vt:lpstr>
      <vt:lpstr>PowerPoint Presentation</vt:lpstr>
      <vt:lpstr>Disk Observations: GV Tau</vt:lpstr>
      <vt:lpstr>Disk Observations: GV Tau</vt:lpstr>
      <vt:lpstr>PowerPoint Presentation</vt:lpstr>
      <vt:lpstr>PowerPoint Presentation</vt:lpstr>
      <vt:lpstr>We need the midplane!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If Earth’s formation environment was too warm for water and organics, how did we get the ingredients for life?</vt:lpstr>
      <vt:lpstr>Question: If Earth’s formation environment was too warm for water and organics, how did we get the ingredients for life?</vt:lpstr>
      <vt:lpstr>Question: Can comets tell us about conditions in the planet forming region of the young solar system?</vt:lpstr>
      <vt:lpstr>PowerPoint Presentation</vt:lpstr>
      <vt:lpstr> Parts of a Comet</vt:lpstr>
      <vt:lpstr>PowerPoint Presentation</vt:lpstr>
      <vt:lpstr>PowerPoint Presentation</vt:lpstr>
      <vt:lpstr>Comet Abundances</vt:lpstr>
      <vt:lpstr>PowerPoint Presentation</vt:lpstr>
      <vt:lpstr>Comet Abundances</vt:lpstr>
      <vt:lpstr>PowerPoint Presentation</vt:lpstr>
      <vt:lpstr>PowerPoint Presentation</vt:lpstr>
      <vt:lpstr>Comparison: Comets to Models</vt:lpstr>
      <vt:lpstr>Comparison: Comets to Models</vt:lpstr>
      <vt:lpstr>Comparison: Comets to Models</vt:lpstr>
      <vt:lpstr>Comparison: Comets to Models</vt:lpstr>
      <vt:lpstr>D/H Ratio in Water</vt:lpstr>
      <vt:lpstr>D/H Ratio in Water</vt:lpstr>
      <vt:lpstr>D/H Ratio in Water</vt:lpstr>
      <vt:lpstr>Comparison: Comets to Models</vt:lpstr>
      <vt:lpstr>Future Work</vt:lpstr>
      <vt:lpstr>Acknowledgements</vt:lpstr>
    </vt:vector>
  </TitlesOfParts>
  <Company>University of Missouri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Organics in Disks: Do Young Star Systems Have the Ingredients for Life?</dc:title>
  <dc:creator>Erika Gibb</dc:creator>
  <cp:lastModifiedBy>Erika Gibb</cp:lastModifiedBy>
  <cp:revision>128</cp:revision>
  <cp:lastPrinted>2009-10-26T02:19:12Z</cp:lastPrinted>
  <dcterms:created xsi:type="dcterms:W3CDTF">2014-03-18T00:56:01Z</dcterms:created>
  <dcterms:modified xsi:type="dcterms:W3CDTF">2016-04-13T17:17:49Z</dcterms:modified>
</cp:coreProperties>
</file>