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7" r:id="rId9"/>
    <p:sldId id="261" r:id="rId10"/>
    <p:sldId id="263" r:id="rId11"/>
    <p:sldId id="262" r:id="rId12"/>
    <p:sldId id="264" r:id="rId13"/>
    <p:sldId id="265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CB486-A1E3-4AB8-A813-BC0F5C617CDE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0055A-FB3F-41A6-BE06-F6C26D97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055A-FB3F-41A6-BE06-F6C26D970B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6D1D-6DC3-4700-87BF-9732A62FD80A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CCEAB2-111B-44FC-B81E-3D7A1D0F4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6D1D-6DC3-4700-87BF-9732A62FD80A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AB2-111B-44FC-B81E-3D7A1D0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6CCEAB2-111B-44FC-B81E-3D7A1D0F4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6D1D-6DC3-4700-87BF-9732A62FD80A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6D1D-6DC3-4700-87BF-9732A62FD80A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6CCEAB2-111B-44FC-B81E-3D7A1D0F4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6D1D-6DC3-4700-87BF-9732A62FD80A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CCEAB2-111B-44FC-B81E-3D7A1D0F4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2C46D1D-6DC3-4700-87BF-9732A62FD80A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AB2-111B-44FC-B81E-3D7A1D0F4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6D1D-6DC3-4700-87BF-9732A62FD80A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6CCEAB2-111B-44FC-B81E-3D7A1D0F4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6D1D-6DC3-4700-87BF-9732A62FD80A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6CCEAB2-111B-44FC-B81E-3D7A1D0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6D1D-6DC3-4700-87BF-9732A62FD80A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CCEAB2-111B-44FC-B81E-3D7A1D0F4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CCEAB2-111B-44FC-B81E-3D7A1D0F4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6D1D-6DC3-4700-87BF-9732A62FD80A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6CCEAB2-111B-44FC-B81E-3D7A1D0F4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2C46D1D-6DC3-4700-87BF-9732A62FD80A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2C46D1D-6DC3-4700-87BF-9732A62FD80A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CCEAB2-111B-44FC-B81E-3D7A1D0F4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tin_Luther#cite_note-SchaffHerzog72-5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The  </a:t>
            </a:r>
            <a:r>
              <a:rPr lang="en-US" sz="2800" dirty="0" smtClean="0"/>
              <a:t>                         Protestant </a:t>
            </a:r>
            <a:r>
              <a:rPr lang="en-US" sz="2800" dirty="0" smtClean="0"/>
              <a:t>Reformation</a:t>
            </a:r>
          </a:p>
          <a:p>
            <a:r>
              <a:rPr lang="en-US" dirty="0" smtClean="0"/>
              <a:t>Part 1</a:t>
            </a:r>
            <a:endParaRPr lang="en-US" dirty="0" smtClean="0"/>
          </a:p>
          <a:p>
            <a:endParaRPr lang="en-US" sz="2800" dirty="0" smtClean="0"/>
          </a:p>
          <a:p>
            <a:r>
              <a:rPr lang="en-US" sz="2400" dirty="0" smtClean="0"/>
              <a:t>1516-1563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Church History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Pre-Reformation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Curtain is Lifted . . .</a:t>
            </a:r>
            <a:endParaRPr lang="en-US" sz="2800" dirty="0"/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2590800"/>
            <a:ext cx="1981200" cy="2798817"/>
          </a:xfrm>
          <a:prstGeom prst="rect">
            <a:avLst/>
          </a:prstGeom>
          <a:noFill/>
          <a:ln w="508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9400" y="1752600"/>
            <a:ext cx="2046332" cy="28956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00800" y="4724400"/>
            <a:ext cx="2438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1516 </a:t>
            </a:r>
          </a:p>
          <a:p>
            <a:pPr algn="ctr"/>
            <a:r>
              <a:rPr lang="en-US" sz="1600" dirty="0" smtClean="0"/>
              <a:t>Erasmus Publishes the Greek Text showing the corruption of the Latin Vulgate!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486400"/>
            <a:ext cx="243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1455 </a:t>
            </a:r>
          </a:p>
          <a:p>
            <a:pPr algn="ctr"/>
            <a:r>
              <a:rPr lang="en-US" sz="1600" dirty="0" smtClean="0"/>
              <a:t>Gutenberg invents the Printing Press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27432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Gutenberg and Erasmus lift the veil of biblical ignorance giving rise to mass distribution of God’s Word and better translations of the Scripture.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Pre-Reformation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Enter, the Main Actors . . . 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14600"/>
            <a:ext cx="22098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2514600"/>
            <a:ext cx="2285999" cy="2867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0" y="2133600"/>
            <a:ext cx="1653271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33400" y="5562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Martin Luther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Germany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3657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Zwingli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Switzerland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556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John Calvin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France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0" y="4343400"/>
            <a:ext cx="164211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581400" y="5715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Knox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Scotland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905000"/>
            <a:ext cx="2362200" cy="990600"/>
          </a:xfrm>
        </p:spPr>
        <p:txBody>
          <a:bodyPr/>
          <a:lstStyle/>
          <a:p>
            <a:pPr algn="ctr"/>
            <a:r>
              <a:rPr lang="en-US" sz="2400" dirty="0" smtClean="0"/>
              <a:t>The Reformation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81000" y="4724400"/>
            <a:ext cx="2362200" cy="1401763"/>
          </a:xfrm>
        </p:spPr>
        <p:txBody>
          <a:bodyPr/>
          <a:lstStyle/>
          <a:p>
            <a:pPr algn="ctr"/>
            <a:r>
              <a:rPr lang="en-US" sz="2000" i="1" dirty="0" smtClean="0"/>
              <a:t>Germany and Beyond!!!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1" y="609600"/>
            <a:ext cx="5715000" cy="5689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900" dirty="0" smtClean="0"/>
              <a:t>Martin Luther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“Hero of the Reformation”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“The Mouse that Roared”</a:t>
            </a:r>
          </a:p>
          <a:p>
            <a:pPr>
              <a:buNone/>
            </a:pPr>
            <a:endParaRPr lang="en-US" sz="2900" dirty="0" smtClean="0"/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Born November 10, 1483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Born to a poor German mining family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At first wanted to study Law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After reading Bible enters monastery at age 21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Becomes an Augustinian Monk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Preacher and professor at Wittenberg in 1508 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Dedicated himself to intense fasting and prayer in hopes of drawing closer to God.</a:t>
            </a:r>
          </a:p>
          <a:p>
            <a:pPr lvl="1"/>
            <a:endParaRPr lang="en-US" sz="2400" dirty="0" smtClean="0"/>
          </a:p>
          <a:p>
            <a:endParaRPr lang="en-US" sz="29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600200"/>
            <a:ext cx="2054566" cy="2209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84648" cy="4568952"/>
          </a:xfrm>
        </p:spPr>
        <p:txBody>
          <a:bodyPr>
            <a:normAutofit/>
          </a:bodyPr>
          <a:lstStyle/>
          <a:p>
            <a:r>
              <a:rPr lang="en-US" sz="2900" dirty="0" smtClean="0"/>
              <a:t>Luther Visits Rome in 1510</a:t>
            </a:r>
          </a:p>
          <a:p>
            <a:endParaRPr lang="en-US" sz="2900" dirty="0" smtClean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Visits Rome on official religious business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Appalled at corruption in Rome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Saw “relics” as a dishonest sham.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While ascending the </a:t>
            </a:r>
            <a:r>
              <a:rPr lang="en-US" b="1" dirty="0" err="1" smtClean="0">
                <a:solidFill>
                  <a:srgbClr val="002060"/>
                </a:solidFill>
              </a:rPr>
              <a:t>Scala</a:t>
            </a:r>
            <a:r>
              <a:rPr lang="en-US" b="1" dirty="0" smtClean="0">
                <a:solidFill>
                  <a:srgbClr val="002060"/>
                </a:solidFill>
              </a:rPr>
              <a:t> Sanctum </a:t>
            </a:r>
            <a:r>
              <a:rPr lang="en-US" dirty="0" smtClean="0">
                <a:solidFill>
                  <a:srgbClr val="002060"/>
                </a:solidFill>
              </a:rPr>
              <a:t>on his knees he is reported to have been convinced that “The Just Shall Live by Faith” rather than by Works!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mike\Desktop\DSC000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1524000"/>
            <a:ext cx="29718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867400" y="5638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Scala</a:t>
            </a:r>
            <a:r>
              <a:rPr lang="en-US" b="1" dirty="0" smtClean="0"/>
              <a:t> Sanctum</a:t>
            </a:r>
          </a:p>
          <a:p>
            <a:pPr algn="ctr"/>
            <a:r>
              <a:rPr lang="en-US" dirty="0" smtClean="0"/>
              <a:t>Pilates Stairs - Rome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32248" cy="45720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John Tetzel and Luther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</a:t>
            </a:r>
            <a:endParaRPr lang="en-US" sz="2900" dirty="0" smtClean="0"/>
          </a:p>
          <a:p>
            <a:pPr lvl="1"/>
            <a:r>
              <a:rPr lang="en-US" sz="2000" dirty="0" smtClean="0"/>
              <a:t>In attempt to raise funds to build </a:t>
            </a:r>
            <a:r>
              <a:rPr lang="en-US" sz="2000" b="1" dirty="0" smtClean="0">
                <a:solidFill>
                  <a:srgbClr val="002060"/>
                </a:solidFill>
              </a:rPr>
              <a:t>St. Peter’s Basilica, </a:t>
            </a:r>
            <a:r>
              <a:rPr lang="en-US" sz="2000" dirty="0" smtClean="0"/>
              <a:t>Pope Leo X sends out </a:t>
            </a:r>
            <a:r>
              <a:rPr lang="en-US" sz="2000" b="1" dirty="0" smtClean="0">
                <a:solidFill>
                  <a:srgbClr val="002060"/>
                </a:solidFill>
              </a:rPr>
              <a:t>John Tetzel, </a:t>
            </a:r>
            <a:r>
              <a:rPr lang="en-US" sz="2000" dirty="0" smtClean="0"/>
              <a:t>a Dominican Fryer, to sell indulgences.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Indulgences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/>
              <a:t>– forgiveness purchased in advance for sin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</a:rPr>
              <a:t>Luther opposed whole system.</a:t>
            </a:r>
          </a:p>
          <a:p>
            <a:pPr lvl="1"/>
            <a:endParaRPr lang="en-US" sz="2400" dirty="0" smtClean="0"/>
          </a:p>
          <a:p>
            <a:endParaRPr lang="en-US" sz="29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638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“As soon as the coin in the coffer rings, the soul from purgatory springs”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81200"/>
            <a:ext cx="2633415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9466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Luther’s Ninety Five Theses</a:t>
            </a:r>
          </a:p>
          <a:p>
            <a:endParaRPr lang="en-US" dirty="0" smtClean="0"/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October 31, 1517 </a:t>
            </a:r>
            <a:r>
              <a:rPr lang="en-US" dirty="0" smtClean="0"/>
              <a:t>Luther posts his objections to the sale of indulgences  on the door of Castle Church in Wittenberg. The Reformation Begins!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Two interesting facts:</a:t>
            </a:r>
          </a:p>
          <a:p>
            <a:pPr lvl="1">
              <a:buNone/>
            </a:pPr>
            <a:endParaRPr lang="en-US" sz="1050" dirty="0" smtClean="0"/>
          </a:p>
          <a:p>
            <a:pPr lvl="1">
              <a:buNone/>
            </a:pPr>
            <a:r>
              <a:rPr lang="en-US" sz="1800" dirty="0" smtClean="0"/>
              <a:t>	1. In the 1520’s one third of all books in Germany were written and published by Luther.</a:t>
            </a:r>
          </a:p>
          <a:p>
            <a:pPr lvl="1">
              <a:buNone/>
            </a:pPr>
            <a:r>
              <a:rPr lang="en-US" sz="1800" dirty="0" smtClean="0"/>
              <a:t>	2.  Church doors were public bulletin boards.</a:t>
            </a:r>
          </a:p>
          <a:p>
            <a:pPr lvl="1">
              <a:buNone/>
            </a:pPr>
            <a:r>
              <a:rPr lang="en-US" sz="1800" dirty="0" smtClean="0"/>
              <a:t>	3. Luther’s works were being read across Europe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286000"/>
            <a:ext cx="2368717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Papal Response: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At first Luther was dismissed as “a drunken German who, when sober, will change his mind” -  Pope Leo X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Eventually Luther grew in popularity with masses coming to hear him speak. Luther came to be seen as a danger!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Luther was excommunicated in 1521 and is forced into Exile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Diet of Worms </a:t>
            </a:r>
            <a:r>
              <a:rPr lang="en-US" dirty="0" smtClean="0"/>
              <a:t>Leaves a Bad Taste</a:t>
            </a:r>
            <a:r>
              <a:rPr lang="en-US" dirty="0" smtClean="0"/>
              <a:t>!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April 1521 Luther brought before the </a:t>
            </a:r>
            <a:r>
              <a:rPr lang="en-US" b="1" dirty="0" smtClean="0">
                <a:solidFill>
                  <a:srgbClr val="002060"/>
                </a:solidFill>
              </a:rPr>
              <a:t>Diet at Worms</a:t>
            </a:r>
          </a:p>
          <a:p>
            <a:pPr lvl="1"/>
            <a:r>
              <a:rPr lang="en-US" dirty="0" smtClean="0"/>
              <a:t>Was asked to recant his writings to which he refused</a:t>
            </a:r>
          </a:p>
          <a:p>
            <a:pPr lvl="1"/>
            <a:r>
              <a:rPr lang="en-US" dirty="0" smtClean="0"/>
              <a:t>His statement: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1600" b="1" dirty="0" smtClean="0">
                <a:solidFill>
                  <a:srgbClr val="002060"/>
                </a:solidFill>
              </a:rPr>
              <a:t>"Unless I shall be convinced by the testimonies of the Scriptures or by clear reason ... I neither can nor will make any retraction, since it is neither safe nor </a:t>
            </a:r>
            <a:r>
              <a:rPr lang="en-US" sz="1600" b="1" dirty="0" err="1" smtClean="0">
                <a:solidFill>
                  <a:srgbClr val="002060"/>
                </a:solidFill>
              </a:rPr>
              <a:t>honourable</a:t>
            </a:r>
            <a:r>
              <a:rPr lang="en-US" sz="1600" b="1" dirty="0" smtClean="0">
                <a:solidFill>
                  <a:srgbClr val="002060"/>
                </a:solidFill>
              </a:rPr>
              <a:t> to act against conscience."</a:t>
            </a:r>
            <a:r>
              <a:rPr lang="en-US" sz="1600" b="1" baseline="30000" dirty="0" smtClean="0">
                <a:solidFill>
                  <a:srgbClr val="002060"/>
                </a:solidFill>
                <a:hlinkClick r:id="rId3"/>
              </a:rPr>
              <a:t>[</a:t>
            </a:r>
            <a:endParaRPr lang="en-US" sz="1600" b="1" baseline="30000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en-US" sz="1600" baseline="30000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en-US" sz="1600" baseline="30000" dirty="0" smtClean="0">
              <a:solidFill>
                <a:srgbClr val="002060"/>
              </a:solidFill>
            </a:endParaRPr>
          </a:p>
          <a:p>
            <a:pPr lvl="1" algn="ctr">
              <a:buNone/>
            </a:pPr>
            <a:r>
              <a:rPr lang="en-US" sz="1800" baseline="30000" dirty="0" smtClean="0">
                <a:solidFill>
                  <a:srgbClr val="002060"/>
                </a:solidFill>
              </a:rPr>
              <a:t>	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“</a:t>
            </a:r>
            <a:r>
              <a:rPr lang="en-US" sz="2000" b="1" dirty="0" smtClean="0">
                <a:solidFill>
                  <a:srgbClr val="002060"/>
                </a:solidFill>
              </a:rPr>
              <a:t>Here I stand. I can do no other. God help me. Amen."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08448" cy="4572000"/>
          </a:xfrm>
        </p:spPr>
        <p:txBody>
          <a:bodyPr/>
          <a:lstStyle/>
          <a:p>
            <a:r>
              <a:rPr lang="en-US" dirty="0" smtClean="0"/>
              <a:t>Luther Cont. . 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Pronounced an Outlaw</a:t>
            </a:r>
          </a:p>
          <a:p>
            <a:pPr lvl="1"/>
            <a:r>
              <a:rPr lang="en-US" dirty="0" smtClean="0"/>
              <a:t>Flees/Exiled to the Castle of Wartburg where he lives for 11 months and translates the New Testament.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029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Luther Bible contributed to the emergence of the modern German language and is regarded as a landmark in German literature. The 1534 edition was influential on William Tyndale’s translation.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2057400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Ponder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events led to the Reformation?</a:t>
            </a:r>
          </a:p>
          <a:p>
            <a:r>
              <a:rPr lang="en-US" dirty="0" smtClean="0"/>
              <a:t>Who are the major players in the Reformation?</a:t>
            </a:r>
          </a:p>
          <a:p>
            <a:r>
              <a:rPr lang="en-US" dirty="0" smtClean="0"/>
              <a:t>What happened during the Reformation?</a:t>
            </a:r>
          </a:p>
          <a:p>
            <a:r>
              <a:rPr lang="en-US" dirty="0" smtClean="0"/>
              <a:t>What  were the lasting effects of the Reformation?</a:t>
            </a:r>
          </a:p>
          <a:p>
            <a:r>
              <a:rPr lang="en-US" dirty="0" smtClean="0"/>
              <a:t>What can we learn today?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Reformation Spreads . . 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2060"/>
                </a:solidFill>
              </a:rPr>
              <a:t>Reformation </a:t>
            </a:r>
            <a:r>
              <a:rPr lang="en-US" dirty="0" smtClean="0">
                <a:solidFill>
                  <a:srgbClr val="002060"/>
                </a:solidFill>
              </a:rPr>
              <a:t>M</a:t>
            </a:r>
            <a:r>
              <a:rPr lang="en-US" dirty="0" smtClean="0">
                <a:solidFill>
                  <a:srgbClr val="002060"/>
                </a:solidFill>
              </a:rPr>
              <a:t>ovement </a:t>
            </a:r>
            <a:r>
              <a:rPr lang="en-US" dirty="0" smtClean="0">
                <a:solidFill>
                  <a:srgbClr val="002060"/>
                </a:solidFill>
              </a:rPr>
              <a:t>begins to </a:t>
            </a:r>
            <a:r>
              <a:rPr lang="en-US" dirty="0" smtClean="0">
                <a:solidFill>
                  <a:srgbClr val="002060"/>
                </a:solidFill>
              </a:rPr>
              <a:t>spread </a:t>
            </a:r>
            <a:r>
              <a:rPr lang="en-US" dirty="0" smtClean="0"/>
              <a:t>across the continent. 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However, men like Luther did not set out to develop their own “denominations”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Their goal was to “</a:t>
            </a:r>
            <a:r>
              <a:rPr lang="en-US" dirty="0" smtClean="0">
                <a:solidFill>
                  <a:srgbClr val="002060"/>
                </a:solidFill>
              </a:rPr>
              <a:t>reform</a:t>
            </a:r>
            <a:r>
              <a:rPr lang="en-US" dirty="0" smtClean="0"/>
              <a:t>” the Catholic Church.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Reformation Spreads . . .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Disagreement with various Catholic doctrines fueled the Reformation Movement.</a:t>
            </a:r>
          </a:p>
          <a:p>
            <a:pPr lvl="1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2060"/>
                </a:solidFill>
              </a:rPr>
              <a:t>		1. Forced Celibacy of Priesthood</a:t>
            </a:r>
          </a:p>
          <a:p>
            <a:pPr lvl="1">
              <a:buNone/>
            </a:pPr>
            <a:r>
              <a:rPr lang="en-US" dirty="0" smtClean="0">
                <a:solidFill>
                  <a:srgbClr val="002060"/>
                </a:solidFill>
              </a:rPr>
              <a:t>		2. Purgatory</a:t>
            </a:r>
          </a:p>
          <a:p>
            <a:pPr lvl="1">
              <a:buNone/>
            </a:pPr>
            <a:r>
              <a:rPr lang="en-US" dirty="0" smtClean="0">
                <a:solidFill>
                  <a:srgbClr val="002060"/>
                </a:solidFill>
              </a:rPr>
              <a:t>		3. Devotion of Mary</a:t>
            </a:r>
          </a:p>
          <a:p>
            <a:pPr lvl="1">
              <a:buNone/>
            </a:pPr>
            <a:r>
              <a:rPr lang="en-US" dirty="0" smtClean="0">
                <a:solidFill>
                  <a:srgbClr val="002060"/>
                </a:solidFill>
              </a:rPr>
              <a:t>		4. Authority of the Pope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Reformation Splits . . 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Uniformity was </a:t>
            </a:r>
            <a:r>
              <a:rPr lang="en-US" dirty="0" smtClean="0"/>
              <a:t>never achieved in the Reformation period. Unity at first came more on the basis of dissatisfaction with Catholicism rather than a single doctrinal issue.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Reformation Movement soon split along doctrinal lines.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Disagreements arose between Luther and Zwingli and then later between Luther and Calvin.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Results of the Reformation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 time major religious </a:t>
            </a:r>
            <a:r>
              <a:rPr lang="en-US" dirty="0" smtClean="0"/>
              <a:t>divisions and movements </a:t>
            </a:r>
            <a:r>
              <a:rPr lang="en-US" dirty="0" smtClean="0"/>
              <a:t>occurred.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( Luther) Lutheranism</a:t>
            </a:r>
            <a:endParaRPr lang="en-US" dirty="0" smtClean="0"/>
          </a:p>
          <a:p>
            <a:pPr lvl="2"/>
            <a:r>
              <a:rPr lang="en-US" dirty="0" smtClean="0"/>
              <a:t>(Calvinism) Reformed/Calvinists/Presbyterians</a:t>
            </a:r>
            <a:endParaRPr lang="en-US" dirty="0" smtClean="0"/>
          </a:p>
          <a:p>
            <a:pPr lvl="2"/>
            <a:r>
              <a:rPr lang="en-US" dirty="0" smtClean="0"/>
              <a:t>(King Henry VIII) </a:t>
            </a:r>
            <a:r>
              <a:rPr lang="en-US" dirty="0" smtClean="0"/>
              <a:t>English Reformation/Anglicanism</a:t>
            </a:r>
            <a:endParaRPr lang="en-US" dirty="0" smtClean="0"/>
          </a:p>
          <a:p>
            <a:pPr lvl="2"/>
            <a:r>
              <a:rPr lang="en-US" dirty="0" smtClean="0"/>
              <a:t>(</a:t>
            </a:r>
            <a:r>
              <a:rPr lang="en-US" dirty="0" smtClean="0"/>
              <a:t>Pope Paul III) </a:t>
            </a:r>
            <a:r>
              <a:rPr lang="en-US" dirty="0" smtClean="0"/>
              <a:t>Catholics </a:t>
            </a:r>
            <a:r>
              <a:rPr lang="en-US" dirty="0" smtClean="0"/>
              <a:t>led a Counter Reformation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Legacy of the Reformation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8180233" cy="38862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b="1" dirty="0" smtClean="0"/>
              <a:t>A Mighty Fortress Is Our God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A </a:t>
            </a:r>
            <a:r>
              <a:rPr lang="en-US" dirty="0" smtClean="0"/>
              <a:t>mighty fortress is our God, a bulwark never failing; </a:t>
            </a:r>
            <a:br>
              <a:rPr lang="en-US" dirty="0" smtClean="0"/>
            </a:br>
            <a:r>
              <a:rPr lang="en-US" dirty="0" smtClean="0"/>
              <a:t>Our helper He, amid the flood of mortal ills prevailing: </a:t>
            </a:r>
            <a:br>
              <a:rPr lang="en-US" dirty="0" smtClean="0"/>
            </a:br>
            <a:r>
              <a:rPr lang="en-US" dirty="0" smtClean="0"/>
              <a:t>For still our ancient foe doth seek to work us woe; </a:t>
            </a:r>
            <a:br>
              <a:rPr lang="en-US" dirty="0" smtClean="0"/>
            </a:br>
            <a:r>
              <a:rPr lang="en-US" dirty="0" smtClean="0"/>
              <a:t>His craft and power are great, and, armed with cruel hate, </a:t>
            </a:r>
            <a:br>
              <a:rPr lang="en-US" dirty="0" smtClean="0"/>
            </a:br>
            <a:r>
              <a:rPr lang="en-US" dirty="0" smtClean="0"/>
              <a:t>On earth is not his equal.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Did we in our own strength confide, our striving would be losing; </a:t>
            </a:r>
            <a:br>
              <a:rPr lang="en-US" dirty="0" smtClean="0"/>
            </a:br>
            <a:r>
              <a:rPr lang="en-US" dirty="0" smtClean="0"/>
              <a:t>Were not the right Man on our side, the Man of God’s own choosing: </a:t>
            </a:r>
            <a:br>
              <a:rPr lang="en-US" dirty="0" smtClean="0"/>
            </a:br>
            <a:r>
              <a:rPr lang="en-US" dirty="0" smtClean="0"/>
              <a:t>Dost ask who that may be? Christ Jesus, it is He; </a:t>
            </a:r>
            <a:br>
              <a:rPr lang="en-US" dirty="0" smtClean="0"/>
            </a:br>
            <a:r>
              <a:rPr lang="en-US" dirty="0" smtClean="0"/>
              <a:t>Lord </a:t>
            </a:r>
            <a:r>
              <a:rPr lang="en-US" dirty="0" err="1" smtClean="0"/>
              <a:t>Sabaoth</a:t>
            </a:r>
            <a:r>
              <a:rPr lang="en-US" dirty="0" smtClean="0"/>
              <a:t>, His Name, from age to age the same, </a:t>
            </a:r>
            <a:br>
              <a:rPr lang="en-US" dirty="0" smtClean="0"/>
            </a:br>
            <a:r>
              <a:rPr lang="en-US" dirty="0" smtClean="0"/>
              <a:t>And He must win the battle.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5943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Words and Lyrics: </a:t>
            </a:r>
            <a:r>
              <a:rPr lang="en-US" b="1" dirty="0" smtClean="0"/>
              <a:t>M</a:t>
            </a:r>
            <a:r>
              <a:rPr lang="en-US" b="1" dirty="0" smtClean="0"/>
              <a:t>artin Luther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6600" dirty="0" smtClean="0"/>
              <a:t>End of Part 5</a:t>
            </a:r>
            <a:endParaRPr lang="en-US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905000"/>
            <a:ext cx="2362200" cy="990600"/>
          </a:xfrm>
        </p:spPr>
        <p:txBody>
          <a:bodyPr/>
          <a:lstStyle/>
          <a:p>
            <a:pPr algn="ctr"/>
            <a:r>
              <a:rPr lang="en-US" sz="2400" dirty="0" smtClean="0"/>
              <a:t>Events Leading to the  Protestant Reformation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81000" y="4724400"/>
            <a:ext cx="2362200" cy="1401763"/>
          </a:xfrm>
        </p:spPr>
        <p:txBody>
          <a:bodyPr/>
          <a:lstStyle/>
          <a:p>
            <a:pPr algn="ctr"/>
            <a:r>
              <a:rPr lang="en-US" sz="2000" i="1" dirty="0" smtClean="0"/>
              <a:t>Catholicism, Corruption and Control</a:t>
            </a:r>
          </a:p>
          <a:p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533400"/>
            <a:ext cx="59436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Pre-Reformation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Papal Power Begins to Weaken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2060"/>
                </a:solidFill>
              </a:rPr>
              <a:t>Western Schism </a:t>
            </a:r>
            <a:r>
              <a:rPr lang="en-US" dirty="0" smtClean="0"/>
              <a:t>Occurs in </a:t>
            </a:r>
            <a:r>
              <a:rPr lang="en-US" dirty="0" smtClean="0">
                <a:solidFill>
                  <a:srgbClr val="002060"/>
                </a:solidFill>
              </a:rPr>
              <a:t>1378</a:t>
            </a:r>
          </a:p>
          <a:p>
            <a:pPr lvl="1"/>
            <a:r>
              <a:rPr lang="en-US" dirty="0" smtClean="0"/>
              <a:t>Also called the </a:t>
            </a:r>
            <a:r>
              <a:rPr lang="en-US" dirty="0" smtClean="0">
                <a:solidFill>
                  <a:srgbClr val="002060"/>
                </a:solidFill>
              </a:rPr>
              <a:t>Papal Schism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More than one claimant to office of  Pope</a:t>
            </a:r>
          </a:p>
          <a:p>
            <a:pPr lvl="1"/>
            <a:r>
              <a:rPr lang="en-US" dirty="0" smtClean="0"/>
              <a:t>From 1309 to 1377 seven French Popes ruled from </a:t>
            </a:r>
            <a:r>
              <a:rPr lang="en-US" dirty="0" smtClean="0">
                <a:solidFill>
                  <a:srgbClr val="002060"/>
                </a:solidFill>
              </a:rPr>
              <a:t>Avignon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In 1376  Gregory XI moved the Papal Residence back to </a:t>
            </a:r>
            <a:r>
              <a:rPr lang="en-US" dirty="0" smtClean="0">
                <a:solidFill>
                  <a:srgbClr val="002060"/>
                </a:solidFill>
              </a:rPr>
              <a:t>Rome</a:t>
            </a:r>
          </a:p>
          <a:p>
            <a:pPr lvl="1"/>
            <a:r>
              <a:rPr lang="en-US" dirty="0" smtClean="0"/>
              <a:t>Avignon promptly sets up a rival Pope</a:t>
            </a:r>
          </a:p>
          <a:p>
            <a:pPr lvl="1"/>
            <a:r>
              <a:rPr lang="en-US" dirty="0" smtClean="0"/>
              <a:t>Between 1378 and 1417 two Papal Residences vie for power.         </a:t>
            </a:r>
          </a:p>
          <a:p>
            <a:pPr lvl="1"/>
            <a:r>
              <a:rPr lang="en-US" dirty="0" smtClean="0"/>
              <a:t>Finally resolved by the Council of Constance in 1417                                                                             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1447800"/>
            <a:ext cx="2278116" cy="237157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Pre-Reformation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The Church’s Magic Wanes</a:t>
            </a:r>
          </a:p>
          <a:p>
            <a:pPr>
              <a:buNone/>
            </a:pPr>
            <a:endParaRPr lang="en-US" sz="1100" dirty="0" smtClean="0"/>
          </a:p>
          <a:p>
            <a:pPr lvl="1"/>
            <a:r>
              <a:rPr lang="en-US" sz="1800" dirty="0" smtClean="0"/>
              <a:t>Various scholars begin to arise and question the authority of the Church.</a:t>
            </a:r>
          </a:p>
          <a:p>
            <a:pPr lvl="1"/>
            <a:r>
              <a:rPr lang="en-US" sz="1800" dirty="0" smtClean="0"/>
              <a:t>1381 – John Wycliffe denies that the substance of bread and wine are miraculously changed in the Eucharist.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None/>
            </a:pPr>
            <a:r>
              <a:rPr lang="fr-FR" sz="2400" b="1" dirty="0" smtClean="0">
                <a:solidFill>
                  <a:srgbClr val="002060"/>
                </a:solidFill>
              </a:rPr>
              <a:t>Hoc est enim corpus meum</a:t>
            </a:r>
          </a:p>
          <a:p>
            <a:pPr lvl="1" algn="ctr">
              <a:buNone/>
            </a:pPr>
            <a:r>
              <a:rPr lang="fr-FR" sz="2000" dirty="0" smtClean="0">
                <a:solidFill>
                  <a:srgbClr val="002060"/>
                </a:solidFill>
              </a:rPr>
              <a:t>Latin: This is my Body</a:t>
            </a:r>
          </a:p>
          <a:p>
            <a:pPr lvl="1" algn="ctr">
              <a:buNone/>
            </a:pPr>
            <a:r>
              <a:rPr lang="fr-FR" sz="2000" dirty="0" smtClean="0">
                <a:solidFill>
                  <a:srgbClr val="002060"/>
                </a:solidFill>
              </a:rPr>
              <a:t>Probably the origin of the phase Hocus Pocus as non Latin speaking peasants misunderstood the priest’s words at Mass 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486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Wycliffe also Denies Authority of Pope</a:t>
            </a:r>
          </a:p>
          <a:p>
            <a:pPr algn="ctr"/>
            <a:r>
              <a:rPr lang="en-US" b="1" dirty="0" smtClean="0"/>
              <a:t>Denounces Auricular Confessions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3429000"/>
            <a:ext cx="2042813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Pre-Reformation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Church </a:t>
            </a:r>
            <a:r>
              <a:rPr lang="en-US" dirty="0" smtClean="0"/>
              <a:t>is drunk </a:t>
            </a:r>
            <a:r>
              <a:rPr lang="en-US" dirty="0" smtClean="0"/>
              <a:t>on corruption.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Catholicism was a money making scheme</a:t>
            </a:r>
          </a:p>
          <a:p>
            <a:pPr lvl="1"/>
            <a:r>
              <a:rPr lang="en-US" dirty="0" smtClean="0"/>
              <a:t>Everything in the church came at a price.</a:t>
            </a:r>
          </a:p>
          <a:p>
            <a:pPr lvl="1"/>
            <a:r>
              <a:rPr lang="en-US" dirty="0" smtClean="0"/>
              <a:t>One Cardinal quipped:</a:t>
            </a:r>
          </a:p>
          <a:p>
            <a:pPr lvl="2"/>
            <a:endParaRPr lang="en-US" dirty="0" smtClean="0"/>
          </a:p>
          <a:p>
            <a:pPr lvl="2">
              <a:buNone/>
            </a:pPr>
            <a:r>
              <a:rPr lang="en-US" b="1" dirty="0" smtClean="0"/>
              <a:t> “God does not desire the death of sinners, but that they should live and pay!”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Pre-Reformation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use of Relics was out of hand!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Relics = sacred items venerated and worshiped</a:t>
            </a:r>
          </a:p>
          <a:p>
            <a:pPr lvl="1">
              <a:buNone/>
            </a:pPr>
            <a:endParaRPr lang="en-US" b="1" dirty="0" smtClean="0"/>
          </a:p>
          <a:p>
            <a:pPr lvl="2"/>
            <a:r>
              <a:rPr lang="en-US" b="1" dirty="0" smtClean="0"/>
              <a:t>Pieces of the True Cross</a:t>
            </a:r>
          </a:p>
          <a:p>
            <a:pPr lvl="2"/>
            <a:r>
              <a:rPr lang="en-US" b="1" dirty="0" smtClean="0"/>
              <a:t>Bones of apostles</a:t>
            </a:r>
          </a:p>
          <a:p>
            <a:pPr lvl="2"/>
            <a:r>
              <a:rPr lang="en-US" b="1" dirty="0" smtClean="0"/>
              <a:t>Sacred artifacts from the life of Jesus</a:t>
            </a:r>
          </a:p>
          <a:p>
            <a:pPr lvl="1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The faithful would come, venerate the relics and pay their money to get whatever spiritual benefit they could. </a:t>
            </a:r>
          </a:p>
          <a:p>
            <a:pPr lvl="1"/>
            <a:endParaRPr lang="en-US" b="1" dirty="0" smtClean="0"/>
          </a:p>
          <a:p>
            <a:pPr lvl="2">
              <a:buNone/>
            </a:pPr>
            <a:endParaRPr lang="en-US" b="1" dirty="0" smtClean="0"/>
          </a:p>
          <a:p>
            <a:pPr lvl="2">
              <a:buNone/>
            </a:pPr>
            <a:endParaRPr lang="en-US" b="1" dirty="0" smtClean="0"/>
          </a:p>
          <a:p>
            <a:pPr lvl="2">
              <a:buNone/>
            </a:pPr>
            <a:r>
              <a:rPr lang="en-US" b="1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2578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John Calvin noted that there were 15 skulls of John the Baptist and enough wood from the cross of Jesus to build a cross so tall you couldn’t see the top!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Pre-Reformation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Other Events Leading to The Reformation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Dawn is breaking on the Dark Ages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European Renaissance – new emphasis on learning and literature as well as art and science.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 rise in nationalism which made people see themselves as “German,” “French,” etc. rather than just “Catholic.”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Capitalism – status no longer came due to one’s ancestry or title.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Guttenberg and the printing press and mass communication.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Fear of the Church begins to diminish.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Pre-Reformation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Significant Dates that set the Stage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1381</a:t>
            </a:r>
            <a:r>
              <a:rPr lang="en-US" dirty="0" smtClean="0">
                <a:solidFill>
                  <a:srgbClr val="002060"/>
                </a:solidFill>
              </a:rPr>
              <a:t> Wycliffe intensifies work on English translation of Bible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1452</a:t>
            </a:r>
            <a:r>
              <a:rPr lang="en-US" dirty="0" smtClean="0">
                <a:solidFill>
                  <a:srgbClr val="002060"/>
                </a:solidFill>
              </a:rPr>
              <a:t> Leonardo </a:t>
            </a:r>
            <a:r>
              <a:rPr lang="en-US" dirty="0" err="1" smtClean="0">
                <a:solidFill>
                  <a:srgbClr val="002060"/>
                </a:solidFill>
              </a:rPr>
              <a:t>Da</a:t>
            </a:r>
            <a:r>
              <a:rPr lang="en-US" dirty="0" smtClean="0">
                <a:solidFill>
                  <a:srgbClr val="002060"/>
                </a:solidFill>
              </a:rPr>
              <a:t> Vinci born - The Renaissance Comes Alive!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1453</a:t>
            </a:r>
            <a:r>
              <a:rPr lang="en-US" dirty="0" smtClean="0">
                <a:solidFill>
                  <a:srgbClr val="002060"/>
                </a:solidFill>
              </a:rPr>
              <a:t> Sack of Constantinople by the Turks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1455</a:t>
            </a:r>
            <a:r>
              <a:rPr lang="en-US" dirty="0" smtClean="0">
                <a:solidFill>
                  <a:srgbClr val="002060"/>
                </a:solidFill>
              </a:rPr>
              <a:t> Gutenberg invents the printing press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1469</a:t>
            </a:r>
            <a:r>
              <a:rPr lang="en-US" dirty="0" smtClean="0">
                <a:solidFill>
                  <a:srgbClr val="002060"/>
                </a:solidFill>
              </a:rPr>
              <a:t> Erasmus is born –</a:t>
            </a:r>
            <a:r>
              <a:rPr lang="en-US" sz="2100" dirty="0" smtClean="0">
                <a:solidFill>
                  <a:srgbClr val="002060"/>
                </a:solidFill>
              </a:rPr>
              <a:t> most influential scholar of Renaissance.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1473</a:t>
            </a:r>
            <a:r>
              <a:rPr lang="en-US" dirty="0" smtClean="0">
                <a:solidFill>
                  <a:srgbClr val="002060"/>
                </a:solidFill>
              </a:rPr>
              <a:t> Copernicus is born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1483</a:t>
            </a:r>
            <a:r>
              <a:rPr lang="en-US" dirty="0" smtClean="0">
                <a:solidFill>
                  <a:srgbClr val="002060"/>
                </a:solidFill>
              </a:rPr>
              <a:t> Martin Luther is born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1494</a:t>
            </a:r>
            <a:r>
              <a:rPr lang="en-US" dirty="0" smtClean="0">
                <a:solidFill>
                  <a:srgbClr val="002060"/>
                </a:solidFill>
              </a:rPr>
              <a:t> William Tyndale is born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1271</TotalTime>
  <Words>1170</Words>
  <Application>Microsoft Office PowerPoint</Application>
  <PresentationFormat>On-screen Show (4:3)</PresentationFormat>
  <Paragraphs>262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Church History</vt:lpstr>
      <vt:lpstr>Points to Ponder</vt:lpstr>
      <vt:lpstr>Events Leading to the  Protestant Reformation</vt:lpstr>
      <vt:lpstr>Pre-Reformation Events</vt:lpstr>
      <vt:lpstr>Pre-Reformation Events</vt:lpstr>
      <vt:lpstr>Pre-Reformation Events</vt:lpstr>
      <vt:lpstr>Pre-Reformation Events</vt:lpstr>
      <vt:lpstr>Pre-Reformation Events</vt:lpstr>
      <vt:lpstr>Pre-Reformation Events</vt:lpstr>
      <vt:lpstr>Pre-Reformation Events</vt:lpstr>
      <vt:lpstr>Pre-Reformation Events</vt:lpstr>
      <vt:lpstr>The Reformation</vt:lpstr>
      <vt:lpstr>The Reformation</vt:lpstr>
      <vt:lpstr>The Reformation</vt:lpstr>
      <vt:lpstr>The Reformation</vt:lpstr>
      <vt:lpstr>The Reformation</vt:lpstr>
      <vt:lpstr>The Reformation</vt:lpstr>
      <vt:lpstr>The Reformation</vt:lpstr>
      <vt:lpstr>The Reformation</vt:lpstr>
      <vt:lpstr>The Reformation</vt:lpstr>
      <vt:lpstr>The Reformation</vt:lpstr>
      <vt:lpstr>The Reformation</vt:lpstr>
      <vt:lpstr>The Reformation</vt:lpstr>
      <vt:lpstr>The Reformation</vt:lpstr>
      <vt:lpstr>The Reformation</vt:lpstr>
      <vt:lpstr>The Reformation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History</dc:title>
  <dc:creator>mike</dc:creator>
  <cp:lastModifiedBy>mike</cp:lastModifiedBy>
  <cp:revision>96</cp:revision>
  <dcterms:created xsi:type="dcterms:W3CDTF">2009-03-19T21:05:12Z</dcterms:created>
  <dcterms:modified xsi:type="dcterms:W3CDTF">2009-03-24T03:06:55Z</dcterms:modified>
</cp:coreProperties>
</file>