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2"/>
  </p:sldMasterIdLst>
  <p:notesMasterIdLst>
    <p:notesMasterId r:id="rId12"/>
  </p:notesMasterIdLst>
  <p:handoutMasterIdLst>
    <p:handoutMasterId r:id="rId13"/>
  </p:handoutMasterIdLst>
  <p:sldIdLst>
    <p:sldId id="266" r:id="rId3"/>
    <p:sldId id="256" r:id="rId4"/>
    <p:sldId id="262" r:id="rId5"/>
    <p:sldId id="257" r:id="rId6"/>
    <p:sldId id="259" r:id="rId7"/>
    <p:sldId id="258" r:id="rId8"/>
    <p:sldId id="261" r:id="rId9"/>
    <p:sldId id="265" r:id="rId10"/>
    <p:sldId id="260" r:id="rId11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FFCC"/>
    <a:srgbClr val="00CC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894" autoAdjust="0"/>
  </p:normalViewPr>
  <p:slideViewPr>
    <p:cSldViewPr snapToGrid="0">
      <p:cViewPr varScale="1">
        <p:scale>
          <a:sx n="73" d="100"/>
          <a:sy n="73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242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36945-DA39-4D29-8D9A-AA36E3A11382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97BA5-440D-4243-A886-8DC4B873D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31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fld id="{27E35BBE-AD12-48C5-8DCC-805B4F1FD10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9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7A733-DA2F-4999-8E32-54115CD3DBBB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6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7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E1B93-432B-4A36-9C82-195276416060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6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832F2-E651-4D37-A2A8-9F31CCFC66B7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3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FB41F-28B5-4395-80EC-C5152FC13513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76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2083E-1894-4A89-A8D9-B7975F3C91E3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1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1EA73F-7C77-428E-8CF2-AAA4A6E7A18E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616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DF9F92-9179-4246-B151-30ED0BE4C6AD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1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8229600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1575" y="2819400"/>
            <a:ext cx="5051425" cy="12954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3DF2338-097B-4264-8E72-A856CEE1277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D35D2-A457-4652-A634-B903CBBEE14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304800"/>
            <a:ext cx="1752600" cy="5662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05400" cy="5662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515BA-3D06-4280-946E-21FBEF5FCF7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AAEEF-F233-4E32-A923-D4DF4B556C6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B9523-6905-405B-8AC8-E63F416FC9C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51DCE-B4FC-4A91-83BF-56D09753318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03231-D21E-4F74-BD7E-5FDD244E1CA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3BA1C-C7A3-45F8-9E86-8739D3421FB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1C6FD-A228-4DFF-9C48-5B61C80157C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C9E96-5424-4435-BAB1-7174F194AED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0F01E-2B22-4B7C-9328-0E1C58AAA09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395413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5000" y="6400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endParaRPr lang="en-US" dirty="0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6413" y="6400800"/>
            <a:ext cx="2084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endParaRPr lang="en-US" dirty="0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fld id="{4700DB66-04F6-49A5-A4C5-1D1146B2F9A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200" i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746" y="1295400"/>
            <a:ext cx="8801746" cy="1143000"/>
          </a:xfrm>
        </p:spPr>
        <p:txBody>
          <a:bodyPr/>
          <a:lstStyle/>
          <a:p>
            <a:r>
              <a:rPr lang="en-US" sz="4000" dirty="0" smtClean="0"/>
              <a:t>Student Orientation-A Self-Study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Getting yourself ready for success in class.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8047" y="4114800"/>
            <a:ext cx="50059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Adapted by Joe Naumann, UMSL</a:t>
            </a:r>
          </a:p>
          <a:p>
            <a:pPr algn="ctr"/>
            <a:r>
              <a:rPr lang="en-US" dirty="0" smtClean="0"/>
              <a:t>April 30, </a:t>
            </a:r>
            <a:r>
              <a:rPr lang="en-US" dirty="0" smtClean="0"/>
              <a:t>2016</a:t>
            </a:r>
          </a:p>
          <a:p>
            <a:pPr algn="ctr"/>
            <a:r>
              <a:rPr lang="en-US" dirty="0" smtClean="0"/>
              <a:t>Updated October 5,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560" t="11288"/>
          <a:stretch/>
        </p:blipFill>
        <p:spPr>
          <a:xfrm flipH="1">
            <a:off x="-38746" y="2438400"/>
            <a:ext cx="6194626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1864" y="5408908"/>
            <a:ext cx="3192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Slides will advance automatically, or with a click if you are ready to advance before the automatic advance.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4286567"/>
      </p:ext>
    </p:extLst>
  </p:cSld>
  <p:clrMapOvr>
    <a:masterClrMapping/>
  </p:clrMapOvr>
  <p:transition advTm="10000">
    <p:fade thruBlk="1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66795" y="1541328"/>
            <a:ext cx="7477205" cy="1143000"/>
          </a:xfrm>
        </p:spPr>
        <p:txBody>
          <a:bodyPr/>
          <a:lstStyle/>
          <a:p>
            <a:r>
              <a:rPr lang="en-US" dirty="0" smtClean="0"/>
              <a:t>Goal Setting Source: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95725" y="3264546"/>
            <a:ext cx="5248275" cy="11096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1" dirty="0" smtClean="0"/>
              <a:t>READING &amp; STUDYSKILLS</a:t>
            </a:r>
            <a:endParaRPr lang="en-US" b="1" dirty="0"/>
          </a:p>
          <a:p>
            <a:pPr>
              <a:spcBef>
                <a:spcPct val="0"/>
              </a:spcBef>
            </a:pPr>
            <a:r>
              <a:rPr lang="en-US" b="1" dirty="0" smtClean="0"/>
              <a:t>CHAVONNE PATTERSON</a:t>
            </a:r>
          </a:p>
          <a:p>
            <a:pPr>
              <a:spcBef>
                <a:spcPct val="0"/>
              </a:spcBef>
            </a:pPr>
            <a:r>
              <a:rPr lang="en-US" b="1" i="1" dirty="0" smtClean="0"/>
              <a:t>CHRISTY COX “GOAL SETTING”</a:t>
            </a:r>
          </a:p>
          <a:p>
            <a:pPr>
              <a:spcBef>
                <a:spcPct val="0"/>
              </a:spcBef>
            </a:pPr>
            <a:r>
              <a:rPr lang="en-US" b="1" i="1" dirty="0" smtClean="0"/>
              <a:t>NOVEMBER 28, 2007</a:t>
            </a:r>
            <a:endParaRPr lang="en-US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469" y="2812942"/>
            <a:ext cx="4432515" cy="4432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9" y="185275"/>
            <a:ext cx="1476319" cy="2563360"/>
          </a:xfrm>
          <a:prstGeom prst="rect">
            <a:avLst/>
          </a:prstGeom>
        </p:spPr>
      </p:pic>
    </p:spTree>
  </p:cSld>
  <p:clrMapOvr>
    <a:masterClrMapping/>
  </p:clrMapOvr>
  <p:transition advTm="60000">
    <p:fade thruBlk="1"/>
    <p:sndAc>
      <p:stSnd loop="1">
        <p:snd r:embed="rId3" name="Persian Kingdom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9"/>
          <p:cNvSpPr>
            <a:spLocks noGrp="1" noChangeArrowheads="1"/>
          </p:cNvSpPr>
          <p:nvPr>
            <p:ph type="title"/>
          </p:nvPr>
        </p:nvSpPr>
        <p:spPr>
          <a:xfrm>
            <a:off x="1752600" y="396779"/>
            <a:ext cx="7010400" cy="838200"/>
          </a:xfrm>
        </p:spPr>
        <p:txBody>
          <a:bodyPr/>
          <a:lstStyle/>
          <a:p>
            <a:r>
              <a:rPr lang="en-US" dirty="0" smtClean="0"/>
              <a:t>GOAL SETTING</a:t>
            </a:r>
            <a:endParaRPr lang="en-US" dirty="0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52600" y="1558145"/>
            <a:ext cx="7010400" cy="5299855"/>
          </a:xfrm>
          <a:noFill/>
        </p:spPr>
        <p:txBody>
          <a:bodyPr/>
          <a:lstStyle/>
          <a:p>
            <a:r>
              <a:rPr lang="en-US" dirty="0"/>
              <a:t>Be prompt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Set Specific Goals</a:t>
            </a:r>
            <a:endParaRPr lang="en-US" dirty="0"/>
          </a:p>
          <a:p>
            <a:r>
              <a:rPr lang="en-US" dirty="0"/>
              <a:t>Be prepared</a:t>
            </a:r>
          </a:p>
          <a:p>
            <a:pPr lvl="1">
              <a:spcBef>
                <a:spcPct val="0"/>
              </a:spcBef>
            </a:pPr>
            <a:r>
              <a:rPr lang="en-US" dirty="0"/>
              <a:t>Have materials with you and know due dates.</a:t>
            </a:r>
          </a:p>
          <a:p>
            <a:r>
              <a:rPr lang="en-US" dirty="0"/>
              <a:t>Be a polite and positive participant</a:t>
            </a:r>
            <a:endParaRPr lang="en-US" i="1" dirty="0"/>
          </a:p>
          <a:p>
            <a:pPr lvl="1">
              <a:spcBef>
                <a:spcPct val="0"/>
              </a:spcBef>
            </a:pPr>
            <a:r>
              <a:rPr lang="en-US" dirty="0"/>
              <a:t>Speak in a normal tone of voice, and listen attentively.</a:t>
            </a:r>
          </a:p>
          <a:p>
            <a:r>
              <a:rPr lang="en-US" dirty="0"/>
              <a:t>Be productive</a:t>
            </a:r>
          </a:p>
          <a:p>
            <a:pPr lvl="1">
              <a:spcBef>
                <a:spcPct val="0"/>
              </a:spcBef>
            </a:pPr>
            <a:r>
              <a:rPr lang="en-US" dirty="0"/>
              <a:t>Turn in work on time, and always do your best.</a:t>
            </a:r>
          </a:p>
          <a:p>
            <a:r>
              <a:rPr lang="en-US" dirty="0"/>
              <a:t>Be a problem solver</a:t>
            </a:r>
          </a:p>
          <a:p>
            <a:pPr lvl="1">
              <a:spcBef>
                <a:spcPct val="0"/>
              </a:spcBef>
            </a:pPr>
            <a:r>
              <a:rPr lang="en-US" dirty="0"/>
              <a:t>Correct problems quickly and peacefully before they escalate.</a:t>
            </a:r>
          </a:p>
        </p:txBody>
      </p:sp>
      <p:pic>
        <p:nvPicPr>
          <p:cNvPr id="8203" name="Picture 11" descr="C:\Users\eric\Pictures\Microsoft Clip Organizer\j0400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5369" y="0"/>
            <a:ext cx="3378632" cy="2758698"/>
          </a:xfrm>
          <a:prstGeom prst="rect">
            <a:avLst/>
          </a:prstGeom>
          <a:noFill/>
        </p:spPr>
      </p:pic>
    </p:spTree>
  </p:cSld>
  <p:clrMapOvr>
    <a:masterClrMapping/>
  </p:clrMapOvr>
  <p:transition advTm="61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10"/>
          <p:cNvSpPr>
            <a:spLocks noGrp="1" noChangeArrowheads="1"/>
          </p:cNvSpPr>
          <p:nvPr>
            <p:ph type="title"/>
          </p:nvPr>
        </p:nvSpPr>
        <p:spPr>
          <a:xfrm>
            <a:off x="1682212" y="0"/>
            <a:ext cx="7532176" cy="1534333"/>
          </a:xfrm>
        </p:spPr>
        <p:txBody>
          <a:bodyPr/>
          <a:lstStyle/>
          <a:p>
            <a:r>
              <a:rPr lang="en-US" dirty="0" smtClean="0"/>
              <a:t>Low &amp; High Self Esteem: </a:t>
            </a:r>
            <a:r>
              <a:rPr lang="en-US" sz="2400" dirty="0" smtClean="0">
                <a:solidFill>
                  <a:srgbClr val="FF0000"/>
                </a:solidFill>
              </a:rPr>
              <a:t>Print this page </a:t>
            </a:r>
            <a:r>
              <a:rPr lang="en-US" sz="2400" b="0" dirty="0" smtClean="0">
                <a:solidFill>
                  <a:srgbClr val="FF0000"/>
                </a:solidFill>
              </a:rPr>
              <a:t>and on the line below each pair below, mark where you are on the continuum now and work to move farther to the right side.</a:t>
            </a:r>
            <a:endParaRPr lang="en-US" sz="2400" b="0" dirty="0">
              <a:solidFill>
                <a:srgbClr val="FF0000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682212" y="2076773"/>
            <a:ext cx="7391400" cy="4936210"/>
          </a:xfrm>
        </p:spPr>
        <p:txBody>
          <a:bodyPr/>
          <a:lstStyle/>
          <a:p>
            <a:r>
              <a:rPr lang="en-US" dirty="0" smtClean="0"/>
              <a:t>Negative self talk		</a:t>
            </a:r>
            <a:r>
              <a:rPr lang="en-US" dirty="0"/>
              <a:t> </a:t>
            </a:r>
            <a:r>
              <a:rPr lang="en-US" dirty="0" smtClean="0"/>
              <a:t>   Positive self talk</a:t>
            </a:r>
          </a:p>
          <a:p>
            <a:endParaRPr lang="en-US" sz="1600" dirty="0"/>
          </a:p>
          <a:p>
            <a:r>
              <a:rPr lang="en-US" dirty="0" smtClean="0"/>
              <a:t>Lack of self confidence	</a:t>
            </a:r>
            <a:r>
              <a:rPr lang="en-US" dirty="0"/>
              <a:t> </a:t>
            </a:r>
            <a:r>
              <a:rPr lang="en-US" dirty="0" smtClean="0"/>
              <a:t>   Confidence</a:t>
            </a:r>
          </a:p>
          <a:p>
            <a:endParaRPr lang="en-US" sz="1600" dirty="0"/>
          </a:p>
          <a:p>
            <a:r>
              <a:rPr lang="en-US" dirty="0" smtClean="0"/>
              <a:t>Unhappy relationships	    Happy relationships</a:t>
            </a:r>
          </a:p>
          <a:p>
            <a:endParaRPr lang="en-US" sz="1600" dirty="0"/>
          </a:p>
          <a:p>
            <a:r>
              <a:rPr lang="en-US" dirty="0" smtClean="0"/>
              <a:t>Low achievement		    High achievement</a:t>
            </a:r>
          </a:p>
          <a:p>
            <a:endParaRPr lang="en-US" sz="1600" dirty="0"/>
          </a:p>
          <a:p>
            <a:r>
              <a:rPr lang="en-US" dirty="0" smtClean="0"/>
              <a:t>Bad Grades		    Good Grades</a:t>
            </a:r>
          </a:p>
          <a:p>
            <a:endParaRPr lang="en-US" sz="1600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890793" y="2557220"/>
            <a:ext cx="6323309" cy="1"/>
          </a:xfrm>
          <a:prstGeom prst="straightConnector1">
            <a:avLst/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1906292" y="3471620"/>
            <a:ext cx="6307810" cy="15501"/>
          </a:xfrm>
          <a:prstGeom prst="straightConnector1">
            <a:avLst/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1890793" y="4389895"/>
            <a:ext cx="6323309" cy="11624"/>
          </a:xfrm>
          <a:prstGeom prst="straightConnector1">
            <a:avLst/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906292" y="5315919"/>
            <a:ext cx="6307810" cy="15500"/>
          </a:xfrm>
          <a:prstGeom prst="straightConnector1">
            <a:avLst/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906292" y="6245819"/>
            <a:ext cx="6307810" cy="0"/>
          </a:xfrm>
          <a:prstGeom prst="straightConnector1">
            <a:avLst/>
          </a:prstGeom>
          <a:solidFill>
            <a:srgbClr val="C0C0C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9" l="417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557"/>
            <a:ext cx="1658187" cy="15683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9" l="417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03251"/>
            <a:ext cx="1658187" cy="1568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26" y="3606491"/>
            <a:ext cx="1658256" cy="1566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26" y="5308170"/>
            <a:ext cx="1658256" cy="1566808"/>
          </a:xfrm>
          <a:prstGeom prst="rect">
            <a:avLst/>
          </a:prstGeom>
        </p:spPr>
      </p:pic>
    </p:spTree>
  </p:cSld>
  <p:clrMapOvr>
    <a:masterClrMapping/>
  </p:clrMapOvr>
  <p:transition advTm="6006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1"/>
            <a:ext cx="2009504" cy="1607604"/>
          </a:xfrm>
          <a:prstGeom prst="rect">
            <a:avLst/>
          </a:prstGeom>
        </p:spPr>
      </p:pic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4820194" y="304800"/>
            <a:ext cx="3942806" cy="838200"/>
          </a:xfrm>
        </p:spPr>
        <p:txBody>
          <a:bodyPr/>
          <a:lstStyle/>
          <a:p>
            <a:r>
              <a:rPr lang="en-US" dirty="0"/>
              <a:t>Responsibility for </a:t>
            </a:r>
            <a:r>
              <a:rPr lang="en-US" dirty="0" smtClean="0"/>
              <a:t>Classroom Work</a:t>
            </a:r>
            <a:endParaRPr lang="en-US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52600" y="1395413"/>
            <a:ext cx="6735763" cy="5061364"/>
          </a:xfrm>
        </p:spPr>
        <p:txBody>
          <a:bodyPr/>
          <a:lstStyle/>
          <a:p>
            <a:r>
              <a:rPr lang="en-US" dirty="0"/>
              <a:t>Bring notebook</a:t>
            </a:r>
            <a:r>
              <a:rPr lang="en-US" dirty="0" smtClean="0"/>
              <a:t>, </a:t>
            </a:r>
            <a:r>
              <a:rPr lang="en-US" dirty="0"/>
              <a:t>planner, </a:t>
            </a:r>
            <a:r>
              <a:rPr lang="en-US" dirty="0" smtClean="0"/>
              <a:t>chapter PowerPoint printouts, and </a:t>
            </a:r>
            <a:r>
              <a:rPr lang="en-US" dirty="0"/>
              <a:t>appropriate writing tools to class.</a:t>
            </a:r>
          </a:p>
          <a:p>
            <a:r>
              <a:rPr lang="en-US" b="1" dirty="0">
                <a:solidFill>
                  <a:srgbClr val="FF0000"/>
                </a:solidFill>
              </a:rPr>
              <a:t>Know due </a:t>
            </a:r>
            <a:r>
              <a:rPr lang="en-US" b="1" dirty="0" smtClean="0">
                <a:solidFill>
                  <a:srgbClr val="FF0000"/>
                </a:solidFill>
              </a:rPr>
              <a:t>dates (</a:t>
            </a:r>
            <a:r>
              <a:rPr lang="en-US" b="1" dirty="0" smtClean="0">
                <a:solidFill>
                  <a:srgbClr val="0099FF"/>
                </a:solidFill>
              </a:rPr>
              <a:t>CHECK THE </a:t>
            </a:r>
            <a:r>
              <a:rPr lang="en-US" b="1" dirty="0" smtClean="0">
                <a:solidFill>
                  <a:srgbClr val="0099FF"/>
                </a:solidFill>
              </a:rPr>
              <a:t>SYLLABUS, PARTICULARLY THE QUIZ/TEST SCHEDULE</a:t>
            </a:r>
            <a:r>
              <a:rPr lang="en-US" b="1" dirty="0" smtClean="0">
                <a:solidFill>
                  <a:srgbClr val="FF0000"/>
                </a:solidFill>
              </a:rPr>
              <a:t>), </a:t>
            </a:r>
            <a:r>
              <a:rPr lang="en-US" b="1" dirty="0">
                <a:solidFill>
                  <a:srgbClr val="FF0000"/>
                </a:solidFill>
              </a:rPr>
              <a:t>and submit all coursework on time.</a:t>
            </a:r>
          </a:p>
          <a:p>
            <a:r>
              <a:rPr lang="en-US" dirty="0"/>
              <a:t>All assignments are posted on the </a:t>
            </a:r>
            <a:r>
              <a:rPr lang="en-US" dirty="0" smtClean="0"/>
              <a:t>syllabus and </a:t>
            </a:r>
            <a:r>
              <a:rPr lang="en-US" dirty="0"/>
              <a:t>on the class Web site</a:t>
            </a:r>
            <a:r>
              <a:rPr lang="en-US" dirty="0" smtClean="0"/>
              <a:t>. Use an Academic Planner to keep up with projects.</a:t>
            </a:r>
            <a:endParaRPr lang="en-US" dirty="0"/>
          </a:p>
        </p:txBody>
      </p:sp>
      <p:pic>
        <p:nvPicPr>
          <p:cNvPr id="5127" name="Picture 7" descr="C:\Users\eric\Pictures\Microsoft Clip Organizer\j043266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6010" y="4956673"/>
            <a:ext cx="1867989" cy="186798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82826" y="5478048"/>
            <a:ext cx="492846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There are many useful tools in </a:t>
            </a:r>
            <a:r>
              <a:rPr lang="en-US" sz="2400" b="1" dirty="0" smtClean="0">
                <a:solidFill>
                  <a:srgbClr val="FF0000"/>
                </a:solidFill>
              </a:rPr>
              <a:t>CANVAS and my Web Site. </a:t>
            </a:r>
            <a:r>
              <a:rPr lang="en-US" sz="2400" b="1" dirty="0" smtClean="0">
                <a:solidFill>
                  <a:srgbClr val="FF0000"/>
                </a:solidFill>
              </a:rPr>
              <a:t>Get familiar with them and use them.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6043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>
          <a:xfrm>
            <a:off x="1828572" y="0"/>
            <a:ext cx="7010400" cy="2200760"/>
          </a:xfrm>
        </p:spPr>
        <p:txBody>
          <a:bodyPr/>
          <a:lstStyle/>
          <a:p>
            <a:r>
              <a:rPr lang="en-US" dirty="0"/>
              <a:t>Promote Lifelong </a:t>
            </a:r>
            <a:r>
              <a:rPr lang="en-US" dirty="0" smtClean="0"/>
              <a:t>Learning: </a:t>
            </a:r>
            <a:r>
              <a:rPr lang="en-US" sz="2400" dirty="0" smtClean="0">
                <a:solidFill>
                  <a:srgbClr val="FF0000"/>
                </a:solidFill>
              </a:rPr>
              <a:t>the only constant in life is change,</a:t>
            </a:r>
            <a:r>
              <a:rPr lang="en-US" sz="2400" dirty="0" smtClean="0"/>
              <a:t> it’s a fact! In order to be a relevant member of society, one needs to accept reasonable change.</a:t>
            </a:r>
            <a:endParaRPr lang="en-US" sz="2400" dirty="0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011680" y="2030278"/>
            <a:ext cx="7132320" cy="4680488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>
                <a:solidFill>
                  <a:srgbClr val="FF0000"/>
                </a:solidFill>
              </a:rPr>
              <a:t>	You can develop lifelong learning </a:t>
            </a:r>
            <a:r>
              <a:rPr lang="en-US" sz="2800" b="1" dirty="0" smtClean="0">
                <a:solidFill>
                  <a:srgbClr val="FF0000"/>
                </a:solidFill>
              </a:rPr>
              <a:t>traits, </a:t>
            </a:r>
            <a:r>
              <a:rPr lang="en-US" b="1" dirty="0" smtClean="0">
                <a:solidFill>
                  <a:srgbClr val="FF0000"/>
                </a:solidFill>
              </a:rPr>
              <a:t>and not become an out-of-touch, </a:t>
            </a:r>
            <a:r>
              <a:rPr lang="en-US" b="1" dirty="0">
                <a:solidFill>
                  <a:srgbClr val="FF0000"/>
                </a:solidFill>
              </a:rPr>
              <a:t>old ”</a:t>
            </a:r>
            <a:r>
              <a:rPr lang="en-US" b="1" dirty="0" err="1">
                <a:solidFill>
                  <a:srgbClr val="FF0000"/>
                </a:solidFill>
              </a:rPr>
              <a:t>fuddy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duddy</a:t>
            </a:r>
            <a:r>
              <a:rPr lang="en-US" b="1" dirty="0" smtClean="0">
                <a:solidFill>
                  <a:srgbClr val="FF0000"/>
                </a:solidFill>
              </a:rPr>
              <a:t>”: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By showing curiosity about </a:t>
            </a:r>
            <a:r>
              <a:rPr lang="en-US" dirty="0" smtClean="0"/>
              <a:t>the world around you</a:t>
            </a:r>
          </a:p>
          <a:p>
            <a:pPr lvl="1"/>
            <a:r>
              <a:rPr lang="en-US" dirty="0" smtClean="0"/>
              <a:t>Setting Goals and Using Time Management.</a:t>
            </a:r>
            <a:endParaRPr lang="en-US" dirty="0"/>
          </a:p>
          <a:p>
            <a:pPr lvl="1"/>
            <a:r>
              <a:rPr lang="en-US" dirty="0"/>
              <a:t>By seeking </a:t>
            </a:r>
            <a:r>
              <a:rPr lang="en-US" dirty="0" smtClean="0"/>
              <a:t>Skill, Not Will.</a:t>
            </a:r>
            <a:endParaRPr lang="en-US" dirty="0"/>
          </a:p>
          <a:p>
            <a:pPr lvl="1"/>
            <a:r>
              <a:rPr lang="en-US" dirty="0"/>
              <a:t>By </a:t>
            </a:r>
            <a:r>
              <a:rPr lang="en-US" dirty="0" smtClean="0"/>
              <a:t>Persisting </a:t>
            </a:r>
            <a:r>
              <a:rPr lang="en-US" dirty="0"/>
              <a:t>in </a:t>
            </a:r>
            <a:r>
              <a:rPr lang="en-US" dirty="0" smtClean="0"/>
              <a:t>Seeking </a:t>
            </a:r>
            <a:r>
              <a:rPr lang="en-US" dirty="0"/>
              <a:t>out new </a:t>
            </a:r>
            <a:r>
              <a:rPr lang="en-US" dirty="0" smtClean="0"/>
              <a:t>Solutions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By using your unique talents and intelligence to promote positive </a:t>
            </a:r>
            <a:r>
              <a:rPr lang="en-US" dirty="0" smtClean="0"/>
              <a:t>change in yourself and the world around you.</a:t>
            </a:r>
            <a:endParaRPr lang="en-US" dirty="0"/>
          </a:p>
          <a:p>
            <a:pPr lvl="1"/>
            <a:r>
              <a:rPr lang="en-US" dirty="0"/>
              <a:t>By learning </a:t>
            </a:r>
            <a:r>
              <a:rPr lang="en-US" dirty="0" smtClean="0"/>
              <a:t>to use and apply technological </a:t>
            </a:r>
            <a:r>
              <a:rPr lang="en-US" dirty="0"/>
              <a:t>tools to solve problems.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251268"/>
            <a:ext cx="2487842" cy="1606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14306"/>
            <a:ext cx="2338250" cy="2107571"/>
          </a:xfrm>
          <a:prstGeom prst="rect">
            <a:avLst/>
          </a:prstGeom>
        </p:spPr>
      </p:pic>
    </p:spTree>
  </p:cSld>
  <p:clrMapOvr>
    <a:masterClrMapping/>
  </p:clrMapOvr>
  <p:transition advTm="9631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xfrm>
            <a:off x="3316636" y="0"/>
            <a:ext cx="5827364" cy="6858000"/>
          </a:xfrm>
        </p:spPr>
        <p:txBody>
          <a:bodyPr/>
          <a:lstStyle/>
          <a:p>
            <a:r>
              <a:rPr lang="en-US" sz="2800" dirty="0" smtClean="0"/>
              <a:t>MOTIVATION: </a:t>
            </a:r>
            <a:r>
              <a:rPr lang="en-US" sz="2400" u="sng" dirty="0" smtClean="0">
                <a:solidFill>
                  <a:srgbClr val="FF0000"/>
                </a:solidFill>
              </a:rPr>
              <a:t>It is best if it comes from you</a:t>
            </a:r>
            <a:r>
              <a:rPr lang="en-US" sz="2400" dirty="0" smtClean="0">
                <a:solidFill>
                  <a:srgbClr val="FF0000"/>
                </a:solidFill>
              </a:rPr>
              <a:t>, but any motivator is better than no motivator.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800" dirty="0" smtClean="0">
                <a:solidFill>
                  <a:srgbClr val="FF0000"/>
                </a:solidFill>
              </a:rPr>
              <a:t/>
            </a:r>
            <a:br>
              <a:rPr lang="en-US" sz="800" dirty="0" smtClean="0">
                <a:solidFill>
                  <a:srgbClr val="FF0000"/>
                </a:solidFill>
              </a:rPr>
            </a:br>
            <a:r>
              <a:rPr lang="en-US" sz="2800" dirty="0" smtClean="0"/>
              <a:t>POSITIVE SELF TALK: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success is more likely if you say “I can do it.”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If you say “I can’t,” you probably won’t.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800" dirty="0" smtClean="0">
                <a:solidFill>
                  <a:srgbClr val="002060"/>
                </a:solidFill>
              </a:rPr>
              <a:t/>
            </a:r>
            <a:br>
              <a:rPr lang="en-US" sz="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Build </a:t>
            </a:r>
            <a:r>
              <a:rPr lang="en-US" sz="2800" dirty="0" smtClean="0"/>
              <a:t>SELF EFFICIACY: </a:t>
            </a:r>
            <a:r>
              <a:rPr lang="en-US" sz="2400" dirty="0"/>
              <a:t>one's belief in one's ability to succeed in specific situations or accomplish a task. </a:t>
            </a:r>
            <a:r>
              <a:rPr lang="en-US" sz="2400" dirty="0" smtClean="0">
                <a:solidFill>
                  <a:srgbClr val="FF0000"/>
                </a:solidFill>
              </a:rPr>
              <a:t>Achieving small, realistic, incremental goals will get you there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800" dirty="0" smtClean="0">
                <a:solidFill>
                  <a:srgbClr val="FF0000"/>
                </a:solidFill>
              </a:rPr>
              <a:t/>
            </a:r>
            <a:br>
              <a:rPr lang="en-US" sz="800" dirty="0" smtClean="0">
                <a:solidFill>
                  <a:srgbClr val="FF0000"/>
                </a:solidFill>
              </a:rPr>
            </a:br>
            <a:r>
              <a:rPr lang="en-US" sz="2800" dirty="0" smtClean="0"/>
              <a:t>AFFIRMATIONS</a:t>
            </a:r>
            <a:r>
              <a:rPr lang="en-US" dirty="0" smtClean="0"/>
              <a:t> </a:t>
            </a:r>
            <a:r>
              <a:rPr lang="en-US" sz="2400" dirty="0" smtClean="0"/>
              <a:t>are all motivators to </a:t>
            </a:r>
            <a:r>
              <a:rPr lang="en-US" sz="2400" dirty="0" smtClean="0">
                <a:solidFill>
                  <a:srgbClr val="FF0000"/>
                </a:solidFill>
              </a:rPr>
              <a:t>make positive changes in your Life</a:t>
            </a:r>
            <a:r>
              <a:rPr lang="en-US" sz="2400" dirty="0" smtClean="0"/>
              <a:t>. Instead of Dealing with Stress!</a:t>
            </a:r>
            <a:endParaRPr lang="en-US" sz="2400" dirty="0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720969" y="13845321"/>
            <a:ext cx="6858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82"/>
            <a:ext cx="3696790" cy="2637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7303"/>
            <a:ext cx="3135086" cy="3710697"/>
          </a:xfrm>
          <a:prstGeom prst="rect">
            <a:avLst/>
          </a:prstGeom>
        </p:spPr>
      </p:pic>
    </p:spTree>
  </p:cSld>
  <p:clrMapOvr>
    <a:masterClrMapping/>
  </p:clrMapOvr>
  <p:transition advTm="61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-55131"/>
            <a:ext cx="7010400" cy="838200"/>
          </a:xfrm>
        </p:spPr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869519"/>
            <a:ext cx="7010400" cy="5097894"/>
          </a:xfrm>
          <a:noFill/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Grades are what you make of them. </a:t>
            </a:r>
            <a:r>
              <a:rPr lang="en-US" dirty="0" smtClean="0"/>
              <a:t>Not what they make of you, unless YOU made it that way!</a:t>
            </a:r>
          </a:p>
          <a:p>
            <a:r>
              <a:rPr lang="en-US" dirty="0" smtClean="0"/>
              <a:t>Grades are like highway markers that tell you where you are at a particular moment. </a:t>
            </a:r>
            <a:r>
              <a:rPr lang="en-US" b="1" dirty="0" smtClean="0">
                <a:solidFill>
                  <a:srgbClr val="FF0000"/>
                </a:solidFill>
              </a:rPr>
              <a:t>They don’t determine your final destination. </a:t>
            </a:r>
            <a:r>
              <a:rPr lang="en-US" dirty="0" smtClean="0"/>
              <a:t>A grade may affirm your goals or may signal that it’s time to reevaluate and possibly redirect your goals</a:t>
            </a:r>
          </a:p>
          <a:p>
            <a:r>
              <a:rPr lang="en-US" dirty="0" smtClean="0"/>
              <a:t>Don’t let a good grade give you the “Big Head”</a:t>
            </a:r>
          </a:p>
          <a:p>
            <a:r>
              <a:rPr lang="en-US" dirty="0" smtClean="0"/>
              <a:t>Don’t let a poor grade get you down. Be resilient and </a:t>
            </a:r>
            <a:r>
              <a:rPr lang="en-US" b="1" dirty="0" smtClean="0">
                <a:solidFill>
                  <a:srgbClr val="FF0000"/>
                </a:solidFill>
              </a:rPr>
              <a:t>“bounce back”!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6605588" y="223838"/>
            <a:ext cx="213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13628" y="6100870"/>
            <a:ext cx="4891479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+ Not F-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9638" name="Picture 6" descr="C:\Users\eric\Pictures\Microsoft Clip Organizer\j0397612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5802" y="3425125"/>
            <a:ext cx="2409430" cy="3432875"/>
          </a:xfrm>
          <a:prstGeom prst="rect">
            <a:avLst/>
          </a:prstGeom>
          <a:noFill/>
        </p:spPr>
      </p:pic>
    </p:spTree>
  </p:cSld>
  <p:clrMapOvr>
    <a:masterClrMapping/>
  </p:clrMapOvr>
  <p:transition advTm="6773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133600" y="382291"/>
            <a:ext cx="7010400" cy="838200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My Pledge </a:t>
            </a:r>
            <a:r>
              <a:rPr lang="en-US" sz="4400" dirty="0" smtClean="0">
                <a:solidFill>
                  <a:srgbClr val="FF0000"/>
                </a:solidFill>
              </a:rPr>
              <a:t>as a Student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2133600" y="1395412"/>
            <a:ext cx="7010400" cy="5082879"/>
          </a:xfrm>
        </p:spPr>
        <p:txBody>
          <a:bodyPr/>
          <a:lstStyle/>
          <a:p>
            <a:r>
              <a:rPr lang="en-US" dirty="0"/>
              <a:t>I will </a:t>
            </a:r>
            <a:r>
              <a:rPr lang="en-US" dirty="0" smtClean="0"/>
              <a:t>progress in any situation no matter what</a:t>
            </a:r>
          </a:p>
          <a:p>
            <a:pPr lvl="1"/>
            <a:r>
              <a:rPr lang="en-US" dirty="0" smtClean="0"/>
              <a:t>Setbacks may slow me, but they won’t stop me</a:t>
            </a:r>
            <a:endParaRPr lang="en-US" dirty="0"/>
          </a:p>
          <a:p>
            <a:r>
              <a:rPr lang="en-US" dirty="0"/>
              <a:t>I will </a:t>
            </a:r>
            <a:r>
              <a:rPr lang="en-US" dirty="0" smtClean="0"/>
              <a:t>work </a:t>
            </a:r>
            <a:r>
              <a:rPr lang="en-US" dirty="0"/>
              <a:t>with </a:t>
            </a:r>
            <a:r>
              <a:rPr lang="en-US" dirty="0" smtClean="0"/>
              <a:t>my professor and/or team members </a:t>
            </a:r>
            <a:r>
              <a:rPr lang="en-US" dirty="0"/>
              <a:t>to solve </a:t>
            </a:r>
            <a:r>
              <a:rPr lang="en-US" dirty="0" smtClean="0"/>
              <a:t>problems as soon as they are recognized as problems.</a:t>
            </a:r>
            <a:endParaRPr lang="en-US" dirty="0"/>
          </a:p>
          <a:p>
            <a:r>
              <a:rPr lang="en-US" dirty="0"/>
              <a:t>I will promptly </a:t>
            </a:r>
            <a:r>
              <a:rPr lang="en-US" dirty="0" smtClean="0"/>
              <a:t>seek feedback </a:t>
            </a:r>
            <a:r>
              <a:rPr lang="en-US" dirty="0"/>
              <a:t>on </a:t>
            </a:r>
            <a:r>
              <a:rPr lang="en-US" dirty="0" smtClean="0"/>
              <a:t>my </a:t>
            </a:r>
            <a:r>
              <a:rPr lang="en-US" dirty="0"/>
              <a:t>work.</a:t>
            </a:r>
          </a:p>
          <a:p>
            <a:r>
              <a:rPr lang="en-US" dirty="0"/>
              <a:t>I will work with </a:t>
            </a:r>
            <a:r>
              <a:rPr lang="en-US" dirty="0" smtClean="0"/>
              <a:t>teachers to </a:t>
            </a:r>
            <a:r>
              <a:rPr lang="en-US" dirty="0"/>
              <a:t>meet learning goals.</a:t>
            </a:r>
          </a:p>
          <a:p>
            <a:r>
              <a:rPr lang="en-US" dirty="0"/>
              <a:t>I will </a:t>
            </a:r>
            <a:r>
              <a:rPr lang="en-US" dirty="0" smtClean="0"/>
              <a:t>do extra credit </a:t>
            </a:r>
            <a:r>
              <a:rPr lang="en-US" dirty="0"/>
              <a:t>and alternative assessments </a:t>
            </a:r>
            <a:r>
              <a:rPr lang="en-US" dirty="0" smtClean="0"/>
              <a:t>if the professor offers the opportunity.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802" b="39914"/>
          <a:stretch/>
        </p:blipFill>
        <p:spPr>
          <a:xfrm>
            <a:off x="-274932" y="3418556"/>
            <a:ext cx="3080126" cy="3439444"/>
          </a:xfrm>
          <a:prstGeom prst="rect">
            <a:avLst/>
          </a:prstGeom>
        </p:spPr>
      </p:pic>
    </p:spTree>
  </p:cSld>
  <p:clrMapOvr>
    <a:masterClrMapping/>
  </p:clrMapOvr>
  <p:transition advTm="6196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030001460">
  <a:themeElements>
    <a:clrScheme name="1844_Classroom Expectations_Copyedit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44_Classroom Expectations_Copyedited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844_Classroom Expectations_Copyedi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D940E67-CFA4-4BB9-B2EC-56952559F7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488</Words>
  <Application>Microsoft Office PowerPoint</Application>
  <PresentationFormat>On-screen Show (4:3)</PresentationFormat>
  <Paragraphs>67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Tahoma</vt:lpstr>
      <vt:lpstr>Wingdings</vt:lpstr>
      <vt:lpstr>TP030001460</vt:lpstr>
      <vt:lpstr>Student Orientation-A Self-Study</vt:lpstr>
      <vt:lpstr>Goal Setting Source:</vt:lpstr>
      <vt:lpstr>GOAL SETTING</vt:lpstr>
      <vt:lpstr>Low &amp; High Self Esteem: Print this page and on the line below each pair below, mark where you are on the continuum now and work to move farther to the right side.</vt:lpstr>
      <vt:lpstr>Responsibility for Classroom Work</vt:lpstr>
      <vt:lpstr>Promote Lifelong Learning: the only constant in life is change, it’s a fact! In order to be a relevant member of society, one needs to accept reasonable change.</vt:lpstr>
      <vt:lpstr>MOTIVATION: It is best if it comes from you, but any motivator is better than no motivator.  POSITIVE SELF TALK: success is more likely if you say “I can do it.” If you say “I can’t,” you probably won’t.  Build SELF EFFICIACY: one's belief in one's ability to succeed in specific situations or accomplish a task. Achieving small, realistic, incremental goals will get you there  AFFIRMATIONS are all motivators to make positive changes in your Life. Instead of Dealing with Stress!</vt:lpstr>
      <vt:lpstr>Grading</vt:lpstr>
      <vt:lpstr>My Pledge as a Student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 Setting</dc:title>
  <dc:creator>Joseph A. Naumann</dc:creator>
  <cp:lastModifiedBy>Joseph Naumann</cp:lastModifiedBy>
  <cp:revision>22</cp:revision>
  <dcterms:created xsi:type="dcterms:W3CDTF">2012-05-03T12:49:35Z</dcterms:created>
  <dcterms:modified xsi:type="dcterms:W3CDTF">2017-10-05T20:01:50Z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TC300014609990</vt:lpwstr>
  </property>
</Properties>
</file>