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90"/>
  </p:notesMasterIdLst>
  <p:sldIdLst>
    <p:sldId id="256" r:id="rId3"/>
    <p:sldId id="257" r:id="rId4"/>
    <p:sldId id="309" r:id="rId5"/>
    <p:sldId id="258" r:id="rId6"/>
    <p:sldId id="259" r:id="rId7"/>
    <p:sldId id="260" r:id="rId8"/>
    <p:sldId id="261" r:id="rId9"/>
    <p:sldId id="300" r:id="rId10"/>
    <p:sldId id="262" r:id="rId11"/>
    <p:sldId id="303" r:id="rId12"/>
    <p:sldId id="263" r:id="rId13"/>
    <p:sldId id="264" r:id="rId14"/>
    <p:sldId id="265" r:id="rId15"/>
    <p:sldId id="266" r:id="rId16"/>
    <p:sldId id="298" r:id="rId17"/>
    <p:sldId id="299" r:id="rId18"/>
    <p:sldId id="301" r:id="rId19"/>
    <p:sldId id="302" r:id="rId20"/>
    <p:sldId id="304" r:id="rId21"/>
    <p:sldId id="305" r:id="rId22"/>
    <p:sldId id="306" r:id="rId23"/>
    <p:sldId id="307" r:id="rId24"/>
    <p:sldId id="308" r:id="rId25"/>
    <p:sldId id="267" r:id="rId26"/>
    <p:sldId id="268" r:id="rId27"/>
    <p:sldId id="269" r:id="rId28"/>
    <p:sldId id="270" r:id="rId29"/>
    <p:sldId id="271" r:id="rId30"/>
    <p:sldId id="272" r:id="rId31"/>
    <p:sldId id="289" r:id="rId32"/>
    <p:sldId id="273" r:id="rId33"/>
    <p:sldId id="313" r:id="rId34"/>
    <p:sldId id="274" r:id="rId35"/>
    <p:sldId id="314" r:id="rId36"/>
    <p:sldId id="275" r:id="rId37"/>
    <p:sldId id="285" r:id="rId38"/>
    <p:sldId id="276" r:id="rId39"/>
    <p:sldId id="277" r:id="rId40"/>
    <p:sldId id="286" r:id="rId41"/>
    <p:sldId id="287" r:id="rId42"/>
    <p:sldId id="288" r:id="rId43"/>
    <p:sldId id="279" r:id="rId44"/>
    <p:sldId id="278" r:id="rId45"/>
    <p:sldId id="280" r:id="rId46"/>
    <p:sldId id="281" r:id="rId47"/>
    <p:sldId id="315" r:id="rId48"/>
    <p:sldId id="282" r:id="rId49"/>
    <p:sldId id="283" r:id="rId50"/>
    <p:sldId id="284" r:id="rId51"/>
    <p:sldId id="290" r:id="rId52"/>
    <p:sldId id="291" r:id="rId53"/>
    <p:sldId id="292" r:id="rId54"/>
    <p:sldId id="293" r:id="rId55"/>
    <p:sldId id="316" r:id="rId56"/>
    <p:sldId id="294" r:id="rId57"/>
    <p:sldId id="297" r:id="rId58"/>
    <p:sldId id="329" r:id="rId59"/>
    <p:sldId id="330" r:id="rId60"/>
    <p:sldId id="338" r:id="rId61"/>
    <p:sldId id="331" r:id="rId62"/>
    <p:sldId id="333" r:id="rId63"/>
    <p:sldId id="334" r:id="rId64"/>
    <p:sldId id="337" r:id="rId65"/>
    <p:sldId id="336" r:id="rId66"/>
    <p:sldId id="335" r:id="rId67"/>
    <p:sldId id="332" r:id="rId68"/>
    <p:sldId id="339" r:id="rId69"/>
    <p:sldId id="317" r:id="rId70"/>
    <p:sldId id="318" r:id="rId71"/>
    <p:sldId id="320" r:id="rId72"/>
    <p:sldId id="322" r:id="rId73"/>
    <p:sldId id="321" r:id="rId74"/>
    <p:sldId id="323" r:id="rId75"/>
    <p:sldId id="324" r:id="rId76"/>
    <p:sldId id="325" r:id="rId77"/>
    <p:sldId id="326" r:id="rId78"/>
    <p:sldId id="327" r:id="rId79"/>
    <p:sldId id="328" r:id="rId80"/>
    <p:sldId id="296" r:id="rId81"/>
    <p:sldId id="295" r:id="rId82"/>
    <p:sldId id="310" r:id="rId83"/>
    <p:sldId id="311" r:id="rId84"/>
    <p:sldId id="312" r:id="rId85"/>
    <p:sldId id="340" r:id="rId86"/>
    <p:sldId id="341" r:id="rId87"/>
    <p:sldId id="342" r:id="rId88"/>
    <p:sldId id="343" r:id="rId8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101" d="100"/>
          <a:sy n="101" d="100"/>
        </p:scale>
        <p:origin x="-71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BEA8493-0DFF-4A75-9052-E48051AD3D3C}" type="slidenum">
              <a:rPr lang="en-US"/>
              <a:pPr/>
              <a:t>‹#›</a:t>
            </a:fld>
            <a:endParaRPr lang="en-US"/>
          </a:p>
        </p:txBody>
      </p:sp>
    </p:spTree>
    <p:extLst>
      <p:ext uri="{BB962C8B-B14F-4D97-AF65-F5344CB8AC3E}">
        <p14:creationId xmlns:p14="http://schemas.microsoft.com/office/powerpoint/2010/main" val="206190706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536E7E56-56B3-4AC9-A2F2-75B14D0D509A}"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19726B2-4C81-48F8-B9F7-900726DB842A}" type="slidenum">
              <a:rPr lang="en-US"/>
              <a:pPr/>
              <a:t>‹#›</a:t>
            </a:fld>
            <a:endParaRPr lang="en-US"/>
          </a:p>
        </p:txBody>
      </p:sp>
    </p:spTree>
    <p:extLst>
      <p:ext uri="{BB962C8B-B14F-4D97-AF65-F5344CB8AC3E}">
        <p14:creationId xmlns:p14="http://schemas.microsoft.com/office/powerpoint/2010/main" val="246754519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C8682A-5938-4085-95DB-C08FA89B0448}" type="slidenum">
              <a:rPr lang="en-US"/>
              <a:pPr/>
              <a:t>‹#›</a:t>
            </a:fld>
            <a:endParaRPr lang="en-US"/>
          </a:p>
        </p:txBody>
      </p:sp>
    </p:spTree>
    <p:extLst>
      <p:ext uri="{BB962C8B-B14F-4D97-AF65-F5344CB8AC3E}">
        <p14:creationId xmlns:p14="http://schemas.microsoft.com/office/powerpoint/2010/main" val="227493516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8B2635D2-4BC1-4CCC-834C-7B056203BEB2}"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60DDA1-D1F5-405A-961A-4DC1387869A8}" type="slidenum">
              <a:rPr lang="en-US"/>
              <a:pPr/>
              <a:t>‹#›</a:t>
            </a:fld>
            <a:endParaRPr lang="en-US"/>
          </a:p>
        </p:txBody>
      </p:sp>
    </p:spTree>
    <p:extLst>
      <p:ext uri="{BB962C8B-B14F-4D97-AF65-F5344CB8AC3E}">
        <p14:creationId xmlns:p14="http://schemas.microsoft.com/office/powerpoint/2010/main" val="391515879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B8F455-67CA-414C-AEB4-8AE1F514D53D}" type="slidenum">
              <a:rPr lang="en-US"/>
              <a:pPr/>
              <a:t>‹#›</a:t>
            </a:fld>
            <a:endParaRPr lang="en-US"/>
          </a:p>
        </p:txBody>
      </p:sp>
    </p:spTree>
    <p:extLst>
      <p:ext uri="{BB962C8B-B14F-4D97-AF65-F5344CB8AC3E}">
        <p14:creationId xmlns:p14="http://schemas.microsoft.com/office/powerpoint/2010/main" val="211894935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62353B-8A1A-478E-9456-88599363B817}" type="slidenum">
              <a:rPr lang="en-US"/>
              <a:pPr/>
              <a:t>‹#›</a:t>
            </a:fld>
            <a:endParaRPr lang="en-US"/>
          </a:p>
        </p:txBody>
      </p:sp>
    </p:spTree>
    <p:extLst>
      <p:ext uri="{BB962C8B-B14F-4D97-AF65-F5344CB8AC3E}">
        <p14:creationId xmlns:p14="http://schemas.microsoft.com/office/powerpoint/2010/main" val="23055245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10E252D-DEB4-4FD7-8747-2D6A8B45E484}" type="slidenum">
              <a:rPr lang="en-US"/>
              <a:pPr/>
              <a:t>‹#›</a:t>
            </a:fld>
            <a:endParaRPr lang="en-US"/>
          </a:p>
        </p:txBody>
      </p:sp>
    </p:spTree>
    <p:extLst>
      <p:ext uri="{BB962C8B-B14F-4D97-AF65-F5344CB8AC3E}">
        <p14:creationId xmlns:p14="http://schemas.microsoft.com/office/powerpoint/2010/main" val="218712529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FFD75A5-422C-47C8-BDD5-88E6BD7A98F8}" type="slidenum">
              <a:rPr lang="en-US"/>
              <a:pPr/>
              <a:t>‹#›</a:t>
            </a:fld>
            <a:endParaRPr lang="en-US"/>
          </a:p>
        </p:txBody>
      </p:sp>
    </p:spTree>
    <p:extLst>
      <p:ext uri="{BB962C8B-B14F-4D97-AF65-F5344CB8AC3E}">
        <p14:creationId xmlns:p14="http://schemas.microsoft.com/office/powerpoint/2010/main" val="60911507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46A8440-B7D7-4EC4-804B-A818DBACA304}" type="slidenum">
              <a:rPr lang="en-US"/>
              <a:pPr/>
              <a:t>‹#›</a:t>
            </a:fld>
            <a:endParaRPr lang="en-US"/>
          </a:p>
        </p:txBody>
      </p:sp>
    </p:spTree>
    <p:extLst>
      <p:ext uri="{BB962C8B-B14F-4D97-AF65-F5344CB8AC3E}">
        <p14:creationId xmlns:p14="http://schemas.microsoft.com/office/powerpoint/2010/main" val="96510758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A9F516-DD89-405B-AAA6-D9124B9AB0E6}" type="slidenum">
              <a:rPr lang="en-US"/>
              <a:pPr/>
              <a:t>‹#›</a:t>
            </a:fld>
            <a:endParaRPr lang="en-US"/>
          </a:p>
        </p:txBody>
      </p:sp>
    </p:spTree>
    <p:extLst>
      <p:ext uri="{BB962C8B-B14F-4D97-AF65-F5344CB8AC3E}">
        <p14:creationId xmlns:p14="http://schemas.microsoft.com/office/powerpoint/2010/main" val="7024337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0D2B6E-1440-49AE-97B6-054FD3BF10FE}" type="slidenum">
              <a:rPr lang="en-US"/>
              <a:pPr/>
              <a:t>‹#›</a:t>
            </a:fld>
            <a:endParaRPr lang="en-US"/>
          </a:p>
        </p:txBody>
      </p:sp>
    </p:spTree>
    <p:extLst>
      <p:ext uri="{BB962C8B-B14F-4D97-AF65-F5344CB8AC3E}">
        <p14:creationId xmlns:p14="http://schemas.microsoft.com/office/powerpoint/2010/main" val="382157073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B8293AF-2057-4D89-9E65-89DD1CD613D3}" type="slidenum">
              <a:rPr lang="en-US"/>
              <a:pPr/>
              <a:t>‹#›</a:t>
            </a:fld>
            <a:endParaRPr lang="en-US"/>
          </a:p>
        </p:txBody>
      </p:sp>
    </p:spTree>
    <p:extLst>
      <p:ext uri="{BB962C8B-B14F-4D97-AF65-F5344CB8AC3E}">
        <p14:creationId xmlns:p14="http://schemas.microsoft.com/office/powerpoint/2010/main" val="356266473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59B8822-CC34-40A0-9ADC-4869DD36C449}" type="slidenum">
              <a:rPr lang="en-US"/>
              <a:pPr/>
              <a:t>‹#›</a:t>
            </a:fld>
            <a:endParaRPr lang="en-US"/>
          </a:p>
        </p:txBody>
      </p:sp>
    </p:spTree>
    <p:extLst>
      <p:ext uri="{BB962C8B-B14F-4D97-AF65-F5344CB8AC3E}">
        <p14:creationId xmlns:p14="http://schemas.microsoft.com/office/powerpoint/2010/main" val="83114724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8D6EBE5-AD1E-4533-B1AB-F0E5D87F6596}" type="slidenum">
              <a:rPr lang="en-US"/>
              <a:pPr/>
              <a:t>‹#›</a:t>
            </a:fld>
            <a:endParaRPr lang="en-US"/>
          </a:p>
        </p:txBody>
      </p:sp>
    </p:spTree>
    <p:extLst>
      <p:ext uri="{BB962C8B-B14F-4D97-AF65-F5344CB8AC3E}">
        <p14:creationId xmlns:p14="http://schemas.microsoft.com/office/powerpoint/2010/main" val="385323593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1474AE-97FE-483C-9039-6BD84DFEC60F}" type="slidenum">
              <a:rPr lang="en-US"/>
              <a:pPr/>
              <a:t>‹#›</a:t>
            </a:fld>
            <a:endParaRPr lang="en-US"/>
          </a:p>
        </p:txBody>
      </p:sp>
    </p:spTree>
    <p:extLst>
      <p:ext uri="{BB962C8B-B14F-4D97-AF65-F5344CB8AC3E}">
        <p14:creationId xmlns:p14="http://schemas.microsoft.com/office/powerpoint/2010/main" val="401569416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8BD3972-D4DC-4AC9-9323-3A811F76A52F}" type="slidenum">
              <a:rPr lang="en-US"/>
              <a:pPr/>
              <a:t>‹#›</a:t>
            </a:fld>
            <a:endParaRPr lang="en-US"/>
          </a:p>
        </p:txBody>
      </p:sp>
    </p:spTree>
    <p:extLst>
      <p:ext uri="{BB962C8B-B14F-4D97-AF65-F5344CB8AC3E}">
        <p14:creationId xmlns:p14="http://schemas.microsoft.com/office/powerpoint/2010/main" val="46170056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8C7D136-9EDF-42AF-AD0E-E360F5A9FB58}" type="slidenum">
              <a:rPr lang="en-US"/>
              <a:pPr/>
              <a:t>‹#›</a:t>
            </a:fld>
            <a:endParaRPr lang="en-US"/>
          </a:p>
        </p:txBody>
      </p:sp>
    </p:spTree>
    <p:extLst>
      <p:ext uri="{BB962C8B-B14F-4D97-AF65-F5344CB8AC3E}">
        <p14:creationId xmlns:p14="http://schemas.microsoft.com/office/powerpoint/2010/main" val="11055347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1FD88D4-21AB-4B83-AAC9-58EFC147A720}" type="slidenum">
              <a:rPr lang="en-US"/>
              <a:pPr/>
              <a:t>‹#›</a:t>
            </a:fld>
            <a:endParaRPr lang="en-US"/>
          </a:p>
        </p:txBody>
      </p:sp>
    </p:spTree>
    <p:extLst>
      <p:ext uri="{BB962C8B-B14F-4D97-AF65-F5344CB8AC3E}">
        <p14:creationId xmlns:p14="http://schemas.microsoft.com/office/powerpoint/2010/main" val="107806079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E57687-A997-49CC-96BA-C5049DA41108}" type="slidenum">
              <a:rPr lang="en-US"/>
              <a:pPr/>
              <a:t>‹#›</a:t>
            </a:fld>
            <a:endParaRPr lang="en-US"/>
          </a:p>
        </p:txBody>
      </p:sp>
    </p:spTree>
    <p:extLst>
      <p:ext uri="{BB962C8B-B14F-4D97-AF65-F5344CB8AC3E}">
        <p14:creationId xmlns:p14="http://schemas.microsoft.com/office/powerpoint/2010/main" val="118924916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5F08588-C6CA-4A7F-AB31-3B892A9E2D78}" type="slidenum">
              <a:rPr lang="en-US"/>
              <a:pPr/>
              <a:t>‹#›</a:t>
            </a:fld>
            <a:endParaRPr lang="en-US"/>
          </a:p>
        </p:txBody>
      </p:sp>
    </p:spTree>
    <p:extLst>
      <p:ext uri="{BB962C8B-B14F-4D97-AF65-F5344CB8AC3E}">
        <p14:creationId xmlns:p14="http://schemas.microsoft.com/office/powerpoint/2010/main" val="88883998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B27BCAF-EB7B-42AC-B8B1-D9E0EE4F492E}" type="slidenum">
              <a:rPr lang="en-US"/>
              <a:pPr/>
              <a:t>‹#›</a:t>
            </a:fld>
            <a:endParaRPr lang="en-US"/>
          </a:p>
        </p:txBody>
      </p:sp>
    </p:spTree>
    <p:extLst>
      <p:ext uri="{BB962C8B-B14F-4D97-AF65-F5344CB8AC3E}">
        <p14:creationId xmlns:p14="http://schemas.microsoft.com/office/powerpoint/2010/main" val="10200322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DA951DA-E3CC-4259-871E-1D9DAAB2BE0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8FA2D7A-30A4-475A-954E-B72E08EF950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 Id="rId5" Type="http://schemas.openxmlformats.org/officeDocument/2006/relationships/image" Target="../media/image58.png"/><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5.png"/><Relationship Id="rId1" Type="http://schemas.openxmlformats.org/officeDocument/2006/relationships/slideLayout" Target="../slideLayouts/slideLayout17.xml"/><Relationship Id="rId4" Type="http://schemas.openxmlformats.org/officeDocument/2006/relationships/image" Target="../media/image96.png"/></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7.xml"/><Relationship Id="rId5" Type="http://schemas.openxmlformats.org/officeDocument/2006/relationships/image" Target="../media/image100.png"/><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933254" y="2130425"/>
            <a:ext cx="7296346" cy="1470025"/>
          </a:xfrm>
        </p:spPr>
        <p:txBody>
          <a:bodyPr/>
          <a:lstStyle/>
          <a:p>
            <a:r>
              <a:rPr lang="en-US" dirty="0">
                <a:solidFill>
                  <a:srgbClr val="FFC000"/>
                </a:solidFill>
                <a:effectLst>
                  <a:outerShdw blurRad="50800" dist="50800" dir="5400000" algn="ctr" rotWithShape="0">
                    <a:srgbClr val="FF0000"/>
                  </a:outerShdw>
                </a:effectLst>
                <a:latin typeface="Arial Black" pitchFamily="34" charset="0"/>
              </a:rPr>
              <a:t>Spain - </a:t>
            </a:r>
            <a:r>
              <a:rPr lang="en-US" dirty="0" err="1">
                <a:solidFill>
                  <a:srgbClr val="FFC000"/>
                </a:solidFill>
                <a:effectLst>
                  <a:outerShdw blurRad="50800" dist="50800" dir="5400000" algn="ctr" rotWithShape="0">
                    <a:srgbClr val="FF0000"/>
                  </a:outerShdw>
                </a:effectLst>
                <a:latin typeface="Arial Black" pitchFamily="34" charset="0"/>
              </a:rPr>
              <a:t>Antoni</a:t>
            </a:r>
            <a:r>
              <a:rPr lang="en-US" dirty="0">
                <a:solidFill>
                  <a:srgbClr val="FFC000"/>
                </a:solidFill>
                <a:effectLst>
                  <a:outerShdw blurRad="50800" dist="50800" dir="5400000" algn="ctr" rotWithShape="0">
                    <a:srgbClr val="FF0000"/>
                  </a:outerShdw>
                </a:effectLst>
                <a:latin typeface="Arial Black" pitchFamily="34" charset="0"/>
              </a:rPr>
              <a:t> </a:t>
            </a:r>
            <a:r>
              <a:rPr lang="en-US" dirty="0" err="1">
                <a:solidFill>
                  <a:srgbClr val="FFC000"/>
                </a:solidFill>
                <a:effectLst>
                  <a:outerShdw blurRad="50800" dist="50800" dir="5400000" algn="ctr" rotWithShape="0">
                    <a:srgbClr val="FF0000"/>
                  </a:outerShdw>
                </a:effectLst>
                <a:latin typeface="Arial Black" pitchFamily="34" charset="0"/>
              </a:rPr>
              <a:t>Gaudí</a:t>
            </a:r>
            <a:r>
              <a:rPr lang="en-US" dirty="0">
                <a:solidFill>
                  <a:srgbClr val="FFC000"/>
                </a:solidFill>
                <a:effectLst>
                  <a:outerShdw blurRad="50800" dist="50800" dir="5400000" algn="ctr" rotWithShape="0">
                    <a:srgbClr val="FF0000"/>
                  </a:outerShdw>
                </a:effectLst>
                <a:latin typeface="Arial Black" pitchFamily="34" charset="0"/>
              </a:rPr>
              <a:t> </a:t>
            </a:r>
            <a:r>
              <a:rPr lang="en-US" dirty="0" err="1">
                <a:solidFill>
                  <a:srgbClr val="FFC000"/>
                </a:solidFill>
                <a:effectLst>
                  <a:outerShdw blurRad="50800" dist="50800" dir="5400000" algn="ctr" rotWithShape="0">
                    <a:srgbClr val="FF0000"/>
                  </a:outerShdw>
                </a:effectLst>
                <a:latin typeface="Arial Black" pitchFamily="34" charset="0"/>
              </a:rPr>
              <a:t>i</a:t>
            </a:r>
            <a:r>
              <a:rPr lang="en-US" dirty="0">
                <a:solidFill>
                  <a:srgbClr val="FFC000"/>
                </a:solidFill>
                <a:effectLst>
                  <a:outerShdw blurRad="50800" dist="50800" dir="5400000" algn="ctr" rotWithShape="0">
                    <a:srgbClr val="FF0000"/>
                  </a:outerShdw>
                </a:effectLst>
                <a:latin typeface="Arial Black" pitchFamily="34" charset="0"/>
              </a:rPr>
              <a:t> Cornet</a:t>
            </a:r>
          </a:p>
        </p:txBody>
      </p:sp>
      <p:sp>
        <p:nvSpPr>
          <p:cNvPr id="51203" name="Rectangle 3"/>
          <p:cNvSpPr>
            <a:spLocks noGrp="1" noChangeArrowheads="1"/>
          </p:cNvSpPr>
          <p:nvPr>
            <p:ph type="subTitle" idx="1"/>
          </p:nvPr>
        </p:nvSpPr>
        <p:spPr>
          <a:xfrm>
            <a:off x="2701925" y="3886200"/>
            <a:ext cx="6074430" cy="2608868"/>
          </a:xfrm>
        </p:spPr>
        <p:txBody>
          <a:bodyPr/>
          <a:lstStyle/>
          <a:p>
            <a:r>
              <a:rPr lang="en-US" sz="1800" b="1" dirty="0"/>
              <a:t>(25 June 1852–10 June 1926) was a Spanish Catalan architect and figurehead of Catalan Modernism. </a:t>
            </a:r>
            <a:r>
              <a:rPr lang="en-US" sz="1800" b="1" dirty="0" err="1"/>
              <a:t>Gaudí's</a:t>
            </a:r>
            <a:r>
              <a:rPr lang="en-US" sz="1800" b="1" dirty="0"/>
              <a:t> works reflect his highly individual and distinctive style and are largely concentrated in the Catalan capital of Barcelona, notably his magnum opus, the </a:t>
            </a:r>
            <a:r>
              <a:rPr lang="en-US" sz="1800" b="1" dirty="0" err="1"/>
              <a:t>Sagrada</a:t>
            </a:r>
            <a:r>
              <a:rPr lang="en-US" sz="1800" b="1" dirty="0"/>
              <a:t> </a:t>
            </a:r>
            <a:r>
              <a:rPr lang="en-US" sz="1800" b="1" dirty="0" err="1"/>
              <a:t>Família</a:t>
            </a:r>
            <a:r>
              <a:rPr lang="en-US" sz="1800" b="1" dirty="0"/>
              <a:t>.</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2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620"/>
            <a:ext cx="9144000" cy="6080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84687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474"/>
            <a:ext cx="9144000" cy="627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696703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9625"/>
            <a:ext cx="9144000" cy="610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357845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2540" y="0"/>
            <a:ext cx="45693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787845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6011"/>
            <a:ext cx="9144000" cy="611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37559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861" y="0"/>
            <a:ext cx="648081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41509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62" y="0"/>
            <a:ext cx="78884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07981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620"/>
            <a:ext cx="9144000" cy="6080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062558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0"/>
            <a:ext cx="656267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457866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Interior Designs</a:t>
            </a:r>
            <a:endParaRPr lang="en-US" dirty="0"/>
          </a:p>
        </p:txBody>
      </p:sp>
    </p:spTree>
    <p:extLst>
      <p:ext uri="{BB962C8B-B14F-4D97-AF65-F5344CB8AC3E}">
        <p14:creationId xmlns:p14="http://schemas.microsoft.com/office/powerpoint/2010/main" val="91563260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119" y="3605622"/>
            <a:ext cx="4330737" cy="1334024"/>
          </a:xfrm>
        </p:spPr>
        <p:txBody>
          <a:bodyPr/>
          <a:lstStyle/>
          <a:p>
            <a:r>
              <a:rPr lang="en-US" dirty="0" smtClean="0"/>
              <a:t>Gaudi structures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2856" y="0"/>
            <a:ext cx="458114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62856" cy="3428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61324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180"/>
            <a:ext cx="9144000" cy="6263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957256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0560"/>
            <a:ext cx="9144000" cy="551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596306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192"/>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837472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68096"/>
          </a:xfrm>
        </p:spPr>
        <p:txBody>
          <a:bodyPr/>
          <a:lstStyle/>
          <a:p>
            <a:r>
              <a:rPr lang="es-ES" dirty="0"/>
              <a:t>Casa Fuster - </a:t>
            </a:r>
            <a:r>
              <a:rPr lang="es-ES" dirty="0" err="1"/>
              <a:t>Luxury</a:t>
            </a:r>
            <a:r>
              <a:rPr lang="es-ES" dirty="0"/>
              <a:t> hotel in Barcelona</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096"/>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056810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283123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8675"/>
            <a:ext cx="9144000" cy="514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364901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974"/>
            <a:ext cx="9170789" cy="683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525221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Casa </a:t>
            </a:r>
            <a:r>
              <a:rPr lang="en-US" dirty="0" err="1"/>
              <a:t>Milà</a:t>
            </a:r>
            <a:endParaRPr lang="en-US" dirty="0"/>
          </a:p>
        </p:txBody>
      </p:sp>
      <p:sp>
        <p:nvSpPr>
          <p:cNvPr id="4" name="Content Placeholder 3"/>
          <p:cNvSpPr>
            <a:spLocks noGrp="1"/>
          </p:cNvSpPr>
          <p:nvPr>
            <p:ph idx="1"/>
          </p:nvPr>
        </p:nvSpPr>
        <p:spPr/>
        <p:txBody>
          <a:bodyPr/>
          <a:lstStyle/>
          <a:p>
            <a:r>
              <a:rPr lang="en-US" b="1" dirty="0"/>
              <a:t>better known as La </a:t>
            </a:r>
            <a:r>
              <a:rPr lang="en-US" b="1" dirty="0" err="1"/>
              <a:t>Pedrera</a:t>
            </a:r>
            <a:r>
              <a:rPr lang="en-US" b="1" dirty="0"/>
              <a:t>, meaning the 'The Quarry'), is a building designed by the Catalan architect </a:t>
            </a:r>
            <a:r>
              <a:rPr lang="en-US" b="1" dirty="0" err="1"/>
              <a:t>Antoni</a:t>
            </a:r>
            <a:r>
              <a:rPr lang="en-US" b="1" dirty="0"/>
              <a:t> </a:t>
            </a:r>
            <a:r>
              <a:rPr lang="en-US" b="1" dirty="0" err="1"/>
              <a:t>Gaudí</a:t>
            </a:r>
            <a:r>
              <a:rPr lang="en-US" b="1" dirty="0"/>
              <a:t> and built during the years 1905–1910</a:t>
            </a:r>
            <a:r>
              <a:rPr lang="en-US" b="1" dirty="0" smtClean="0"/>
              <a:t>, being </a:t>
            </a:r>
            <a:r>
              <a:rPr lang="en-US" b="1" dirty="0"/>
              <a:t>considered officially completed in 1912. </a:t>
            </a:r>
          </a:p>
        </p:txBody>
      </p:sp>
    </p:spTree>
    <p:extLst>
      <p:ext uri="{BB962C8B-B14F-4D97-AF65-F5344CB8AC3E}">
        <p14:creationId xmlns:p14="http://schemas.microsoft.com/office/powerpoint/2010/main" val="332662171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616849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239" y="0"/>
            <a:ext cx="710076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9004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0"/>
            <a:ext cx="77152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697055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0969"/>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668142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666312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274638"/>
            <a:ext cx="8226425" cy="592628"/>
          </a:xfrm>
        </p:spPr>
        <p:txBody>
          <a:bodyPr/>
          <a:lstStyle/>
          <a:p>
            <a:r>
              <a:rPr lang="en-US" dirty="0" smtClean="0"/>
              <a:t>Inner courtyard</a:t>
            </a:r>
            <a:endParaRPr lang="en-US" dirty="0"/>
          </a:p>
        </p:txBody>
      </p:sp>
    </p:spTree>
    <p:extLst>
      <p:ext uri="{BB962C8B-B14F-4D97-AF65-F5344CB8AC3E}">
        <p14:creationId xmlns:p14="http://schemas.microsoft.com/office/powerpoint/2010/main" val="154627225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25" y="0"/>
            <a:ext cx="45641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655290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9821"/>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0566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919186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0968"/>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86077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07010"/>
          </a:xfrm>
        </p:spPr>
        <p:txBody>
          <a:bodyPr/>
          <a:lstStyle/>
          <a:p>
            <a:r>
              <a:rPr lang="en-US" sz="2400" dirty="0"/>
              <a:t>An apartment in the days when the Casa Mila (La </a:t>
            </a:r>
            <a:r>
              <a:rPr lang="en-US" sz="2400" dirty="0" err="1"/>
              <a:t>Pedrera</a:t>
            </a:r>
            <a:r>
              <a:rPr lang="en-US" sz="2400" dirty="0"/>
              <a:t>) is built</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0100"/>
            <a:ext cx="9144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284300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806284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6239284"/>
          </a:xfrm>
        </p:spPr>
        <p:txBody>
          <a:bodyPr/>
          <a:lstStyle/>
          <a:p>
            <a:r>
              <a:rPr lang="en-US" sz="2800" b="1" dirty="0"/>
              <a:t>Casa </a:t>
            </a:r>
            <a:r>
              <a:rPr lang="en-US" sz="2800" b="1" dirty="0" err="1"/>
              <a:t>Batlló</a:t>
            </a:r>
            <a:r>
              <a:rPr lang="en-US" sz="2800" b="1" dirty="0"/>
              <a:t>  is a building restored by </a:t>
            </a:r>
            <a:r>
              <a:rPr lang="en-US" sz="2800" b="1" dirty="0" err="1"/>
              <a:t>Antoni</a:t>
            </a:r>
            <a:r>
              <a:rPr lang="en-US" sz="2800" b="1" dirty="0"/>
              <a:t> </a:t>
            </a:r>
            <a:r>
              <a:rPr lang="en-US" sz="2800" b="1" dirty="0" err="1"/>
              <a:t>Gaudí</a:t>
            </a:r>
            <a:r>
              <a:rPr lang="en-US" sz="2800" b="1" dirty="0"/>
              <a:t> and </a:t>
            </a:r>
            <a:r>
              <a:rPr lang="en-US" sz="2800" b="1" dirty="0" err="1"/>
              <a:t>Josep</a:t>
            </a:r>
            <a:r>
              <a:rPr lang="en-US" sz="2800" b="1" dirty="0"/>
              <a:t> Maria </a:t>
            </a:r>
            <a:r>
              <a:rPr lang="en-US" sz="2800" b="1" dirty="0" err="1"/>
              <a:t>Jujol</a:t>
            </a:r>
            <a:r>
              <a:rPr lang="en-US" sz="2800" b="1" dirty="0"/>
              <a:t>, built in 1877 and </a:t>
            </a:r>
            <a:r>
              <a:rPr lang="en-US" sz="2800" b="1" dirty="0" err="1"/>
              <a:t>remodelled</a:t>
            </a:r>
            <a:r>
              <a:rPr lang="en-US" sz="2800" b="1" dirty="0"/>
              <a:t> in the years 1904–1906</a:t>
            </a:r>
            <a:r>
              <a:rPr lang="en-US" sz="2800" b="1" dirty="0" smtClean="0"/>
              <a:t>; The </a:t>
            </a:r>
            <a:r>
              <a:rPr lang="en-US" sz="2800" b="1" dirty="0"/>
              <a:t>local name for the building is Casa </a:t>
            </a:r>
            <a:r>
              <a:rPr lang="en-US" sz="2800" b="1" dirty="0" err="1"/>
              <a:t>dels</a:t>
            </a:r>
            <a:r>
              <a:rPr lang="en-US" sz="2800" b="1" dirty="0"/>
              <a:t> </a:t>
            </a:r>
            <a:r>
              <a:rPr lang="en-US" sz="2800" b="1" dirty="0" err="1"/>
              <a:t>ossos</a:t>
            </a:r>
            <a:r>
              <a:rPr lang="en-US" sz="2800" b="1" dirty="0"/>
              <a:t> (House of Bones), as it has a visceral, skeletal organic quality. It was originally designed for a middle-class family and situated in a prosperous district of Barcelona</a:t>
            </a:r>
            <a:r>
              <a:rPr lang="en-US" sz="2800" b="1" dirty="0" smtClean="0"/>
              <a:t>. The </a:t>
            </a:r>
            <a:r>
              <a:rPr lang="en-US" sz="2800" b="1" dirty="0"/>
              <a:t>building looks very remarkable — like everything </a:t>
            </a:r>
            <a:r>
              <a:rPr lang="en-US" sz="2800" b="1" dirty="0" err="1"/>
              <a:t>Gaudí</a:t>
            </a:r>
            <a:r>
              <a:rPr lang="en-US" sz="2800" b="1" dirty="0"/>
              <a:t> designed, only identifiable as </a:t>
            </a:r>
            <a:r>
              <a:rPr lang="en-US" sz="2800" b="1" dirty="0" err="1"/>
              <a:t>Modernisme</a:t>
            </a:r>
            <a:r>
              <a:rPr lang="en-US" sz="2800" b="1" dirty="0"/>
              <a:t> or Art Nouveau in the broadest sense. The ground floor, in particular, is rather astonishing with tracery, irregular oval windows and flowing sculpted stone work.</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3517" y="0"/>
            <a:ext cx="51434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524370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429" y="0"/>
            <a:ext cx="608371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672901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Park </a:t>
            </a:r>
            <a:r>
              <a:rPr lang="en-US" dirty="0" err="1"/>
              <a:t>Güell</a:t>
            </a:r>
            <a:endParaRPr lang="en-US" dirty="0"/>
          </a:p>
        </p:txBody>
      </p:sp>
      <p:sp>
        <p:nvSpPr>
          <p:cNvPr id="3" name="Content Placeholder 2"/>
          <p:cNvSpPr>
            <a:spLocks noGrp="1"/>
          </p:cNvSpPr>
          <p:nvPr>
            <p:ph idx="1"/>
          </p:nvPr>
        </p:nvSpPr>
        <p:spPr/>
        <p:txBody>
          <a:bodyPr/>
          <a:lstStyle/>
          <a:p>
            <a:r>
              <a:rPr lang="en-US" b="1" dirty="0"/>
              <a:t> is a garden complex with architectural elements situated on the hill of El Carmel in the </a:t>
            </a:r>
            <a:r>
              <a:rPr lang="en-US" b="1" dirty="0" err="1"/>
              <a:t>Gràcia</a:t>
            </a:r>
            <a:r>
              <a:rPr lang="en-US" b="1" dirty="0"/>
              <a:t> district of Barcelona, Catalonia, Spain. It was designed by the Catalan architect </a:t>
            </a:r>
            <a:r>
              <a:rPr lang="en-US" b="1" dirty="0" err="1"/>
              <a:t>Antoni</a:t>
            </a:r>
            <a:r>
              <a:rPr lang="en-US" b="1" dirty="0"/>
              <a:t> </a:t>
            </a:r>
            <a:r>
              <a:rPr lang="en-US" b="1" dirty="0" err="1"/>
              <a:t>Gaudí</a:t>
            </a:r>
            <a:r>
              <a:rPr lang="en-US" b="1" dirty="0"/>
              <a:t> and built in the years 1900 to 1914. It is part of the UNESCO World Heritage Site "Works of </a:t>
            </a:r>
            <a:r>
              <a:rPr lang="en-US" b="1" dirty="0" err="1"/>
              <a:t>Antoni</a:t>
            </a:r>
            <a:r>
              <a:rPr lang="en-US" b="1" dirty="0"/>
              <a:t> </a:t>
            </a:r>
            <a:r>
              <a:rPr lang="en-US" b="1" dirty="0" err="1"/>
              <a:t>Gaudí</a:t>
            </a:r>
            <a:r>
              <a:rPr lang="en-US" b="1" dirty="0"/>
              <a:t>".</a:t>
            </a:r>
          </a:p>
        </p:txBody>
      </p:sp>
    </p:spTree>
    <p:extLst>
      <p:ext uri="{BB962C8B-B14F-4D97-AF65-F5344CB8AC3E}">
        <p14:creationId xmlns:p14="http://schemas.microsoft.com/office/powerpoint/2010/main" val="49926411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366427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4" y="0"/>
            <a:ext cx="734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777715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descr="http://www3.picturepush.com/photo/a/8795031/img/8795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373" y="-8707"/>
            <a:ext cx="8477414" cy="6866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34408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905"/>
            <a:ext cx="9144000" cy="609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011055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694021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4111"/>
            <a:ext cx="9144000" cy="604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261111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811310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242584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484833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05"/>
            <a:ext cx="9144000" cy="677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243002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7"/>
            <a:ext cx="9134782" cy="686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932985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663391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1" y="0"/>
            <a:ext cx="4432661" cy="332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402" y="-1"/>
            <a:ext cx="4430598" cy="3322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34817"/>
            <a:ext cx="4449452" cy="332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3089" y="3534817"/>
            <a:ext cx="4430911" cy="3323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000441"/>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164"/>
            <a:ext cx="9144000" cy="631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346766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Casa </a:t>
            </a:r>
            <a:r>
              <a:rPr lang="en-US" dirty="0" err="1" smtClean="0"/>
              <a:t>calvet</a:t>
            </a:r>
            <a:endParaRPr lang="en-US" dirty="0"/>
          </a:p>
        </p:txBody>
      </p:sp>
      <p:sp>
        <p:nvSpPr>
          <p:cNvPr id="3" name="Text Placeholder 2"/>
          <p:cNvSpPr>
            <a:spLocks noGrp="1"/>
          </p:cNvSpPr>
          <p:nvPr>
            <p:ph type="body" idx="1"/>
          </p:nvPr>
        </p:nvSpPr>
        <p:spPr/>
        <p:txBody>
          <a:bodyPr/>
          <a:lstStyle/>
          <a:p>
            <a:r>
              <a:rPr lang="en-US" b="1" dirty="0"/>
              <a:t>Casa </a:t>
            </a:r>
            <a:r>
              <a:rPr lang="en-US" b="1" dirty="0" err="1"/>
              <a:t>Calvet</a:t>
            </a:r>
            <a:r>
              <a:rPr lang="en-US" b="1" dirty="0"/>
              <a:t> is a building, designed by </a:t>
            </a:r>
            <a:r>
              <a:rPr lang="en-US" b="1" dirty="0" err="1"/>
              <a:t>Antoni</a:t>
            </a:r>
            <a:r>
              <a:rPr lang="en-US" b="1" dirty="0"/>
              <a:t> </a:t>
            </a:r>
            <a:r>
              <a:rPr lang="en-US" b="1" dirty="0" err="1"/>
              <a:t>Gaudí</a:t>
            </a:r>
            <a:r>
              <a:rPr lang="en-US" b="1" dirty="0"/>
              <a:t> for a textile manufacturer which served as both a commercial property and a residence. It is located at </a:t>
            </a:r>
            <a:r>
              <a:rPr lang="en-US" b="1" dirty="0" err="1"/>
              <a:t>Carrer</a:t>
            </a:r>
            <a:r>
              <a:rPr lang="en-US" b="1" dirty="0"/>
              <a:t> de </a:t>
            </a:r>
            <a:r>
              <a:rPr lang="en-US" b="1" dirty="0" err="1"/>
              <a:t>Casp</a:t>
            </a:r>
            <a:r>
              <a:rPr lang="en-US" b="1" dirty="0"/>
              <a:t> 48, </a:t>
            </a:r>
            <a:r>
              <a:rPr lang="en-US" b="1" dirty="0" err="1"/>
              <a:t>Eixample</a:t>
            </a:r>
            <a:r>
              <a:rPr lang="en-US" b="1" dirty="0"/>
              <a:t> district of Barcelona. </a:t>
            </a:r>
          </a:p>
        </p:txBody>
      </p:sp>
    </p:spTree>
    <p:extLst>
      <p:ext uri="{BB962C8B-B14F-4D97-AF65-F5344CB8AC3E}">
        <p14:creationId xmlns:p14="http://schemas.microsoft.com/office/powerpoint/2010/main" val="114139847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399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903544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
            <a:ext cx="9144000" cy="6789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238719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71" y="0"/>
            <a:ext cx="89590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420005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0055"/>
            <a:ext cx="9144000" cy="597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982109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2" y="0"/>
            <a:ext cx="9005453"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57126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53" y="0"/>
            <a:ext cx="8246091"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650728"/>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69" y="725865"/>
            <a:ext cx="4215804" cy="542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745" y="725865"/>
            <a:ext cx="3989797" cy="542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745550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Vestibule</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7631" y="0"/>
            <a:ext cx="524637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206920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80369"/>
            <a:ext cx="2441542" cy="3741182"/>
          </a:xfrm>
        </p:spPr>
        <p:txBody>
          <a:bodyPr/>
          <a:lstStyle/>
          <a:p>
            <a:r>
              <a:rPr lang="en-US" dirty="0" smtClean="0"/>
              <a:t>Vestibule elevator entrance</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250" y="565990"/>
            <a:ext cx="6643737" cy="6292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420545"/>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45" y="0"/>
            <a:ext cx="77404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53576" y="5715000"/>
            <a:ext cx="8226425" cy="1143000"/>
          </a:xfrm>
        </p:spPr>
        <p:txBody>
          <a:bodyPr/>
          <a:lstStyle/>
          <a:p>
            <a:pPr algn="ctr"/>
            <a:r>
              <a:rPr lang="en-US" dirty="0" smtClean="0">
                <a:solidFill>
                  <a:srgbClr val="FFC000"/>
                </a:solidFill>
              </a:rPr>
              <a:t>Elevator</a:t>
            </a:r>
            <a:endParaRPr lang="en-US" dirty="0">
              <a:solidFill>
                <a:srgbClr val="FFC000"/>
              </a:solidFill>
            </a:endParaRPr>
          </a:p>
        </p:txBody>
      </p:sp>
    </p:spTree>
    <p:extLst>
      <p:ext uri="{BB962C8B-B14F-4D97-AF65-F5344CB8AC3E}">
        <p14:creationId xmlns:p14="http://schemas.microsoft.com/office/powerpoint/2010/main" val="1593847370"/>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187"/>
            <a:ext cx="9144000" cy="667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5611307"/>
            <a:ext cx="9144000" cy="1143000"/>
          </a:xfrm>
        </p:spPr>
        <p:txBody>
          <a:bodyPr/>
          <a:lstStyle/>
          <a:p>
            <a:pPr algn="ctr"/>
            <a:r>
              <a:rPr lang="en-US" b="1" dirty="0" smtClean="0">
                <a:solidFill>
                  <a:srgbClr val="FFC000"/>
                </a:solidFill>
              </a:rPr>
              <a:t>Today, the building serves as a restaurant</a:t>
            </a:r>
            <a:endParaRPr lang="en-US" b="1" dirty="0">
              <a:solidFill>
                <a:srgbClr val="FFC000"/>
              </a:solidFill>
            </a:endParaRPr>
          </a:p>
        </p:txBody>
      </p:sp>
    </p:spTree>
    <p:extLst>
      <p:ext uri="{BB962C8B-B14F-4D97-AF65-F5344CB8AC3E}">
        <p14:creationId xmlns:p14="http://schemas.microsoft.com/office/powerpoint/2010/main" val="3346187394"/>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Palau </a:t>
            </a:r>
            <a:r>
              <a:rPr lang="en-US" dirty="0" err="1" smtClean="0"/>
              <a:t>Guell</a:t>
            </a:r>
            <a:endParaRPr lang="en-US" dirty="0"/>
          </a:p>
        </p:txBody>
      </p:sp>
      <p:sp>
        <p:nvSpPr>
          <p:cNvPr id="3" name="Text Placeholder 2"/>
          <p:cNvSpPr>
            <a:spLocks noGrp="1"/>
          </p:cNvSpPr>
          <p:nvPr>
            <p:ph type="body" idx="1"/>
          </p:nvPr>
        </p:nvSpPr>
        <p:spPr>
          <a:xfrm>
            <a:off x="722313" y="1527143"/>
            <a:ext cx="4057077" cy="2658358"/>
          </a:xfrm>
        </p:spPr>
        <p:txBody>
          <a:bodyPr/>
          <a:lstStyle/>
          <a:p>
            <a:r>
              <a:rPr lang="en-US" b="1" dirty="0"/>
              <a:t>The Palau </a:t>
            </a:r>
            <a:r>
              <a:rPr lang="en-US" b="1" dirty="0" err="1"/>
              <a:t>Güell</a:t>
            </a:r>
            <a:r>
              <a:rPr lang="en-US" b="1" dirty="0"/>
              <a:t> </a:t>
            </a:r>
            <a:r>
              <a:rPr lang="en-US" b="1" dirty="0" smtClean="0"/>
              <a:t>s </a:t>
            </a:r>
            <a:r>
              <a:rPr lang="en-US" b="1" dirty="0"/>
              <a:t>a mansion in Barcelona, Catalonia, Spain designed by the Catalan architect </a:t>
            </a:r>
            <a:r>
              <a:rPr lang="en-US" b="1" dirty="0" err="1"/>
              <a:t>Antoni</a:t>
            </a:r>
            <a:r>
              <a:rPr lang="en-US" b="1" dirty="0"/>
              <a:t> </a:t>
            </a:r>
            <a:r>
              <a:rPr lang="en-US" b="1" dirty="0" err="1"/>
              <a:t>Gaudí</a:t>
            </a:r>
            <a:r>
              <a:rPr lang="en-US" b="1" dirty="0"/>
              <a:t> for the Catalan industrial tycoon </a:t>
            </a:r>
            <a:r>
              <a:rPr lang="en-US" b="1" dirty="0" err="1"/>
              <a:t>Eusebi</a:t>
            </a:r>
            <a:r>
              <a:rPr lang="en-US" b="1" dirty="0"/>
              <a:t> </a:t>
            </a:r>
            <a:r>
              <a:rPr lang="en-US" b="1" dirty="0" err="1"/>
              <a:t>Güell</a:t>
            </a:r>
            <a:r>
              <a:rPr lang="en-US" b="1" dirty="0" smtClean="0"/>
              <a:t>. It </a:t>
            </a:r>
            <a:r>
              <a:rPr lang="en-US" b="1" dirty="0"/>
              <a:t>is part of the UNESCO World Heritage Site "Works of </a:t>
            </a:r>
            <a:r>
              <a:rPr lang="en-US" b="1" dirty="0" err="1"/>
              <a:t>Antoni</a:t>
            </a:r>
            <a:r>
              <a:rPr lang="en-US" b="1" dirty="0"/>
              <a:t> </a:t>
            </a:r>
            <a:r>
              <a:rPr lang="en-US" b="1" dirty="0" err="1"/>
              <a:t>Gaudí</a:t>
            </a:r>
            <a:r>
              <a:rPr lang="en-US" b="1" dirty="0"/>
              <a:t>"</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4960" y="0"/>
            <a:ext cx="374904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260853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 y="0"/>
            <a:ext cx="9143999" cy="829559"/>
          </a:xfrm>
        </p:spPr>
        <p:txBody>
          <a:bodyPr/>
          <a:lstStyle/>
          <a:p>
            <a:r>
              <a:rPr lang="en-US" sz="2400" b="1" dirty="0">
                <a:solidFill>
                  <a:srgbClr val="FFC000"/>
                </a:solidFill>
                <a:effectLst>
                  <a:outerShdw blurRad="38100" dist="38100" dir="2700000" algn="tl">
                    <a:srgbClr val="000000">
                      <a:alpha val="43137"/>
                    </a:srgbClr>
                  </a:outerShdw>
                </a:effectLst>
              </a:rPr>
              <a:t>Front entrance allowed horse drawn carriages to enter the home through one door and exit through the other</a:t>
            </a:r>
          </a:p>
        </p:txBody>
      </p:sp>
    </p:spTree>
    <p:extLst>
      <p:ext uri="{BB962C8B-B14F-4D97-AF65-F5344CB8AC3E}">
        <p14:creationId xmlns:p14="http://schemas.microsoft.com/office/powerpoint/2010/main" val="98980047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12866"/>
            <a:ext cx="9144000" cy="606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9687271"/>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979"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371886"/>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910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074011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227" y="0"/>
            <a:ext cx="684657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ctr"/>
            <a:r>
              <a:rPr lang="en-US" b="1" dirty="0" smtClean="0">
                <a:solidFill>
                  <a:srgbClr val="FFC000"/>
                </a:solidFill>
              </a:rPr>
              <a:t>Interior looking up</a:t>
            </a:r>
            <a:endParaRPr lang="en-US" b="1" dirty="0">
              <a:solidFill>
                <a:srgbClr val="FFC000"/>
              </a:solidFill>
            </a:endParaRPr>
          </a:p>
        </p:txBody>
      </p:sp>
    </p:spTree>
    <p:extLst>
      <p:ext uri="{BB962C8B-B14F-4D97-AF65-F5344CB8AC3E}">
        <p14:creationId xmlns:p14="http://schemas.microsoft.com/office/powerpoint/2010/main" val="1145194979"/>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1143000"/>
          </a:xfrm>
        </p:spPr>
        <p:txBody>
          <a:bodyPr/>
          <a:lstStyle/>
          <a:p>
            <a:pPr algn="ctr"/>
            <a:r>
              <a:rPr lang="en-US" dirty="0" smtClean="0"/>
              <a:t>Architectural Details of Palau </a:t>
            </a:r>
            <a:r>
              <a:rPr lang="en-US" dirty="0" err="1" smtClean="0"/>
              <a:t>Guell</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0678" y="1143000"/>
            <a:ext cx="428625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92" y="1143000"/>
            <a:ext cx="380047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182740"/>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82" y="703475"/>
            <a:ext cx="428625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042" y="703475"/>
            <a:ext cx="428625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4775571"/>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45" y="571500"/>
            <a:ext cx="428625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750" y="597424"/>
            <a:ext cx="37719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302900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6" y="571500"/>
            <a:ext cx="447675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9626" y="571500"/>
            <a:ext cx="314325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3555549"/>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760"/>
            <a:ext cx="9144000" cy="612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03216"/>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0533951"/>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2304722"/>
            <a:ext cx="7772400" cy="1362075"/>
          </a:xfrm>
        </p:spPr>
        <p:txBody>
          <a:bodyPr/>
          <a:lstStyle/>
          <a:p>
            <a:r>
              <a:rPr lang="en-US" dirty="0" smtClean="0"/>
              <a:t>Other Gaudi Designs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737176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81" y="0"/>
            <a:ext cx="802105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0626950"/>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487"/>
            <a:ext cx="9144000" cy="662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9370" y="6067409"/>
            <a:ext cx="8226425" cy="658616"/>
          </a:xfrm>
        </p:spPr>
        <p:txBody>
          <a:bodyPr/>
          <a:lstStyle/>
          <a:p>
            <a:r>
              <a:rPr lang="en-US" dirty="0" smtClean="0">
                <a:solidFill>
                  <a:srgbClr val="FFC000"/>
                </a:solidFill>
              </a:rPr>
              <a:t>Bathroom Fixtures by Gaudi</a:t>
            </a:r>
            <a:endParaRPr lang="en-US" dirty="0">
              <a:solidFill>
                <a:srgbClr val="FFC000"/>
              </a:solidFill>
            </a:endParaRPr>
          </a:p>
        </p:txBody>
      </p:sp>
    </p:spTree>
    <p:extLst>
      <p:ext uri="{BB962C8B-B14F-4D97-AF65-F5344CB8AC3E}">
        <p14:creationId xmlns:p14="http://schemas.microsoft.com/office/powerpoint/2010/main" val="1128548083"/>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18817"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5714999"/>
            <a:ext cx="8226425" cy="1143000"/>
          </a:xfrm>
        </p:spPr>
        <p:txBody>
          <a:bodyPr/>
          <a:lstStyle/>
          <a:p>
            <a:r>
              <a:rPr lang="en-US" b="1" dirty="0" smtClean="0">
                <a:solidFill>
                  <a:srgbClr val="FFC000"/>
                </a:solidFill>
              </a:rPr>
              <a:t>Luxury Caravan (RV)</a:t>
            </a:r>
            <a:endParaRPr lang="en-US" b="1" dirty="0">
              <a:solidFill>
                <a:srgbClr val="FFC000"/>
              </a:solidFill>
            </a:endParaRPr>
          </a:p>
        </p:txBody>
      </p:sp>
      <p:sp>
        <p:nvSpPr>
          <p:cNvPr id="3" name="TextBox 2"/>
          <p:cNvSpPr txBox="1"/>
          <p:nvPr/>
        </p:nvSpPr>
        <p:spPr>
          <a:xfrm>
            <a:off x="4609408" y="5934669"/>
            <a:ext cx="2749471" cy="923330"/>
          </a:xfrm>
          <a:prstGeom prst="rect">
            <a:avLst/>
          </a:prstGeom>
          <a:noFill/>
        </p:spPr>
        <p:txBody>
          <a:bodyPr wrap="none" rtlCol="0">
            <a:spAutoFit/>
          </a:bodyPr>
          <a:lstStyle/>
          <a:p>
            <a:r>
              <a:rPr lang="en-US" b="1" i="1" dirty="0" smtClean="0">
                <a:solidFill>
                  <a:srgbClr val="FFC000"/>
                </a:solidFill>
              </a:rPr>
              <a:t>Inspired by Gaudi</a:t>
            </a:r>
          </a:p>
          <a:p>
            <a:r>
              <a:rPr lang="en-US" b="1" i="1" dirty="0" smtClean="0">
                <a:solidFill>
                  <a:srgbClr val="FFC000"/>
                </a:solidFill>
              </a:rPr>
              <a:t>created </a:t>
            </a:r>
            <a:r>
              <a:rPr lang="en-US" b="1" i="1" dirty="0">
                <a:solidFill>
                  <a:srgbClr val="FFC000"/>
                </a:solidFill>
              </a:rPr>
              <a:t>by etherwarrior</a:t>
            </a:r>
            <a:endParaRPr lang="en-US" b="1" dirty="0">
              <a:solidFill>
                <a:srgbClr val="FFC000"/>
              </a:solidFill>
            </a:endParaRPr>
          </a:p>
          <a:p>
            <a:endParaRPr lang="en-US" dirty="0">
              <a:solidFill>
                <a:srgbClr val="FFC000"/>
              </a:solidFill>
            </a:endParaRPr>
          </a:p>
        </p:txBody>
      </p:sp>
    </p:spTree>
    <p:extLst>
      <p:ext uri="{BB962C8B-B14F-4D97-AF65-F5344CB8AC3E}">
        <p14:creationId xmlns:p14="http://schemas.microsoft.com/office/powerpoint/2010/main" val="4094054669"/>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 y="0"/>
            <a:ext cx="4572000" cy="1084082"/>
          </a:xfrm>
        </p:spPr>
        <p:txBody>
          <a:bodyPr/>
          <a:lstStyle/>
          <a:p>
            <a:r>
              <a:rPr lang="en-US" b="1" dirty="0">
                <a:solidFill>
                  <a:srgbClr val="FFC000"/>
                </a:solidFill>
                <a:effectLst>
                  <a:outerShdw blurRad="38100" dist="38100" dir="2700000" algn="tl">
                    <a:srgbClr val="000000">
                      <a:alpha val="43137"/>
                    </a:srgbClr>
                  </a:outerShdw>
                </a:effectLst>
              </a:rPr>
              <a:t>The Gaudi bishop's palace in </a:t>
            </a:r>
            <a:r>
              <a:rPr lang="en-US" b="1" dirty="0" err="1">
                <a:solidFill>
                  <a:srgbClr val="FFC000"/>
                </a:solidFill>
                <a:effectLst>
                  <a:outerShdw blurRad="38100" dist="38100" dir="2700000" algn="tl">
                    <a:srgbClr val="000000">
                      <a:alpha val="43137"/>
                    </a:srgbClr>
                  </a:outerShdw>
                </a:effectLst>
              </a:rPr>
              <a:t>Astorga</a:t>
            </a:r>
            <a:endParaRPr lang="en-US"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7255225"/>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 y="-1"/>
            <a:ext cx="5835192" cy="857839"/>
          </a:xfrm>
        </p:spPr>
        <p:txBody>
          <a:bodyPr/>
          <a:lstStyle/>
          <a:p>
            <a:r>
              <a:rPr lang="en-US" sz="2400" b="1" dirty="0"/>
              <a:t>Casa </a:t>
            </a:r>
            <a:r>
              <a:rPr lang="en-US" sz="2400" b="1" dirty="0" err="1"/>
              <a:t>Botines</a:t>
            </a:r>
            <a:r>
              <a:rPr lang="en-US" sz="2400" b="1" dirty="0"/>
              <a:t> by </a:t>
            </a:r>
            <a:r>
              <a:rPr lang="en-US" sz="2400" b="1" dirty="0" err="1"/>
              <a:t>Antoni</a:t>
            </a:r>
            <a:r>
              <a:rPr lang="en-US" sz="2400" b="1" dirty="0"/>
              <a:t> </a:t>
            </a:r>
            <a:r>
              <a:rPr lang="en-US" sz="2400" b="1" dirty="0" err="1"/>
              <a:t>Gaudí</a:t>
            </a:r>
            <a:r>
              <a:rPr lang="en-US" sz="2400" b="1" dirty="0"/>
              <a:t>, 1891 to 1892, León, Spain</a:t>
            </a:r>
          </a:p>
        </p:txBody>
      </p:sp>
    </p:spTree>
    <p:extLst>
      <p:ext uri="{BB962C8B-B14F-4D97-AF65-F5344CB8AC3E}">
        <p14:creationId xmlns:p14="http://schemas.microsoft.com/office/powerpoint/2010/main" val="210158901"/>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955"/>
            <a:ext cx="9143999" cy="630335"/>
          </a:xfrm>
        </p:spPr>
        <p:txBody>
          <a:bodyPr/>
          <a:lstStyle/>
          <a:p>
            <a:pPr algn="ctr"/>
            <a:r>
              <a:rPr lang="en-US" dirty="0" smtClean="0"/>
              <a:t>Furniture designed by Gaudi for his buildings</a:t>
            </a:r>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04900"/>
            <a:ext cx="619125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6605480"/>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004888"/>
            <a:ext cx="6191250"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2831043"/>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65" b="95918" l="10000" r="90000"/>
                    </a14:imgEffect>
                  </a14:imgLayer>
                </a14:imgProps>
              </a:ext>
              <a:ext uri="{28A0092B-C50C-407E-A947-70E740481C1C}">
                <a14:useLocalDpi xmlns:a14="http://schemas.microsoft.com/office/drawing/2010/main" val="0"/>
              </a:ext>
            </a:extLst>
          </a:blip>
          <a:srcRect/>
          <a:stretch>
            <a:fillRect/>
          </a:stretch>
        </p:blipFill>
        <p:spPr bwMode="auto">
          <a:xfrm>
            <a:off x="449639" y="353162"/>
            <a:ext cx="4153678" cy="5698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904" y="491421"/>
            <a:ext cx="37623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4841285"/>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09" y="728809"/>
            <a:ext cx="4411947" cy="2712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028" y="4113720"/>
            <a:ext cx="428625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09" y="3506771"/>
            <a:ext cx="4411947" cy="310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3029" y="794797"/>
            <a:ext cx="4286250" cy="2947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300782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6857"/>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380126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spain map 3">
  <a:themeElements>
    <a:clrScheme name="Office Theme 2">
      <a:dk1>
        <a:srgbClr val="000000"/>
      </a:dk1>
      <a:lt1>
        <a:srgbClr val="FFFF99"/>
      </a:lt1>
      <a:dk2>
        <a:srgbClr val="000000"/>
      </a:dk2>
      <a:lt2>
        <a:srgbClr val="CCCCCC"/>
      </a:lt2>
      <a:accent1>
        <a:srgbClr val="698C00"/>
      </a:accent1>
      <a:accent2>
        <a:srgbClr val="8C7000"/>
      </a:accent2>
      <a:accent3>
        <a:srgbClr val="FFFFCA"/>
      </a:accent3>
      <a:accent4>
        <a:srgbClr val="000000"/>
      </a:accent4>
      <a:accent5>
        <a:srgbClr val="B9C5AA"/>
      </a:accent5>
      <a:accent6>
        <a:srgbClr val="7E6500"/>
      </a:accent6>
      <a:hlink>
        <a:srgbClr val="666600"/>
      </a:hlink>
      <a:folHlink>
        <a:srgbClr val="805413"/>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99"/>
        </a:lt1>
        <a:dk2>
          <a:srgbClr val="000000"/>
        </a:dk2>
        <a:lt2>
          <a:srgbClr val="CCCCCC"/>
        </a:lt2>
        <a:accent1>
          <a:srgbClr val="999900"/>
        </a:accent1>
        <a:accent2>
          <a:srgbClr val="8C8300"/>
        </a:accent2>
        <a:accent3>
          <a:srgbClr val="FFFFCA"/>
        </a:accent3>
        <a:accent4>
          <a:srgbClr val="000000"/>
        </a:accent4>
        <a:accent5>
          <a:srgbClr val="CACAAA"/>
        </a:accent5>
        <a:accent6>
          <a:srgbClr val="7E7600"/>
        </a:accent6>
        <a:hlink>
          <a:srgbClr val="737300"/>
        </a:hlink>
        <a:folHlink>
          <a:srgbClr val="6B64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99"/>
        </a:lt1>
        <a:dk2>
          <a:srgbClr val="000000"/>
        </a:dk2>
        <a:lt2>
          <a:srgbClr val="CCCCCC"/>
        </a:lt2>
        <a:accent1>
          <a:srgbClr val="698C00"/>
        </a:accent1>
        <a:accent2>
          <a:srgbClr val="8C7000"/>
        </a:accent2>
        <a:accent3>
          <a:srgbClr val="FFFFCA"/>
        </a:accent3>
        <a:accent4>
          <a:srgbClr val="000000"/>
        </a:accent4>
        <a:accent5>
          <a:srgbClr val="B9C5AA"/>
        </a:accent5>
        <a:accent6>
          <a:srgbClr val="7E6500"/>
        </a:accent6>
        <a:hlink>
          <a:srgbClr val="666600"/>
        </a:hlink>
        <a:folHlink>
          <a:srgbClr val="805413"/>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99"/>
        </a:lt1>
        <a:dk2>
          <a:srgbClr val="000000"/>
        </a:dk2>
        <a:lt2>
          <a:srgbClr val="CCCCCC"/>
        </a:lt2>
        <a:accent1>
          <a:srgbClr val="A65353"/>
        </a:accent1>
        <a:accent2>
          <a:srgbClr val="737300"/>
        </a:accent2>
        <a:accent3>
          <a:srgbClr val="FFFFCA"/>
        </a:accent3>
        <a:accent4>
          <a:srgbClr val="000000"/>
        </a:accent4>
        <a:accent5>
          <a:srgbClr val="D0B3B3"/>
        </a:accent5>
        <a:accent6>
          <a:srgbClr val="686800"/>
        </a:accent6>
        <a:hlink>
          <a:srgbClr val="873D68"/>
        </a:hlink>
        <a:folHlink>
          <a:srgbClr val="584D8C"/>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99"/>
        </a:lt1>
        <a:dk2>
          <a:srgbClr val="000000"/>
        </a:dk2>
        <a:lt2>
          <a:srgbClr val="CCCCCC"/>
        </a:lt2>
        <a:accent1>
          <a:srgbClr val="38778C"/>
        </a:accent1>
        <a:accent2>
          <a:srgbClr val="995D36"/>
        </a:accent2>
        <a:accent3>
          <a:srgbClr val="FFFFCA"/>
        </a:accent3>
        <a:accent4>
          <a:srgbClr val="000000"/>
        </a:accent4>
        <a:accent5>
          <a:srgbClr val="AEBDC5"/>
        </a:accent5>
        <a:accent6>
          <a:srgbClr val="8A5330"/>
        </a:accent6>
        <a:hlink>
          <a:srgbClr val="6F4C80"/>
        </a:hlink>
        <a:folHlink>
          <a:srgbClr val="6666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999900"/>
        </a:accent1>
        <a:accent2>
          <a:srgbClr val="8C8300"/>
        </a:accent2>
        <a:accent3>
          <a:srgbClr val="FFFFFF"/>
        </a:accent3>
        <a:accent4>
          <a:srgbClr val="000000"/>
        </a:accent4>
        <a:accent5>
          <a:srgbClr val="CACAAA"/>
        </a:accent5>
        <a:accent6>
          <a:srgbClr val="7E7600"/>
        </a:accent6>
        <a:hlink>
          <a:srgbClr val="737300"/>
        </a:hlink>
        <a:folHlink>
          <a:srgbClr val="6B64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698C00"/>
        </a:accent1>
        <a:accent2>
          <a:srgbClr val="8C7000"/>
        </a:accent2>
        <a:accent3>
          <a:srgbClr val="FFFFFF"/>
        </a:accent3>
        <a:accent4>
          <a:srgbClr val="000000"/>
        </a:accent4>
        <a:accent5>
          <a:srgbClr val="B9C5AA"/>
        </a:accent5>
        <a:accent6>
          <a:srgbClr val="7E6500"/>
        </a:accent6>
        <a:hlink>
          <a:srgbClr val="666600"/>
        </a:hlink>
        <a:folHlink>
          <a:srgbClr val="80541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A65353"/>
        </a:accent1>
        <a:accent2>
          <a:srgbClr val="737300"/>
        </a:accent2>
        <a:accent3>
          <a:srgbClr val="FFFFFF"/>
        </a:accent3>
        <a:accent4>
          <a:srgbClr val="000000"/>
        </a:accent4>
        <a:accent5>
          <a:srgbClr val="D0B3B3"/>
        </a:accent5>
        <a:accent6>
          <a:srgbClr val="686800"/>
        </a:accent6>
        <a:hlink>
          <a:srgbClr val="873D68"/>
        </a:hlink>
        <a:folHlink>
          <a:srgbClr val="584D8C"/>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38778C"/>
        </a:accent1>
        <a:accent2>
          <a:srgbClr val="995D36"/>
        </a:accent2>
        <a:accent3>
          <a:srgbClr val="FFFFFF"/>
        </a:accent3>
        <a:accent4>
          <a:srgbClr val="000000"/>
        </a:accent4>
        <a:accent5>
          <a:srgbClr val="AEBDC5"/>
        </a:accent5>
        <a:accent6>
          <a:srgbClr val="8A5330"/>
        </a:accent6>
        <a:hlink>
          <a:srgbClr val="6F4C8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99"/>
      </a:lt1>
      <a:dk2>
        <a:srgbClr val="000000"/>
      </a:dk2>
      <a:lt2>
        <a:srgbClr val="CCCCCC"/>
      </a:lt2>
      <a:accent1>
        <a:srgbClr val="698C00"/>
      </a:accent1>
      <a:accent2>
        <a:srgbClr val="8C7000"/>
      </a:accent2>
      <a:accent3>
        <a:srgbClr val="FFFFCA"/>
      </a:accent3>
      <a:accent4>
        <a:srgbClr val="000000"/>
      </a:accent4>
      <a:accent5>
        <a:srgbClr val="B9C5AA"/>
      </a:accent5>
      <a:accent6>
        <a:srgbClr val="7E6500"/>
      </a:accent6>
      <a:hlink>
        <a:srgbClr val="666600"/>
      </a:hlink>
      <a:folHlink>
        <a:srgbClr val="805413"/>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99"/>
        </a:lt1>
        <a:dk2>
          <a:srgbClr val="000000"/>
        </a:dk2>
        <a:lt2>
          <a:srgbClr val="CCCCCC"/>
        </a:lt2>
        <a:accent1>
          <a:srgbClr val="999900"/>
        </a:accent1>
        <a:accent2>
          <a:srgbClr val="8C8300"/>
        </a:accent2>
        <a:accent3>
          <a:srgbClr val="FFFFCA"/>
        </a:accent3>
        <a:accent4>
          <a:srgbClr val="000000"/>
        </a:accent4>
        <a:accent5>
          <a:srgbClr val="CACAAA"/>
        </a:accent5>
        <a:accent6>
          <a:srgbClr val="7E7600"/>
        </a:accent6>
        <a:hlink>
          <a:srgbClr val="737300"/>
        </a:hlink>
        <a:folHlink>
          <a:srgbClr val="6B64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99"/>
        </a:lt1>
        <a:dk2>
          <a:srgbClr val="000000"/>
        </a:dk2>
        <a:lt2>
          <a:srgbClr val="CCCCCC"/>
        </a:lt2>
        <a:accent1>
          <a:srgbClr val="698C00"/>
        </a:accent1>
        <a:accent2>
          <a:srgbClr val="8C7000"/>
        </a:accent2>
        <a:accent3>
          <a:srgbClr val="FFFFCA"/>
        </a:accent3>
        <a:accent4>
          <a:srgbClr val="000000"/>
        </a:accent4>
        <a:accent5>
          <a:srgbClr val="B9C5AA"/>
        </a:accent5>
        <a:accent6>
          <a:srgbClr val="7E6500"/>
        </a:accent6>
        <a:hlink>
          <a:srgbClr val="666600"/>
        </a:hlink>
        <a:folHlink>
          <a:srgbClr val="805413"/>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99"/>
        </a:lt1>
        <a:dk2>
          <a:srgbClr val="000000"/>
        </a:dk2>
        <a:lt2>
          <a:srgbClr val="CCCCCC"/>
        </a:lt2>
        <a:accent1>
          <a:srgbClr val="A65353"/>
        </a:accent1>
        <a:accent2>
          <a:srgbClr val="737300"/>
        </a:accent2>
        <a:accent3>
          <a:srgbClr val="FFFFCA"/>
        </a:accent3>
        <a:accent4>
          <a:srgbClr val="000000"/>
        </a:accent4>
        <a:accent5>
          <a:srgbClr val="D0B3B3"/>
        </a:accent5>
        <a:accent6>
          <a:srgbClr val="686800"/>
        </a:accent6>
        <a:hlink>
          <a:srgbClr val="873D68"/>
        </a:hlink>
        <a:folHlink>
          <a:srgbClr val="584D8C"/>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99"/>
        </a:lt1>
        <a:dk2>
          <a:srgbClr val="000000"/>
        </a:dk2>
        <a:lt2>
          <a:srgbClr val="CCCCCC"/>
        </a:lt2>
        <a:accent1>
          <a:srgbClr val="38778C"/>
        </a:accent1>
        <a:accent2>
          <a:srgbClr val="995D36"/>
        </a:accent2>
        <a:accent3>
          <a:srgbClr val="FFFFCA"/>
        </a:accent3>
        <a:accent4>
          <a:srgbClr val="000000"/>
        </a:accent4>
        <a:accent5>
          <a:srgbClr val="AEBDC5"/>
        </a:accent5>
        <a:accent6>
          <a:srgbClr val="8A5330"/>
        </a:accent6>
        <a:hlink>
          <a:srgbClr val="6F4C80"/>
        </a:hlink>
        <a:folHlink>
          <a:srgbClr val="6666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999900"/>
        </a:accent1>
        <a:accent2>
          <a:srgbClr val="8C8300"/>
        </a:accent2>
        <a:accent3>
          <a:srgbClr val="FFFFFF"/>
        </a:accent3>
        <a:accent4>
          <a:srgbClr val="000000"/>
        </a:accent4>
        <a:accent5>
          <a:srgbClr val="CACAAA"/>
        </a:accent5>
        <a:accent6>
          <a:srgbClr val="7E7600"/>
        </a:accent6>
        <a:hlink>
          <a:srgbClr val="737300"/>
        </a:hlink>
        <a:folHlink>
          <a:srgbClr val="6B64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698C00"/>
        </a:accent1>
        <a:accent2>
          <a:srgbClr val="8C7000"/>
        </a:accent2>
        <a:accent3>
          <a:srgbClr val="FFFFFF"/>
        </a:accent3>
        <a:accent4>
          <a:srgbClr val="000000"/>
        </a:accent4>
        <a:accent5>
          <a:srgbClr val="B9C5AA"/>
        </a:accent5>
        <a:accent6>
          <a:srgbClr val="7E6500"/>
        </a:accent6>
        <a:hlink>
          <a:srgbClr val="666600"/>
        </a:hlink>
        <a:folHlink>
          <a:srgbClr val="80541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A65353"/>
        </a:accent1>
        <a:accent2>
          <a:srgbClr val="737300"/>
        </a:accent2>
        <a:accent3>
          <a:srgbClr val="FFFFFF"/>
        </a:accent3>
        <a:accent4>
          <a:srgbClr val="000000"/>
        </a:accent4>
        <a:accent5>
          <a:srgbClr val="D0B3B3"/>
        </a:accent5>
        <a:accent6>
          <a:srgbClr val="686800"/>
        </a:accent6>
        <a:hlink>
          <a:srgbClr val="873D68"/>
        </a:hlink>
        <a:folHlink>
          <a:srgbClr val="584D8C"/>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38778C"/>
        </a:accent1>
        <a:accent2>
          <a:srgbClr val="995D36"/>
        </a:accent2>
        <a:accent3>
          <a:srgbClr val="FFFFFF"/>
        </a:accent3>
        <a:accent4>
          <a:srgbClr val="000000"/>
        </a:accent4>
        <a:accent5>
          <a:srgbClr val="AEBDC5"/>
        </a:accent5>
        <a:accent6>
          <a:srgbClr val="8A5330"/>
        </a:accent6>
        <a:hlink>
          <a:srgbClr val="6F4C8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spain map 3</Template>
  <TotalTime>132</TotalTime>
  <Words>458</Words>
  <Application>Microsoft Office PowerPoint</Application>
  <PresentationFormat>On-screen Show (4:3)</PresentationFormat>
  <Paragraphs>31</Paragraphs>
  <Slides>87</Slides>
  <Notes>0</Notes>
  <HiddenSlides>0</HiddenSlides>
  <MMClips>0</MMClips>
  <ScaleCrop>false</ScaleCrop>
  <HeadingPairs>
    <vt:vector size="4" baseType="variant">
      <vt:variant>
        <vt:lpstr>Theme</vt:lpstr>
      </vt:variant>
      <vt:variant>
        <vt:i4>2</vt:i4>
      </vt:variant>
      <vt:variant>
        <vt:lpstr>Slide Titles</vt:lpstr>
      </vt:variant>
      <vt:variant>
        <vt:i4>87</vt:i4>
      </vt:variant>
    </vt:vector>
  </HeadingPairs>
  <TitlesOfParts>
    <vt:vector size="89" baseType="lpstr">
      <vt:lpstr>spain map 3</vt:lpstr>
      <vt:lpstr>1_Default Design</vt:lpstr>
      <vt:lpstr>Spain - Antoni Gaudí i Cornet</vt:lpstr>
      <vt:lpstr>Gaudi structures</vt:lpstr>
      <vt:lpstr>PowerPoint Presentation</vt:lpstr>
      <vt:lpstr>Casa Batlló  is a building restored by Antoni Gaudí and Josep Maria Jujol, built in 1877 and remodelled in the years 1904–1906; The local name for the building is Casa dels ossos (House of Bones), as it has a visceral, skeletal organic quality. It was originally designed for a middle-class family and situated in a prosperous district of Barcelona. The building looks very remarkable — like everything Gaudí designed, only identifiable as Modernisme or Art Nouveau in the broadest sense. The ground floor, in particular, is rather astonishing with tracery, irregular oval windows and flowing sculpted stone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Interior Designs</vt:lpstr>
      <vt:lpstr>PowerPoint Presentation</vt:lpstr>
      <vt:lpstr>PowerPoint Presentation</vt:lpstr>
      <vt:lpstr>PowerPoint Presentation</vt:lpstr>
      <vt:lpstr>PowerPoint Presentation</vt:lpstr>
      <vt:lpstr>Casa Fuster - Luxury hotel in Barcelona</vt:lpstr>
      <vt:lpstr>PowerPoint Presentation</vt:lpstr>
      <vt:lpstr>PowerPoint Presentation</vt:lpstr>
      <vt:lpstr>PowerPoint Presentation</vt:lpstr>
      <vt:lpstr>Casa Milà</vt:lpstr>
      <vt:lpstr>PowerPoint Presentation</vt:lpstr>
      <vt:lpstr>PowerPoint Presentation</vt:lpstr>
      <vt:lpstr>PowerPoint Presentation</vt:lpstr>
      <vt:lpstr>PowerPoint Presentation</vt:lpstr>
      <vt:lpstr>Inner courtyard</vt:lpstr>
      <vt:lpstr>PowerPoint Presentation</vt:lpstr>
      <vt:lpstr>PowerPoint Presentation</vt:lpstr>
      <vt:lpstr>PowerPoint Presentation</vt:lpstr>
      <vt:lpstr>PowerPoint Presentation</vt:lpstr>
      <vt:lpstr>An apartment in the days when the Casa Mila (La Pedrera) is built</vt:lpstr>
      <vt:lpstr>PowerPoint Presentation</vt:lpstr>
      <vt:lpstr>PowerPoint Presentation</vt:lpstr>
      <vt:lpstr>PowerPoint Presentation</vt:lpstr>
      <vt:lpstr>Park Güell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Casa calvet</vt:lpstr>
      <vt:lpstr>PowerPoint Presentation</vt:lpstr>
      <vt:lpstr>PowerPoint Presentation</vt:lpstr>
      <vt:lpstr>PowerPoint Presentation</vt:lpstr>
      <vt:lpstr>PowerPoint Presentation</vt:lpstr>
      <vt:lpstr>PowerPoint Presentation</vt:lpstr>
      <vt:lpstr>PowerPoint Presentation</vt:lpstr>
      <vt:lpstr>Vestibule</vt:lpstr>
      <vt:lpstr>Vestibule elevator entrance</vt:lpstr>
      <vt:lpstr>Elevator</vt:lpstr>
      <vt:lpstr>Today, the building serves as a restaurant</vt:lpstr>
      <vt:lpstr>Palau Guell</vt:lpstr>
      <vt:lpstr>Front entrance allowed horse drawn carriages to enter the home through one door and exit through the other</vt:lpstr>
      <vt:lpstr>PowerPoint Presentation</vt:lpstr>
      <vt:lpstr>PowerPoint Presentation</vt:lpstr>
      <vt:lpstr>Interior looking up</vt:lpstr>
      <vt:lpstr>Architectural Details of Palau Guell</vt:lpstr>
      <vt:lpstr>PowerPoint Presentation</vt:lpstr>
      <vt:lpstr>PowerPoint Presentation</vt:lpstr>
      <vt:lpstr>PowerPoint Presentation</vt:lpstr>
      <vt:lpstr>PowerPoint Presentation</vt:lpstr>
      <vt:lpstr>PowerPoint Presentation</vt:lpstr>
      <vt:lpstr>Other Gaudi Designs</vt:lpstr>
      <vt:lpstr>Bathroom Fixtures by Gaudi</vt:lpstr>
      <vt:lpstr>Luxury Caravan (RV)</vt:lpstr>
      <vt:lpstr>The Gaudi bishop's palace in Astorga</vt:lpstr>
      <vt:lpstr>Casa Botines by Antoni Gaudí, 1891 to 1892, León, Spain</vt:lpstr>
      <vt:lpstr>Furniture designed by Gaudi for his buildings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A. Naumann</dc:creator>
  <cp:lastModifiedBy>Joseph A. Naumann</cp:lastModifiedBy>
  <cp:revision>15</cp:revision>
  <dcterms:created xsi:type="dcterms:W3CDTF">2012-07-23T12:51:23Z</dcterms:created>
  <dcterms:modified xsi:type="dcterms:W3CDTF">2012-07-23T15:04:45Z</dcterms:modified>
</cp:coreProperties>
</file>