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handoutMasterIdLst>
    <p:handoutMasterId r:id="rId32"/>
  </p:handoutMasterIdLst>
  <p:sldIdLst>
    <p:sldId id="280" r:id="rId2"/>
    <p:sldId id="281" r:id="rId3"/>
    <p:sldId id="282" r:id="rId4"/>
    <p:sldId id="256" r:id="rId5"/>
    <p:sldId id="266" r:id="rId6"/>
    <p:sldId id="260" r:id="rId7"/>
    <p:sldId id="265" r:id="rId8"/>
    <p:sldId id="258" r:id="rId9"/>
    <p:sldId id="269" r:id="rId10"/>
    <p:sldId id="268" r:id="rId11"/>
    <p:sldId id="259" r:id="rId12"/>
    <p:sldId id="262" r:id="rId13"/>
    <p:sldId id="270" r:id="rId14"/>
    <p:sldId id="261" r:id="rId15"/>
    <p:sldId id="283" r:id="rId16"/>
    <p:sldId id="284" r:id="rId17"/>
    <p:sldId id="264" r:id="rId18"/>
    <p:sldId id="285" r:id="rId19"/>
    <p:sldId id="271" r:id="rId20"/>
    <p:sldId id="263" r:id="rId21"/>
    <p:sldId id="286" r:id="rId22"/>
    <p:sldId id="287" r:id="rId23"/>
    <p:sldId id="272" r:id="rId24"/>
    <p:sldId id="273" r:id="rId25"/>
    <p:sldId id="275" r:id="rId26"/>
    <p:sldId id="274" r:id="rId27"/>
    <p:sldId id="277" r:id="rId28"/>
    <p:sldId id="278" r:id="rId29"/>
    <p:sldId id="279" r:id="rId30"/>
  </p:sldIdLst>
  <p:sldSz cx="12192000" cy="6858000"/>
  <p:notesSz cx="6958013" cy="9244013"/>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0998"/>
    <a:srgbClr val="8A0015"/>
    <a:srgbClr val="B4001A"/>
    <a:srgbClr val="3B0550"/>
    <a:srgbClr val="0066FF"/>
    <a:srgbClr val="CC3399"/>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1" d="100"/>
          <a:sy n="91" d="100"/>
        </p:scale>
        <p:origin x="120" y="3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1466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83" tIns="46292" rIns="92583" bIns="46292" numCol="1" anchor="t" anchorCtr="0" compatLnSpc="1">
            <a:prstTxWarp prst="textNoShape">
              <a:avLst/>
            </a:prstTxWarp>
          </a:bodyPr>
          <a:lstStyle>
            <a:lvl1pPr defTabSz="925513">
              <a:defRPr sz="1200"/>
            </a:lvl1pPr>
          </a:lstStyle>
          <a:p>
            <a:endParaRPr lang="en-US" altLang="en-US" dirty="0"/>
          </a:p>
        </p:txBody>
      </p:sp>
      <p:sp>
        <p:nvSpPr>
          <p:cNvPr id="14339" name="Rectangle 3"/>
          <p:cNvSpPr>
            <a:spLocks noGrp="1" noChangeArrowheads="1"/>
          </p:cNvSpPr>
          <p:nvPr>
            <p:ph type="dt" sz="quarter" idx="1"/>
          </p:nvPr>
        </p:nvSpPr>
        <p:spPr bwMode="auto">
          <a:xfrm>
            <a:off x="3941763" y="0"/>
            <a:ext cx="3014662"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83" tIns="46292" rIns="92583" bIns="46292" numCol="1" anchor="t" anchorCtr="0" compatLnSpc="1">
            <a:prstTxWarp prst="textNoShape">
              <a:avLst/>
            </a:prstTxWarp>
          </a:bodyPr>
          <a:lstStyle>
            <a:lvl1pPr algn="r" defTabSz="925513">
              <a:defRPr sz="1200"/>
            </a:lvl1pPr>
          </a:lstStyle>
          <a:p>
            <a:endParaRPr lang="en-US" altLang="en-US" dirty="0"/>
          </a:p>
        </p:txBody>
      </p:sp>
      <p:sp>
        <p:nvSpPr>
          <p:cNvPr id="14340" name="Rectangle 4"/>
          <p:cNvSpPr>
            <a:spLocks noGrp="1" noChangeArrowheads="1"/>
          </p:cNvSpPr>
          <p:nvPr>
            <p:ph type="ftr" sz="quarter" idx="2"/>
          </p:nvPr>
        </p:nvSpPr>
        <p:spPr bwMode="auto">
          <a:xfrm>
            <a:off x="0" y="8780463"/>
            <a:ext cx="3014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83" tIns="46292" rIns="92583" bIns="46292" numCol="1" anchor="b" anchorCtr="0" compatLnSpc="1">
            <a:prstTxWarp prst="textNoShape">
              <a:avLst/>
            </a:prstTxWarp>
          </a:bodyPr>
          <a:lstStyle>
            <a:lvl1pPr defTabSz="925513">
              <a:defRPr sz="1200"/>
            </a:lvl1pPr>
          </a:lstStyle>
          <a:p>
            <a:endParaRPr lang="en-US" altLang="en-US" dirty="0"/>
          </a:p>
        </p:txBody>
      </p:sp>
      <p:sp>
        <p:nvSpPr>
          <p:cNvPr id="14341" name="Rectangle 5"/>
          <p:cNvSpPr>
            <a:spLocks noGrp="1" noChangeArrowheads="1"/>
          </p:cNvSpPr>
          <p:nvPr>
            <p:ph type="sldNum" sz="quarter" idx="3"/>
          </p:nvPr>
        </p:nvSpPr>
        <p:spPr bwMode="auto">
          <a:xfrm>
            <a:off x="3941763" y="8780463"/>
            <a:ext cx="301466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83" tIns="46292" rIns="92583" bIns="46292" numCol="1" anchor="b" anchorCtr="0" compatLnSpc="1">
            <a:prstTxWarp prst="textNoShape">
              <a:avLst/>
            </a:prstTxWarp>
          </a:bodyPr>
          <a:lstStyle>
            <a:lvl1pPr algn="r" defTabSz="925513">
              <a:defRPr sz="1200"/>
            </a:lvl1pPr>
          </a:lstStyle>
          <a:p>
            <a:fld id="{1A48D451-BAF0-436A-BE3F-DDF807AE3455}" type="slidenum">
              <a:rPr lang="en-US" altLang="en-US"/>
              <a:pPr/>
              <a:t>‹#›</a:t>
            </a:fld>
            <a:endParaRPr lang="en-US" altLang="en-US" dirty="0"/>
          </a:p>
        </p:txBody>
      </p:sp>
    </p:spTree>
    <p:extLst>
      <p:ext uri="{BB962C8B-B14F-4D97-AF65-F5344CB8AC3E}">
        <p14:creationId xmlns:p14="http://schemas.microsoft.com/office/powerpoint/2010/main" val="29520657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dirty="0"/>
          </a:p>
        </p:txBody>
      </p:sp>
      <p:sp>
        <p:nvSpPr>
          <p:cNvPr id="23555" name="Rectangle 3"/>
          <p:cNvSpPr>
            <a:spLocks noGrp="1" noChangeArrowheads="1"/>
          </p:cNvSpPr>
          <p:nvPr>
            <p:ph type="dt" idx="1"/>
          </p:nvPr>
        </p:nvSpPr>
        <p:spPr bwMode="auto">
          <a:xfrm>
            <a:off x="39624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dirty="0"/>
          </a:p>
        </p:txBody>
      </p:sp>
      <p:sp>
        <p:nvSpPr>
          <p:cNvPr id="23556" name="Rectangle 4"/>
          <p:cNvSpPr>
            <a:spLocks noGrp="1" noRot="1" noChangeAspect="1" noChangeArrowheads="1" noTextEdit="1"/>
          </p:cNvSpPr>
          <p:nvPr>
            <p:ph type="sldImg" idx="2"/>
          </p:nvPr>
        </p:nvSpPr>
        <p:spPr bwMode="auto">
          <a:xfrm>
            <a:off x="352425" y="685800"/>
            <a:ext cx="6229350" cy="35052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3557" name="Rectangle 5"/>
          <p:cNvSpPr>
            <a:spLocks noGrp="1" noChangeArrowheads="1"/>
          </p:cNvSpPr>
          <p:nvPr>
            <p:ph type="body" sz="quarter" idx="3"/>
          </p:nvPr>
        </p:nvSpPr>
        <p:spPr bwMode="auto">
          <a:xfrm>
            <a:off x="914400" y="4419600"/>
            <a:ext cx="5105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558" name="Rectangle 6"/>
          <p:cNvSpPr>
            <a:spLocks noGrp="1" noChangeArrowheads="1"/>
          </p:cNvSpPr>
          <p:nvPr>
            <p:ph type="ftr" sz="quarter" idx="4"/>
          </p:nvPr>
        </p:nvSpPr>
        <p:spPr bwMode="auto">
          <a:xfrm>
            <a:off x="0" y="87630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dirty="0"/>
          </a:p>
        </p:txBody>
      </p:sp>
      <p:sp>
        <p:nvSpPr>
          <p:cNvPr id="23559" name="Rectangle 7"/>
          <p:cNvSpPr>
            <a:spLocks noGrp="1" noChangeArrowheads="1"/>
          </p:cNvSpPr>
          <p:nvPr>
            <p:ph type="sldNum" sz="quarter" idx="5"/>
          </p:nvPr>
        </p:nvSpPr>
        <p:spPr bwMode="auto">
          <a:xfrm>
            <a:off x="3962400" y="87630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23E32CF-A199-4A82-AA7C-EBC4BE4BA5A8}" type="slidenum">
              <a:rPr lang="en-US" altLang="en-US"/>
              <a:pPr/>
              <a:t>‹#›</a:t>
            </a:fld>
            <a:endParaRPr lang="en-US" altLang="en-US" dirty="0"/>
          </a:p>
        </p:txBody>
      </p:sp>
    </p:spTree>
    <p:extLst>
      <p:ext uri="{BB962C8B-B14F-4D97-AF65-F5344CB8AC3E}">
        <p14:creationId xmlns:p14="http://schemas.microsoft.com/office/powerpoint/2010/main" val="18525556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A6226A-1AA9-4EAB-AB9C-8C48E3868535}" type="slidenum">
              <a:rPr lang="en-US" altLang="en-US"/>
              <a:pPr/>
              <a:t>4</a:t>
            </a:fld>
            <a:endParaRPr lang="en-US" altLang="en-US" dirty="0"/>
          </a:p>
        </p:txBody>
      </p:sp>
      <p:sp>
        <p:nvSpPr>
          <p:cNvPr id="24578" name="Rectangle 2"/>
          <p:cNvSpPr>
            <a:spLocks noGrp="1" noRot="1" noChangeAspect="1" noChangeArrowheads="1" noTextEdit="1"/>
          </p:cNvSpPr>
          <p:nvPr>
            <p:ph type="sldImg"/>
          </p:nvPr>
        </p:nvSpPr>
        <p:spPr>
          <a:xfrm>
            <a:off x="352425" y="685800"/>
            <a:ext cx="6229350" cy="3505200"/>
          </a:xfrm>
          <a:ln/>
        </p:spPr>
      </p:sp>
      <p:sp>
        <p:nvSpPr>
          <p:cNvPr id="2457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521056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81B530-8DD0-4A1D-84C8-92AB42A05435}" type="slidenum">
              <a:rPr lang="en-US" altLang="en-US"/>
              <a:pPr/>
              <a:t>13</a:t>
            </a:fld>
            <a:endParaRPr lang="en-US" altLang="en-US" dirty="0"/>
          </a:p>
        </p:txBody>
      </p:sp>
      <p:sp>
        <p:nvSpPr>
          <p:cNvPr id="34818" name="Rectangle 2"/>
          <p:cNvSpPr>
            <a:spLocks noGrp="1" noRot="1" noChangeAspect="1" noChangeArrowheads="1" noTextEdit="1"/>
          </p:cNvSpPr>
          <p:nvPr>
            <p:ph type="sldImg"/>
          </p:nvPr>
        </p:nvSpPr>
        <p:spPr>
          <a:xfrm>
            <a:off x="352425" y="685800"/>
            <a:ext cx="6229350" cy="3505200"/>
          </a:xfrm>
          <a:ln/>
        </p:spPr>
      </p:sp>
      <p:sp>
        <p:nvSpPr>
          <p:cNvPr id="3481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798134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793634-011F-420A-BBCD-72ED89A2C7F9}" type="slidenum">
              <a:rPr lang="en-US" altLang="en-US"/>
              <a:pPr/>
              <a:t>14</a:t>
            </a:fld>
            <a:endParaRPr lang="en-US" altLang="en-US" dirty="0"/>
          </a:p>
        </p:txBody>
      </p:sp>
      <p:sp>
        <p:nvSpPr>
          <p:cNvPr id="35842" name="Rectangle 2"/>
          <p:cNvSpPr>
            <a:spLocks noGrp="1" noRot="1" noChangeAspect="1" noChangeArrowheads="1" noTextEdit="1"/>
          </p:cNvSpPr>
          <p:nvPr>
            <p:ph type="sldImg"/>
          </p:nvPr>
        </p:nvSpPr>
        <p:spPr>
          <a:xfrm>
            <a:off x="352425" y="685800"/>
            <a:ext cx="6229350" cy="3505200"/>
          </a:xfrm>
          <a:ln/>
        </p:spPr>
      </p:sp>
      <p:sp>
        <p:nvSpPr>
          <p:cNvPr id="3584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72738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3E32CF-A199-4A82-AA7C-EBC4BE4BA5A8}" type="slidenum">
              <a:rPr lang="en-US" altLang="en-US" smtClean="0"/>
              <a:pPr/>
              <a:t>15</a:t>
            </a:fld>
            <a:endParaRPr lang="en-US" altLang="en-US" dirty="0"/>
          </a:p>
        </p:txBody>
      </p:sp>
    </p:spTree>
    <p:extLst>
      <p:ext uri="{BB962C8B-B14F-4D97-AF65-F5344CB8AC3E}">
        <p14:creationId xmlns:p14="http://schemas.microsoft.com/office/powerpoint/2010/main" val="3412113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43CB85-1CE2-44E7-A197-75CF6E4D20FB}" type="slidenum">
              <a:rPr lang="en-US" altLang="en-US"/>
              <a:pPr/>
              <a:t>17</a:t>
            </a:fld>
            <a:endParaRPr lang="en-US" altLang="en-US" dirty="0"/>
          </a:p>
        </p:txBody>
      </p:sp>
      <p:sp>
        <p:nvSpPr>
          <p:cNvPr id="37890" name="Rectangle 2"/>
          <p:cNvSpPr>
            <a:spLocks noGrp="1" noRot="1" noChangeAspect="1" noChangeArrowheads="1" noTextEdit="1"/>
          </p:cNvSpPr>
          <p:nvPr>
            <p:ph type="sldImg"/>
          </p:nvPr>
        </p:nvSpPr>
        <p:spPr>
          <a:xfrm>
            <a:off x="352425" y="685800"/>
            <a:ext cx="6229350" cy="3505200"/>
          </a:xfrm>
          <a:ln/>
        </p:spPr>
      </p:sp>
      <p:sp>
        <p:nvSpPr>
          <p:cNvPr id="3789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434967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C8DFC3-6B92-4B97-8608-33B8DA906289}" type="slidenum">
              <a:rPr lang="en-US" altLang="en-US"/>
              <a:pPr/>
              <a:t>19</a:t>
            </a:fld>
            <a:endParaRPr lang="en-US" altLang="en-US" dirty="0"/>
          </a:p>
        </p:txBody>
      </p:sp>
      <p:sp>
        <p:nvSpPr>
          <p:cNvPr id="32770" name="Rectangle 2"/>
          <p:cNvSpPr>
            <a:spLocks noGrp="1" noRot="1" noChangeAspect="1" noChangeArrowheads="1" noTextEdit="1"/>
          </p:cNvSpPr>
          <p:nvPr>
            <p:ph type="sldImg"/>
          </p:nvPr>
        </p:nvSpPr>
        <p:spPr>
          <a:xfrm>
            <a:off x="352425" y="685800"/>
            <a:ext cx="6229350" cy="3505200"/>
          </a:xfrm>
          <a:ln/>
        </p:spPr>
      </p:sp>
      <p:sp>
        <p:nvSpPr>
          <p:cNvPr id="3277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689186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091AA1-AED8-4518-8DDB-D3D04820BA55}" type="slidenum">
              <a:rPr lang="en-US" altLang="en-US"/>
              <a:pPr/>
              <a:t>20</a:t>
            </a:fld>
            <a:endParaRPr lang="en-US" altLang="en-US" dirty="0"/>
          </a:p>
        </p:txBody>
      </p:sp>
      <p:sp>
        <p:nvSpPr>
          <p:cNvPr id="36866" name="Rectangle 2"/>
          <p:cNvSpPr>
            <a:spLocks noGrp="1" noRot="1" noChangeAspect="1" noChangeArrowheads="1" noTextEdit="1"/>
          </p:cNvSpPr>
          <p:nvPr>
            <p:ph type="sldImg"/>
          </p:nvPr>
        </p:nvSpPr>
        <p:spPr>
          <a:xfrm>
            <a:off x="352425" y="685800"/>
            <a:ext cx="6229350" cy="3505200"/>
          </a:xfrm>
          <a:ln/>
        </p:spPr>
      </p:sp>
      <p:sp>
        <p:nvSpPr>
          <p:cNvPr id="3686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380858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481D8D-40ED-4A39-A0BA-CC33159FB950}" type="slidenum">
              <a:rPr lang="en-US" altLang="en-US"/>
              <a:pPr/>
              <a:t>23</a:t>
            </a:fld>
            <a:endParaRPr lang="en-US" altLang="en-US" dirty="0"/>
          </a:p>
        </p:txBody>
      </p:sp>
      <p:sp>
        <p:nvSpPr>
          <p:cNvPr id="41986" name="Rectangle 2"/>
          <p:cNvSpPr>
            <a:spLocks noGrp="1" noRot="1" noChangeAspect="1" noChangeArrowheads="1" noTextEdit="1"/>
          </p:cNvSpPr>
          <p:nvPr>
            <p:ph type="sldImg"/>
          </p:nvPr>
        </p:nvSpPr>
        <p:spPr>
          <a:xfrm>
            <a:off x="352425" y="685800"/>
            <a:ext cx="6229350" cy="3505200"/>
          </a:xfrm>
          <a:ln/>
        </p:spPr>
      </p:sp>
      <p:sp>
        <p:nvSpPr>
          <p:cNvPr id="4198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174179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CAB902-4368-421F-99DD-3F17D0148AFA}" type="slidenum">
              <a:rPr lang="en-US" altLang="en-US"/>
              <a:pPr/>
              <a:t>24</a:t>
            </a:fld>
            <a:endParaRPr lang="en-US" altLang="en-US" dirty="0"/>
          </a:p>
        </p:txBody>
      </p:sp>
      <p:sp>
        <p:nvSpPr>
          <p:cNvPr id="43010" name="Rectangle 2"/>
          <p:cNvSpPr>
            <a:spLocks noGrp="1" noRot="1" noChangeAspect="1" noChangeArrowheads="1" noTextEdit="1"/>
          </p:cNvSpPr>
          <p:nvPr>
            <p:ph type="sldImg"/>
          </p:nvPr>
        </p:nvSpPr>
        <p:spPr>
          <a:xfrm>
            <a:off x="352425" y="685800"/>
            <a:ext cx="6229350" cy="3505200"/>
          </a:xfrm>
          <a:ln/>
        </p:spPr>
      </p:sp>
      <p:sp>
        <p:nvSpPr>
          <p:cNvPr id="4301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92286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D87401-23BF-4038-85FD-E6D78608C03F}" type="slidenum">
              <a:rPr lang="en-US" altLang="en-US"/>
              <a:pPr/>
              <a:t>26</a:t>
            </a:fld>
            <a:endParaRPr lang="en-US" altLang="en-US" dirty="0"/>
          </a:p>
        </p:txBody>
      </p:sp>
      <p:sp>
        <p:nvSpPr>
          <p:cNvPr id="44034" name="Rectangle 2"/>
          <p:cNvSpPr>
            <a:spLocks noGrp="1" noRot="1" noChangeAspect="1" noChangeArrowheads="1" noTextEdit="1"/>
          </p:cNvSpPr>
          <p:nvPr>
            <p:ph type="sldImg"/>
          </p:nvPr>
        </p:nvSpPr>
        <p:spPr>
          <a:xfrm>
            <a:off x="352425" y="685800"/>
            <a:ext cx="6229350" cy="3505200"/>
          </a:xfrm>
          <a:ln/>
        </p:spPr>
      </p:sp>
      <p:sp>
        <p:nvSpPr>
          <p:cNvPr id="4403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504549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CCD5F6-2F05-40A4-A4BA-A7504F930D82}" type="slidenum">
              <a:rPr lang="en-US" altLang="en-US"/>
              <a:pPr/>
              <a:t>5</a:t>
            </a:fld>
            <a:endParaRPr lang="en-US" altLang="en-US" dirty="0"/>
          </a:p>
        </p:txBody>
      </p:sp>
      <p:sp>
        <p:nvSpPr>
          <p:cNvPr id="25602" name="Rectangle 2"/>
          <p:cNvSpPr>
            <a:spLocks noGrp="1" noRot="1" noChangeAspect="1" noChangeArrowheads="1" noTextEdit="1"/>
          </p:cNvSpPr>
          <p:nvPr>
            <p:ph type="sldImg"/>
          </p:nvPr>
        </p:nvSpPr>
        <p:spPr>
          <a:xfrm>
            <a:off x="352425" y="685800"/>
            <a:ext cx="6229350" cy="3505200"/>
          </a:xfrm>
          <a:ln/>
        </p:spPr>
      </p:sp>
      <p:sp>
        <p:nvSpPr>
          <p:cNvPr id="2560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267324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FFA500-9494-4461-BB1A-C235B90A1B8F}" type="slidenum">
              <a:rPr lang="en-US" altLang="en-US"/>
              <a:pPr/>
              <a:t>6</a:t>
            </a:fld>
            <a:endParaRPr lang="en-US" altLang="en-US" dirty="0"/>
          </a:p>
        </p:txBody>
      </p:sp>
      <p:sp>
        <p:nvSpPr>
          <p:cNvPr id="26626" name="Rectangle 2"/>
          <p:cNvSpPr>
            <a:spLocks noGrp="1" noRot="1" noChangeAspect="1" noChangeArrowheads="1" noTextEdit="1"/>
          </p:cNvSpPr>
          <p:nvPr>
            <p:ph type="sldImg"/>
          </p:nvPr>
        </p:nvSpPr>
        <p:spPr>
          <a:xfrm>
            <a:off x="352425" y="685800"/>
            <a:ext cx="6229350" cy="3505200"/>
          </a:xfrm>
          <a:ln/>
        </p:spPr>
      </p:sp>
      <p:sp>
        <p:nvSpPr>
          <p:cNvPr id="2662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868025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C5D0C1-7728-4E17-AC3D-FDD5644E26A0}" type="slidenum">
              <a:rPr lang="en-US" altLang="en-US"/>
              <a:pPr/>
              <a:t>7</a:t>
            </a:fld>
            <a:endParaRPr lang="en-US" altLang="en-US" dirty="0"/>
          </a:p>
        </p:txBody>
      </p:sp>
      <p:sp>
        <p:nvSpPr>
          <p:cNvPr id="27650" name="Rectangle 2"/>
          <p:cNvSpPr>
            <a:spLocks noGrp="1" noRot="1" noChangeAspect="1" noChangeArrowheads="1" noTextEdit="1"/>
          </p:cNvSpPr>
          <p:nvPr>
            <p:ph type="sldImg"/>
          </p:nvPr>
        </p:nvSpPr>
        <p:spPr>
          <a:xfrm>
            <a:off x="352425" y="685800"/>
            <a:ext cx="6229350" cy="3505200"/>
          </a:xfrm>
          <a:ln/>
        </p:spPr>
      </p:sp>
      <p:sp>
        <p:nvSpPr>
          <p:cNvPr id="2765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344607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0A64C6-EBD0-445B-9D00-EFFC12F85D73}" type="slidenum">
              <a:rPr lang="en-US" altLang="en-US"/>
              <a:pPr/>
              <a:t>8</a:t>
            </a:fld>
            <a:endParaRPr lang="en-US" altLang="en-US" dirty="0"/>
          </a:p>
        </p:txBody>
      </p:sp>
      <p:sp>
        <p:nvSpPr>
          <p:cNvPr id="28674" name="Rectangle 2"/>
          <p:cNvSpPr>
            <a:spLocks noGrp="1" noRot="1" noChangeAspect="1" noChangeArrowheads="1" noTextEdit="1"/>
          </p:cNvSpPr>
          <p:nvPr>
            <p:ph type="sldImg"/>
          </p:nvPr>
        </p:nvSpPr>
        <p:spPr>
          <a:xfrm>
            <a:off x="352425" y="685800"/>
            <a:ext cx="6229350" cy="3505200"/>
          </a:xfrm>
          <a:ln/>
        </p:spPr>
      </p:sp>
      <p:sp>
        <p:nvSpPr>
          <p:cNvPr id="2867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51521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1D6182-E3A3-41CA-BFCE-3931CEF60367}" type="slidenum">
              <a:rPr lang="en-US" altLang="en-US"/>
              <a:pPr/>
              <a:t>9</a:t>
            </a:fld>
            <a:endParaRPr lang="en-US" altLang="en-US" dirty="0"/>
          </a:p>
        </p:txBody>
      </p:sp>
      <p:sp>
        <p:nvSpPr>
          <p:cNvPr id="29698" name="Rectangle 2"/>
          <p:cNvSpPr>
            <a:spLocks noGrp="1" noRot="1" noChangeAspect="1" noChangeArrowheads="1" noTextEdit="1"/>
          </p:cNvSpPr>
          <p:nvPr>
            <p:ph type="sldImg"/>
          </p:nvPr>
        </p:nvSpPr>
        <p:spPr>
          <a:xfrm>
            <a:off x="352425" y="685800"/>
            <a:ext cx="6229350" cy="3505200"/>
          </a:xfrm>
          <a:ln/>
        </p:spPr>
      </p:sp>
      <p:sp>
        <p:nvSpPr>
          <p:cNvPr id="2969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8346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16659-8B92-42EB-A382-2B54477C11EF}" type="slidenum">
              <a:rPr lang="en-US" altLang="en-US"/>
              <a:pPr/>
              <a:t>10</a:t>
            </a:fld>
            <a:endParaRPr lang="en-US" altLang="en-US" dirty="0"/>
          </a:p>
        </p:txBody>
      </p:sp>
      <p:sp>
        <p:nvSpPr>
          <p:cNvPr id="30722" name="Rectangle 2"/>
          <p:cNvSpPr>
            <a:spLocks noGrp="1" noRot="1" noChangeAspect="1" noChangeArrowheads="1" noTextEdit="1"/>
          </p:cNvSpPr>
          <p:nvPr>
            <p:ph type="sldImg"/>
          </p:nvPr>
        </p:nvSpPr>
        <p:spPr>
          <a:xfrm>
            <a:off x="352425" y="685800"/>
            <a:ext cx="6229350" cy="3505200"/>
          </a:xfrm>
          <a:ln/>
        </p:spPr>
      </p:sp>
      <p:sp>
        <p:nvSpPr>
          <p:cNvPr id="3072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478220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D7731A-8216-42E4-9459-3AD630A4819A}" type="slidenum">
              <a:rPr lang="en-US" altLang="en-US"/>
              <a:pPr/>
              <a:t>11</a:t>
            </a:fld>
            <a:endParaRPr lang="en-US" altLang="en-US" dirty="0"/>
          </a:p>
        </p:txBody>
      </p:sp>
      <p:sp>
        <p:nvSpPr>
          <p:cNvPr id="31746" name="Rectangle 2"/>
          <p:cNvSpPr>
            <a:spLocks noGrp="1" noRot="1" noChangeAspect="1" noChangeArrowheads="1" noTextEdit="1"/>
          </p:cNvSpPr>
          <p:nvPr>
            <p:ph type="sldImg"/>
          </p:nvPr>
        </p:nvSpPr>
        <p:spPr>
          <a:xfrm>
            <a:off x="352425" y="685800"/>
            <a:ext cx="6229350" cy="3505200"/>
          </a:xfrm>
          <a:ln/>
        </p:spPr>
      </p:sp>
      <p:sp>
        <p:nvSpPr>
          <p:cNvPr id="3174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143197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64D190-3E47-421D-A768-0BB572D3AAA6}" type="slidenum">
              <a:rPr lang="en-US" altLang="en-US"/>
              <a:pPr/>
              <a:t>12</a:t>
            </a:fld>
            <a:endParaRPr lang="en-US" altLang="en-US" dirty="0"/>
          </a:p>
        </p:txBody>
      </p:sp>
      <p:sp>
        <p:nvSpPr>
          <p:cNvPr id="33794" name="Rectangle 2"/>
          <p:cNvSpPr>
            <a:spLocks noGrp="1" noRot="1" noChangeAspect="1" noChangeArrowheads="1" noTextEdit="1"/>
          </p:cNvSpPr>
          <p:nvPr>
            <p:ph type="sldImg"/>
          </p:nvPr>
        </p:nvSpPr>
        <p:spPr>
          <a:xfrm>
            <a:off x="352425" y="685800"/>
            <a:ext cx="6229350" cy="3505200"/>
          </a:xfrm>
          <a:ln/>
        </p:spPr>
      </p:sp>
      <p:sp>
        <p:nvSpPr>
          <p:cNvPr id="3379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861560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dirty="0"/>
          </a:p>
        </p:txBody>
      </p:sp>
      <p:sp>
        <p:nvSpPr>
          <p:cNvPr id="5" name="Footer Placeholder 4"/>
          <p:cNvSpPr>
            <a:spLocks noGrp="1"/>
          </p:cNvSpPr>
          <p:nvPr>
            <p:ph type="ftr" sz="quarter" idx="11"/>
          </p:nvPr>
        </p:nvSpPr>
        <p:spPr/>
        <p:txBody>
          <a:bodyPr/>
          <a:lstStyle/>
          <a:p>
            <a:endParaRPr lang="en-US" altLang="en-US" dirty="0"/>
          </a:p>
        </p:txBody>
      </p:sp>
      <p:sp>
        <p:nvSpPr>
          <p:cNvPr id="6" name="Slide Number Placeholder 5"/>
          <p:cNvSpPr>
            <a:spLocks noGrp="1"/>
          </p:cNvSpPr>
          <p:nvPr>
            <p:ph type="sldNum" sz="quarter" idx="12"/>
          </p:nvPr>
        </p:nvSpPr>
        <p:spPr/>
        <p:txBody>
          <a:bodyPr/>
          <a:lstStyle/>
          <a:p>
            <a:fld id="{EB11C878-4EE5-4CFE-A71C-ABBDA1830A93}" type="slidenum">
              <a:rPr lang="en-US" altLang="en-US" smtClean="0"/>
              <a:pPr/>
              <a:t>‹#›</a:t>
            </a:fld>
            <a:endParaRPr lang="en-US" altLang="en-US" dirty="0"/>
          </a:p>
        </p:txBody>
      </p:sp>
    </p:spTree>
    <p:extLst>
      <p:ext uri="{BB962C8B-B14F-4D97-AF65-F5344CB8AC3E}">
        <p14:creationId xmlns:p14="http://schemas.microsoft.com/office/powerpoint/2010/main" val="263210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dirty="0"/>
          </a:p>
        </p:txBody>
      </p:sp>
      <p:sp>
        <p:nvSpPr>
          <p:cNvPr id="5" name="Footer Placeholder 4"/>
          <p:cNvSpPr>
            <a:spLocks noGrp="1"/>
          </p:cNvSpPr>
          <p:nvPr>
            <p:ph type="ftr" sz="quarter" idx="11"/>
          </p:nvPr>
        </p:nvSpPr>
        <p:spPr/>
        <p:txBody>
          <a:bodyPr/>
          <a:lstStyle/>
          <a:p>
            <a:endParaRPr lang="en-US" altLang="en-US" dirty="0"/>
          </a:p>
        </p:txBody>
      </p:sp>
      <p:sp>
        <p:nvSpPr>
          <p:cNvPr id="6" name="Slide Number Placeholder 5"/>
          <p:cNvSpPr>
            <a:spLocks noGrp="1"/>
          </p:cNvSpPr>
          <p:nvPr>
            <p:ph type="sldNum" sz="quarter" idx="12"/>
          </p:nvPr>
        </p:nvSpPr>
        <p:spPr/>
        <p:txBody>
          <a:bodyPr/>
          <a:lstStyle/>
          <a:p>
            <a:fld id="{37357EEA-A100-4924-A6E1-0ADE9D8892DF}" type="slidenum">
              <a:rPr lang="en-US" altLang="en-US" smtClean="0"/>
              <a:pPr/>
              <a:t>‹#›</a:t>
            </a:fld>
            <a:endParaRPr lang="en-US" altLang="en-US" dirty="0"/>
          </a:p>
        </p:txBody>
      </p:sp>
    </p:spTree>
    <p:extLst>
      <p:ext uri="{BB962C8B-B14F-4D97-AF65-F5344CB8AC3E}">
        <p14:creationId xmlns:p14="http://schemas.microsoft.com/office/powerpoint/2010/main" val="1201792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dirty="0"/>
          </a:p>
        </p:txBody>
      </p:sp>
      <p:sp>
        <p:nvSpPr>
          <p:cNvPr id="5" name="Footer Placeholder 4"/>
          <p:cNvSpPr>
            <a:spLocks noGrp="1"/>
          </p:cNvSpPr>
          <p:nvPr>
            <p:ph type="ftr" sz="quarter" idx="11"/>
          </p:nvPr>
        </p:nvSpPr>
        <p:spPr/>
        <p:txBody>
          <a:bodyPr/>
          <a:lstStyle/>
          <a:p>
            <a:endParaRPr lang="en-US" altLang="en-US" dirty="0"/>
          </a:p>
        </p:txBody>
      </p:sp>
      <p:sp>
        <p:nvSpPr>
          <p:cNvPr id="6" name="Slide Number Placeholder 5"/>
          <p:cNvSpPr>
            <a:spLocks noGrp="1"/>
          </p:cNvSpPr>
          <p:nvPr>
            <p:ph type="sldNum" sz="quarter" idx="12"/>
          </p:nvPr>
        </p:nvSpPr>
        <p:spPr/>
        <p:txBody>
          <a:bodyPr/>
          <a:lstStyle/>
          <a:p>
            <a:fld id="{46BFDDD9-BC5F-4332-AD72-7063F49C7A8F}" type="slidenum">
              <a:rPr lang="en-US" altLang="en-US" smtClean="0"/>
              <a:pPr/>
              <a:t>‹#›</a:t>
            </a:fld>
            <a:endParaRPr lang="en-US" altLang="en-US" dirty="0"/>
          </a:p>
        </p:txBody>
      </p:sp>
    </p:spTree>
    <p:extLst>
      <p:ext uri="{BB962C8B-B14F-4D97-AF65-F5344CB8AC3E}">
        <p14:creationId xmlns:p14="http://schemas.microsoft.com/office/powerpoint/2010/main" val="1232172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dirty="0"/>
          </a:p>
        </p:txBody>
      </p:sp>
      <p:sp>
        <p:nvSpPr>
          <p:cNvPr id="5" name="Footer Placeholder 4"/>
          <p:cNvSpPr>
            <a:spLocks noGrp="1"/>
          </p:cNvSpPr>
          <p:nvPr>
            <p:ph type="ftr" sz="quarter" idx="11"/>
          </p:nvPr>
        </p:nvSpPr>
        <p:spPr/>
        <p:txBody>
          <a:bodyPr/>
          <a:lstStyle/>
          <a:p>
            <a:endParaRPr lang="en-US" altLang="en-US" dirty="0"/>
          </a:p>
        </p:txBody>
      </p:sp>
      <p:sp>
        <p:nvSpPr>
          <p:cNvPr id="6" name="Slide Number Placeholder 5"/>
          <p:cNvSpPr>
            <a:spLocks noGrp="1"/>
          </p:cNvSpPr>
          <p:nvPr>
            <p:ph type="sldNum" sz="quarter" idx="12"/>
          </p:nvPr>
        </p:nvSpPr>
        <p:spPr/>
        <p:txBody>
          <a:bodyPr/>
          <a:lstStyle/>
          <a:p>
            <a:fld id="{579EAF02-A7F5-471D-A143-F3CD99987DCA}" type="slidenum">
              <a:rPr lang="en-US" altLang="en-US" smtClean="0"/>
              <a:pPr/>
              <a:t>‹#›</a:t>
            </a:fld>
            <a:endParaRPr lang="en-US" altLang="en-US" dirty="0"/>
          </a:p>
        </p:txBody>
      </p:sp>
    </p:spTree>
    <p:extLst>
      <p:ext uri="{BB962C8B-B14F-4D97-AF65-F5344CB8AC3E}">
        <p14:creationId xmlns:p14="http://schemas.microsoft.com/office/powerpoint/2010/main" val="1314065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dirty="0"/>
          </a:p>
        </p:txBody>
      </p:sp>
      <p:sp>
        <p:nvSpPr>
          <p:cNvPr id="5" name="Footer Placeholder 4"/>
          <p:cNvSpPr>
            <a:spLocks noGrp="1"/>
          </p:cNvSpPr>
          <p:nvPr>
            <p:ph type="ftr" sz="quarter" idx="11"/>
          </p:nvPr>
        </p:nvSpPr>
        <p:spPr/>
        <p:txBody>
          <a:bodyPr/>
          <a:lstStyle/>
          <a:p>
            <a:endParaRPr lang="en-US" altLang="en-US" dirty="0"/>
          </a:p>
        </p:txBody>
      </p:sp>
      <p:sp>
        <p:nvSpPr>
          <p:cNvPr id="6" name="Slide Number Placeholder 5"/>
          <p:cNvSpPr>
            <a:spLocks noGrp="1"/>
          </p:cNvSpPr>
          <p:nvPr>
            <p:ph type="sldNum" sz="quarter" idx="12"/>
          </p:nvPr>
        </p:nvSpPr>
        <p:spPr/>
        <p:txBody>
          <a:bodyPr/>
          <a:lstStyle/>
          <a:p>
            <a:fld id="{A0C1AACD-2674-43C4-95F4-317524C50AC7}" type="slidenum">
              <a:rPr lang="en-US" altLang="en-US" smtClean="0"/>
              <a:pPr/>
              <a:t>‹#›</a:t>
            </a:fld>
            <a:endParaRPr lang="en-US" altLang="en-US" dirty="0"/>
          </a:p>
        </p:txBody>
      </p:sp>
    </p:spTree>
    <p:extLst>
      <p:ext uri="{BB962C8B-B14F-4D97-AF65-F5344CB8AC3E}">
        <p14:creationId xmlns:p14="http://schemas.microsoft.com/office/powerpoint/2010/main" val="1597752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dirty="0"/>
          </a:p>
        </p:txBody>
      </p:sp>
      <p:sp>
        <p:nvSpPr>
          <p:cNvPr id="6" name="Footer Placeholder 5"/>
          <p:cNvSpPr>
            <a:spLocks noGrp="1"/>
          </p:cNvSpPr>
          <p:nvPr>
            <p:ph type="ftr" sz="quarter" idx="11"/>
          </p:nvPr>
        </p:nvSpPr>
        <p:spPr/>
        <p:txBody>
          <a:bodyPr/>
          <a:lstStyle/>
          <a:p>
            <a:endParaRPr lang="en-US" altLang="en-US" dirty="0"/>
          </a:p>
        </p:txBody>
      </p:sp>
      <p:sp>
        <p:nvSpPr>
          <p:cNvPr id="7" name="Slide Number Placeholder 6"/>
          <p:cNvSpPr>
            <a:spLocks noGrp="1"/>
          </p:cNvSpPr>
          <p:nvPr>
            <p:ph type="sldNum" sz="quarter" idx="12"/>
          </p:nvPr>
        </p:nvSpPr>
        <p:spPr/>
        <p:txBody>
          <a:bodyPr/>
          <a:lstStyle/>
          <a:p>
            <a:fld id="{00EE0A20-C3F1-4DA0-B681-68F38BE3BF22}" type="slidenum">
              <a:rPr lang="en-US" altLang="en-US" smtClean="0"/>
              <a:pPr/>
              <a:t>‹#›</a:t>
            </a:fld>
            <a:endParaRPr lang="en-US" altLang="en-US" dirty="0"/>
          </a:p>
        </p:txBody>
      </p:sp>
    </p:spTree>
    <p:extLst>
      <p:ext uri="{BB962C8B-B14F-4D97-AF65-F5344CB8AC3E}">
        <p14:creationId xmlns:p14="http://schemas.microsoft.com/office/powerpoint/2010/main" val="1398514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dirty="0"/>
          </a:p>
        </p:txBody>
      </p:sp>
      <p:sp>
        <p:nvSpPr>
          <p:cNvPr id="8" name="Footer Placeholder 7"/>
          <p:cNvSpPr>
            <a:spLocks noGrp="1"/>
          </p:cNvSpPr>
          <p:nvPr>
            <p:ph type="ftr" sz="quarter" idx="11"/>
          </p:nvPr>
        </p:nvSpPr>
        <p:spPr/>
        <p:txBody>
          <a:bodyPr/>
          <a:lstStyle/>
          <a:p>
            <a:endParaRPr lang="en-US" altLang="en-US" dirty="0"/>
          </a:p>
        </p:txBody>
      </p:sp>
      <p:sp>
        <p:nvSpPr>
          <p:cNvPr id="9" name="Slide Number Placeholder 8"/>
          <p:cNvSpPr>
            <a:spLocks noGrp="1"/>
          </p:cNvSpPr>
          <p:nvPr>
            <p:ph type="sldNum" sz="quarter" idx="12"/>
          </p:nvPr>
        </p:nvSpPr>
        <p:spPr/>
        <p:txBody>
          <a:bodyPr/>
          <a:lstStyle/>
          <a:p>
            <a:fld id="{E403D7B6-A892-499A-98F6-0FDB948BFB01}" type="slidenum">
              <a:rPr lang="en-US" altLang="en-US" smtClean="0"/>
              <a:pPr/>
              <a:t>‹#›</a:t>
            </a:fld>
            <a:endParaRPr lang="en-US" altLang="en-US" dirty="0"/>
          </a:p>
        </p:txBody>
      </p:sp>
    </p:spTree>
    <p:extLst>
      <p:ext uri="{BB962C8B-B14F-4D97-AF65-F5344CB8AC3E}">
        <p14:creationId xmlns:p14="http://schemas.microsoft.com/office/powerpoint/2010/main" val="4033798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dirty="0"/>
          </a:p>
        </p:txBody>
      </p:sp>
      <p:sp>
        <p:nvSpPr>
          <p:cNvPr id="4" name="Footer Placeholder 3"/>
          <p:cNvSpPr>
            <a:spLocks noGrp="1"/>
          </p:cNvSpPr>
          <p:nvPr>
            <p:ph type="ftr" sz="quarter" idx="11"/>
          </p:nvPr>
        </p:nvSpPr>
        <p:spPr/>
        <p:txBody>
          <a:bodyPr/>
          <a:lstStyle/>
          <a:p>
            <a:endParaRPr lang="en-US" altLang="en-US" dirty="0"/>
          </a:p>
        </p:txBody>
      </p:sp>
      <p:sp>
        <p:nvSpPr>
          <p:cNvPr id="5" name="Slide Number Placeholder 4"/>
          <p:cNvSpPr>
            <a:spLocks noGrp="1"/>
          </p:cNvSpPr>
          <p:nvPr>
            <p:ph type="sldNum" sz="quarter" idx="12"/>
          </p:nvPr>
        </p:nvSpPr>
        <p:spPr/>
        <p:txBody>
          <a:bodyPr/>
          <a:lstStyle/>
          <a:p>
            <a:fld id="{31D0E5DB-F5FD-455E-8E42-1405D54B2E2A}" type="slidenum">
              <a:rPr lang="en-US" altLang="en-US" smtClean="0"/>
              <a:pPr/>
              <a:t>‹#›</a:t>
            </a:fld>
            <a:endParaRPr lang="en-US" altLang="en-US" dirty="0"/>
          </a:p>
        </p:txBody>
      </p:sp>
    </p:spTree>
    <p:extLst>
      <p:ext uri="{BB962C8B-B14F-4D97-AF65-F5344CB8AC3E}">
        <p14:creationId xmlns:p14="http://schemas.microsoft.com/office/powerpoint/2010/main" val="3930478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dirty="0"/>
          </a:p>
        </p:txBody>
      </p:sp>
      <p:sp>
        <p:nvSpPr>
          <p:cNvPr id="3" name="Footer Placeholder 2"/>
          <p:cNvSpPr>
            <a:spLocks noGrp="1"/>
          </p:cNvSpPr>
          <p:nvPr>
            <p:ph type="ftr" sz="quarter" idx="11"/>
          </p:nvPr>
        </p:nvSpPr>
        <p:spPr/>
        <p:txBody>
          <a:bodyPr/>
          <a:lstStyle/>
          <a:p>
            <a:endParaRPr lang="en-US" altLang="en-US" dirty="0"/>
          </a:p>
        </p:txBody>
      </p:sp>
      <p:sp>
        <p:nvSpPr>
          <p:cNvPr id="4" name="Slide Number Placeholder 3"/>
          <p:cNvSpPr>
            <a:spLocks noGrp="1"/>
          </p:cNvSpPr>
          <p:nvPr>
            <p:ph type="sldNum" sz="quarter" idx="12"/>
          </p:nvPr>
        </p:nvSpPr>
        <p:spPr/>
        <p:txBody>
          <a:bodyPr/>
          <a:lstStyle/>
          <a:p>
            <a:fld id="{A903A7C3-01C0-468E-A9AF-A5368D580338}" type="slidenum">
              <a:rPr lang="en-US" altLang="en-US" smtClean="0"/>
              <a:pPr/>
              <a:t>‹#›</a:t>
            </a:fld>
            <a:endParaRPr lang="en-US" altLang="en-US" dirty="0"/>
          </a:p>
        </p:txBody>
      </p:sp>
    </p:spTree>
    <p:extLst>
      <p:ext uri="{BB962C8B-B14F-4D97-AF65-F5344CB8AC3E}">
        <p14:creationId xmlns:p14="http://schemas.microsoft.com/office/powerpoint/2010/main" val="3544330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dirty="0"/>
          </a:p>
        </p:txBody>
      </p:sp>
      <p:sp>
        <p:nvSpPr>
          <p:cNvPr id="6" name="Footer Placeholder 5"/>
          <p:cNvSpPr>
            <a:spLocks noGrp="1"/>
          </p:cNvSpPr>
          <p:nvPr>
            <p:ph type="ftr" sz="quarter" idx="11"/>
          </p:nvPr>
        </p:nvSpPr>
        <p:spPr/>
        <p:txBody>
          <a:bodyPr/>
          <a:lstStyle/>
          <a:p>
            <a:endParaRPr lang="en-US" altLang="en-US" dirty="0"/>
          </a:p>
        </p:txBody>
      </p:sp>
      <p:sp>
        <p:nvSpPr>
          <p:cNvPr id="7" name="Slide Number Placeholder 6"/>
          <p:cNvSpPr>
            <a:spLocks noGrp="1"/>
          </p:cNvSpPr>
          <p:nvPr>
            <p:ph type="sldNum" sz="quarter" idx="12"/>
          </p:nvPr>
        </p:nvSpPr>
        <p:spPr/>
        <p:txBody>
          <a:bodyPr/>
          <a:lstStyle/>
          <a:p>
            <a:fld id="{276BF104-399D-4C0D-924D-617A8ADEF75B}" type="slidenum">
              <a:rPr lang="en-US" altLang="en-US" smtClean="0"/>
              <a:pPr/>
              <a:t>‹#›</a:t>
            </a:fld>
            <a:endParaRPr lang="en-US" altLang="en-US" dirty="0"/>
          </a:p>
        </p:txBody>
      </p:sp>
    </p:spTree>
    <p:extLst>
      <p:ext uri="{BB962C8B-B14F-4D97-AF65-F5344CB8AC3E}">
        <p14:creationId xmlns:p14="http://schemas.microsoft.com/office/powerpoint/2010/main" val="1057973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dirty="0"/>
          </a:p>
        </p:txBody>
      </p:sp>
      <p:sp>
        <p:nvSpPr>
          <p:cNvPr id="6" name="Footer Placeholder 5"/>
          <p:cNvSpPr>
            <a:spLocks noGrp="1"/>
          </p:cNvSpPr>
          <p:nvPr>
            <p:ph type="ftr" sz="quarter" idx="11"/>
          </p:nvPr>
        </p:nvSpPr>
        <p:spPr/>
        <p:txBody>
          <a:bodyPr/>
          <a:lstStyle/>
          <a:p>
            <a:endParaRPr lang="en-US" altLang="en-US" dirty="0"/>
          </a:p>
        </p:txBody>
      </p:sp>
      <p:sp>
        <p:nvSpPr>
          <p:cNvPr id="7" name="Slide Number Placeholder 6"/>
          <p:cNvSpPr>
            <a:spLocks noGrp="1"/>
          </p:cNvSpPr>
          <p:nvPr>
            <p:ph type="sldNum" sz="quarter" idx="12"/>
          </p:nvPr>
        </p:nvSpPr>
        <p:spPr/>
        <p:txBody>
          <a:bodyPr/>
          <a:lstStyle/>
          <a:p>
            <a:fld id="{8AA9F5EA-21CD-4B10-87A6-7CB4183E17A8}" type="slidenum">
              <a:rPr lang="en-US" altLang="en-US" smtClean="0"/>
              <a:pPr/>
              <a:t>‹#›</a:t>
            </a:fld>
            <a:endParaRPr lang="en-US" altLang="en-US" dirty="0"/>
          </a:p>
        </p:txBody>
      </p:sp>
    </p:spTree>
    <p:extLst>
      <p:ext uri="{BB962C8B-B14F-4D97-AF65-F5344CB8AC3E}">
        <p14:creationId xmlns:p14="http://schemas.microsoft.com/office/powerpoint/2010/main" val="388179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5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963BB5-9710-448B-86B4-98E1F1F915E7}" type="slidenum">
              <a:rPr lang="en-US" altLang="en-US" smtClean="0"/>
              <a:pPr/>
              <a:t>‹#›</a:t>
            </a:fld>
            <a:endParaRPr lang="en-US" altLang="en-US" dirty="0"/>
          </a:p>
        </p:txBody>
      </p:sp>
    </p:spTree>
    <p:extLst>
      <p:ext uri="{BB962C8B-B14F-4D97-AF65-F5344CB8AC3E}">
        <p14:creationId xmlns:p14="http://schemas.microsoft.com/office/powerpoint/2010/main" val="67301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hyperlink" Target="http://www.creativeglazes.com/tiles/tools/sponge-1.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 y="914400"/>
            <a:ext cx="11887200" cy="1854200"/>
          </a:xfrm>
        </p:spPr>
        <p:txBody>
          <a:bodyPr/>
          <a:lstStyle/>
          <a:p>
            <a:r>
              <a:rPr lang="en-US" b="1" dirty="0" smtClean="0">
                <a:solidFill>
                  <a:schemeClr val="bg1"/>
                </a:solidFill>
                <a:effectLst>
                  <a:outerShdw blurRad="38100" dist="38100" dir="2700000" algn="tl">
                    <a:srgbClr val="000000">
                      <a:alpha val="43137"/>
                    </a:srgbClr>
                  </a:outerShdw>
                </a:effectLst>
              </a:rPr>
              <a:t>Water: Water Table, Ground Water, &amp; Karst Topography </a:t>
            </a:r>
            <a:endParaRPr lang="en-US" b="1" dirty="0">
              <a:solidFill>
                <a:schemeClr val="bg1"/>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2895600" y="3048000"/>
            <a:ext cx="5257800" cy="1655762"/>
          </a:xfrm>
        </p:spPr>
        <p:txBody>
          <a:bodyPr>
            <a:normAutofit/>
          </a:bodyPr>
          <a:lstStyle/>
          <a:p>
            <a:r>
              <a:rPr lang="en-US" sz="4000" dirty="0" smtClean="0">
                <a:solidFill>
                  <a:schemeClr val="accent4">
                    <a:lumMod val="40000"/>
                    <a:lumOff val="60000"/>
                  </a:schemeClr>
                </a:solidFill>
                <a:effectLst>
                  <a:outerShdw blurRad="38100" dist="38100" dir="2700000" algn="tl">
                    <a:srgbClr val="000000">
                      <a:alpha val="43137"/>
                    </a:srgbClr>
                  </a:outerShdw>
                </a:effectLst>
                <a:latin typeface="Arial Black" panose="020B0A04020102020204" pitchFamily="34" charset="0"/>
              </a:rPr>
              <a:t>Physical Geography</a:t>
            </a:r>
            <a:endParaRPr lang="en-US" sz="4000" dirty="0">
              <a:solidFill>
                <a:schemeClr val="accent4">
                  <a:lumMod val="40000"/>
                  <a:lumOff val="60000"/>
                </a:schemeClr>
              </a:solidFill>
              <a:effectLst>
                <a:outerShdw blurRad="38100" dist="38100" dir="2700000" algn="tl">
                  <a:srgbClr val="000000">
                    <a:alpha val="43137"/>
                  </a:srgbClr>
                </a:outerShdw>
              </a:effectLst>
              <a:latin typeface="Arial Black" panose="020B0A04020102020204" pitchFamily="34" charset="0"/>
            </a:endParaRPr>
          </a:p>
        </p:txBody>
      </p:sp>
      <p:pic>
        <p:nvPicPr>
          <p:cNvPr id="5" name="Picture 4"/>
          <p:cNvPicPr>
            <a:picLocks noChangeAspect="1"/>
          </p:cNvPicPr>
          <p:nvPr/>
        </p:nvPicPr>
        <p:blipFill>
          <a:blip r:embed="rId3"/>
          <a:stretch>
            <a:fillRect/>
          </a:stretch>
        </p:blipFill>
        <p:spPr>
          <a:xfrm>
            <a:off x="8382000" y="3048000"/>
            <a:ext cx="3962400" cy="3962400"/>
          </a:xfrm>
          <a:prstGeom prst="rect">
            <a:avLst/>
          </a:prstGeom>
        </p:spPr>
      </p:pic>
    </p:spTree>
    <p:extLst>
      <p:ext uri="{BB962C8B-B14F-4D97-AF65-F5344CB8AC3E}">
        <p14:creationId xmlns:p14="http://schemas.microsoft.com/office/powerpoint/2010/main" val="6130250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0" y="152400"/>
            <a:ext cx="6934200" cy="533400"/>
          </a:xfrm>
        </p:spPr>
        <p:txBody>
          <a:bodyPr>
            <a:normAutofit fontScale="90000"/>
          </a:bodyPr>
          <a:lstStyle/>
          <a:p>
            <a:r>
              <a:rPr lang="en-US" altLang="en-US" sz="5300" b="1" dirty="0"/>
              <a:t>Porosity</a:t>
            </a:r>
            <a:endParaRPr lang="en-US" altLang="en-US" b="1" dirty="0"/>
          </a:p>
        </p:txBody>
      </p:sp>
      <p:sp>
        <p:nvSpPr>
          <p:cNvPr id="18435" name="Content Placeholder 2"/>
          <p:cNvSpPr>
            <a:spLocks noGrp="1"/>
          </p:cNvSpPr>
          <p:nvPr>
            <p:ph idx="4294967295"/>
          </p:nvPr>
        </p:nvSpPr>
        <p:spPr>
          <a:xfrm>
            <a:off x="2362200" y="182217"/>
            <a:ext cx="9829799" cy="1875183"/>
          </a:xfrm>
        </p:spPr>
        <p:txBody>
          <a:bodyPr/>
          <a:lstStyle/>
          <a:p>
            <a:pPr>
              <a:buFontTx/>
              <a:buNone/>
            </a:pPr>
            <a:r>
              <a:rPr lang="en-US" altLang="en-US" u="sng" dirty="0">
                <a:solidFill>
                  <a:srgbClr val="CC3399"/>
                </a:solidFill>
              </a:rPr>
              <a:t>Porosity</a:t>
            </a:r>
            <a:r>
              <a:rPr lang="en-US" altLang="en-US" dirty="0"/>
              <a:t>: Amount of </a:t>
            </a:r>
            <a:r>
              <a:rPr lang="en-US" altLang="en-US" b="1" u="sng" dirty="0"/>
              <a:t>open space</a:t>
            </a:r>
            <a:r>
              <a:rPr lang="en-US" altLang="en-US" dirty="0"/>
              <a:t> in rocks and sediment that can </a:t>
            </a:r>
            <a:r>
              <a:rPr lang="en-US" altLang="en-US" b="1" u="sng" dirty="0"/>
              <a:t>hold water (and air).</a:t>
            </a:r>
          </a:p>
          <a:p>
            <a:r>
              <a:rPr lang="en-US" altLang="en-US" sz="2800" b="1" u="sng" dirty="0"/>
              <a:t>Rounded</a:t>
            </a:r>
            <a:r>
              <a:rPr lang="en-US" altLang="en-US" sz="2800" dirty="0"/>
              <a:t> sediments of the </a:t>
            </a:r>
            <a:r>
              <a:rPr lang="en-US" altLang="en-US" sz="2800" b="1" u="sng" dirty="0"/>
              <a:t>same size</a:t>
            </a:r>
            <a:r>
              <a:rPr lang="en-US" altLang="en-US" sz="2800" dirty="0"/>
              <a:t> can hold </a:t>
            </a:r>
            <a:r>
              <a:rPr lang="en-US" altLang="en-US" sz="2800" b="1" u="sng" dirty="0"/>
              <a:t>more water</a:t>
            </a:r>
            <a:r>
              <a:rPr lang="en-US" altLang="en-US" sz="2800" dirty="0"/>
              <a:t> than odd shaped sediments of different sizes.</a:t>
            </a:r>
          </a:p>
        </p:txBody>
      </p:sp>
      <p:pic>
        <p:nvPicPr>
          <p:cNvPr id="18436" name="Picture 5" descr="19_02"/>
          <p:cNvPicPr>
            <a:picLocks noChangeAspect="1" noChangeArrowheads="1"/>
          </p:cNvPicPr>
          <p:nvPr/>
        </p:nvPicPr>
        <p:blipFill>
          <a:blip r:embed="rId3">
            <a:extLst>
              <a:ext uri="{28A0092B-C50C-407E-A947-70E740481C1C}">
                <a14:useLocalDpi xmlns:a14="http://schemas.microsoft.com/office/drawing/2010/main" val="0"/>
              </a:ext>
            </a:extLst>
          </a:blip>
          <a:srcRect l="33855" t="39812" r="54604" b="41893"/>
          <a:stretch>
            <a:fillRect/>
          </a:stretch>
        </p:blipFill>
        <p:spPr bwMode="auto">
          <a:xfrm>
            <a:off x="762000" y="2057367"/>
            <a:ext cx="4364038" cy="480063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437" name="Picture 6" descr="19_02"/>
          <p:cNvPicPr>
            <a:picLocks noChangeAspect="1" noChangeArrowheads="1"/>
          </p:cNvPicPr>
          <p:nvPr/>
        </p:nvPicPr>
        <p:blipFill>
          <a:blip r:embed="rId3">
            <a:extLst>
              <a:ext uri="{28A0092B-C50C-407E-A947-70E740481C1C}">
                <a14:useLocalDpi xmlns:a14="http://schemas.microsoft.com/office/drawing/2010/main" val="0"/>
              </a:ext>
            </a:extLst>
          </a:blip>
          <a:srcRect l="33855" t="63237" r="54605" b="17905"/>
          <a:stretch>
            <a:fillRect/>
          </a:stretch>
        </p:blipFill>
        <p:spPr bwMode="auto">
          <a:xfrm>
            <a:off x="6629400" y="2021093"/>
            <a:ext cx="4267200" cy="484353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438" name="Text Box 7"/>
          <p:cNvSpPr txBox="1">
            <a:spLocks noChangeArrowheads="1"/>
          </p:cNvSpPr>
          <p:nvPr/>
        </p:nvSpPr>
        <p:spPr bwMode="auto">
          <a:xfrm>
            <a:off x="7688373" y="6172201"/>
            <a:ext cx="1914307"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2400" dirty="0"/>
              <a:t>Low porosity</a:t>
            </a:r>
          </a:p>
        </p:txBody>
      </p:sp>
      <p:sp>
        <p:nvSpPr>
          <p:cNvPr id="18439" name="Text Box 8"/>
          <p:cNvSpPr txBox="1">
            <a:spLocks noChangeArrowheads="1"/>
          </p:cNvSpPr>
          <p:nvPr/>
        </p:nvSpPr>
        <p:spPr bwMode="auto">
          <a:xfrm>
            <a:off x="2587403" y="6172201"/>
            <a:ext cx="1983235"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2400" dirty="0"/>
              <a:t>High porosity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88843" y="1"/>
            <a:ext cx="10479157" cy="838200"/>
          </a:xfrm>
        </p:spPr>
        <p:txBody>
          <a:bodyPr/>
          <a:lstStyle/>
          <a:p>
            <a:r>
              <a:rPr lang="en-US" altLang="en-US" sz="4000" b="1" dirty="0"/>
              <a:t>Groundwater intersects the surface</a:t>
            </a:r>
          </a:p>
        </p:txBody>
      </p:sp>
      <p:sp>
        <p:nvSpPr>
          <p:cNvPr id="5123" name="Rectangle 3"/>
          <p:cNvSpPr>
            <a:spLocks noGrp="1" noChangeArrowheads="1"/>
          </p:cNvSpPr>
          <p:nvPr>
            <p:ph idx="1"/>
          </p:nvPr>
        </p:nvSpPr>
        <p:spPr>
          <a:xfrm>
            <a:off x="533400" y="838201"/>
            <a:ext cx="11506200" cy="1066799"/>
          </a:xfrm>
        </p:spPr>
        <p:txBody>
          <a:bodyPr/>
          <a:lstStyle/>
          <a:p>
            <a:r>
              <a:rPr lang="en-US" altLang="en-US" sz="2800" dirty="0"/>
              <a:t>Water comes out of the ground when the groundwater meets the surface.  It can be a </a:t>
            </a:r>
            <a:r>
              <a:rPr lang="en-US" altLang="en-US" sz="2800" b="1" u="sng" dirty="0">
                <a:solidFill>
                  <a:srgbClr val="FF0000"/>
                </a:solidFill>
              </a:rPr>
              <a:t>spring, a lake, or a stream</a:t>
            </a:r>
            <a:r>
              <a:rPr lang="en-US" altLang="en-US" sz="2800" b="1" u="sng" dirty="0">
                <a:solidFill>
                  <a:schemeClr val="accent2"/>
                </a:solidFill>
              </a:rPr>
              <a:t>.</a:t>
            </a:r>
          </a:p>
        </p:txBody>
      </p:sp>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79600"/>
            <a:ext cx="12192000" cy="4978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981200" y="1"/>
            <a:ext cx="8229600" cy="639763"/>
          </a:xfrm>
        </p:spPr>
        <p:txBody>
          <a:bodyPr>
            <a:normAutofit fontScale="90000"/>
          </a:bodyPr>
          <a:lstStyle/>
          <a:p>
            <a:r>
              <a:rPr lang="en-US" altLang="en-US" dirty="0"/>
              <a:t>Aquifers</a:t>
            </a:r>
          </a:p>
        </p:txBody>
      </p:sp>
      <p:sp>
        <p:nvSpPr>
          <p:cNvPr id="9219" name="Rectangle 3"/>
          <p:cNvSpPr>
            <a:spLocks noGrp="1" noChangeArrowheads="1"/>
          </p:cNvSpPr>
          <p:nvPr>
            <p:ph idx="1"/>
          </p:nvPr>
        </p:nvSpPr>
        <p:spPr>
          <a:xfrm>
            <a:off x="228600" y="685800"/>
            <a:ext cx="11963400" cy="4953000"/>
          </a:xfrm>
        </p:spPr>
        <p:txBody>
          <a:bodyPr>
            <a:normAutofit fontScale="85000" lnSpcReduction="20000"/>
          </a:bodyPr>
          <a:lstStyle/>
          <a:p>
            <a:pPr>
              <a:lnSpc>
                <a:spcPct val="90000"/>
              </a:lnSpc>
            </a:pPr>
            <a:r>
              <a:rPr lang="en-US" altLang="en-US" sz="2800" b="1" dirty="0">
                <a:solidFill>
                  <a:srgbClr val="0066FF"/>
                </a:solidFill>
              </a:rPr>
              <a:t>What is an Aquifer</a:t>
            </a:r>
            <a:r>
              <a:rPr lang="en-US" altLang="en-US" sz="2800" b="1" dirty="0"/>
              <a:t>?</a:t>
            </a:r>
            <a:r>
              <a:rPr lang="en-US" altLang="en-US" sz="2800" b="1" u="sng" dirty="0"/>
              <a:t>  A layer of permeable rock with high porosity that lets water move freely</a:t>
            </a:r>
            <a:r>
              <a:rPr lang="en-US" altLang="en-US" sz="2800" dirty="0"/>
              <a:t> </a:t>
            </a:r>
          </a:p>
          <a:p>
            <a:pPr>
              <a:lnSpc>
                <a:spcPct val="90000"/>
              </a:lnSpc>
            </a:pPr>
            <a:endParaRPr lang="en-US" altLang="en-US" sz="2800" dirty="0">
              <a:solidFill>
                <a:srgbClr val="FF6699"/>
              </a:solidFill>
            </a:endParaRPr>
          </a:p>
          <a:p>
            <a:pPr>
              <a:lnSpc>
                <a:spcPct val="90000"/>
              </a:lnSpc>
            </a:pPr>
            <a:r>
              <a:rPr lang="en-US" altLang="en-US" sz="2800" b="1" dirty="0">
                <a:solidFill>
                  <a:srgbClr val="0066FF"/>
                </a:solidFill>
              </a:rPr>
              <a:t>Why are they so important?</a:t>
            </a:r>
            <a:r>
              <a:rPr lang="en-US" altLang="en-US" sz="2800" b="1" u="sng" dirty="0">
                <a:solidFill>
                  <a:srgbClr val="CC3399"/>
                </a:solidFill>
              </a:rPr>
              <a:t> Most drinking water comes from aquifers</a:t>
            </a:r>
            <a:r>
              <a:rPr lang="en-US" altLang="en-US" sz="2800" dirty="0">
                <a:solidFill>
                  <a:srgbClr val="FF6699"/>
                </a:solidFill>
              </a:rPr>
              <a:t>.</a:t>
            </a:r>
          </a:p>
          <a:p>
            <a:pPr>
              <a:lnSpc>
                <a:spcPct val="90000"/>
              </a:lnSpc>
            </a:pPr>
            <a:endParaRPr lang="en-US" altLang="en-US" sz="2800" dirty="0">
              <a:solidFill>
                <a:srgbClr val="FF6699"/>
              </a:solidFill>
            </a:endParaRPr>
          </a:p>
          <a:p>
            <a:pPr>
              <a:lnSpc>
                <a:spcPct val="90000"/>
              </a:lnSpc>
            </a:pPr>
            <a:r>
              <a:rPr lang="en-US" altLang="en-US" sz="2800" dirty="0"/>
              <a:t>Wells dug into a </a:t>
            </a:r>
            <a:r>
              <a:rPr lang="en-US" altLang="en-US" sz="2800" b="1" u="sng" dirty="0"/>
              <a:t>confined aquifer</a:t>
            </a:r>
            <a:r>
              <a:rPr lang="en-US" altLang="en-US" sz="2800" dirty="0"/>
              <a:t> will give the most consistent supply of fresh water</a:t>
            </a:r>
            <a:r>
              <a:rPr lang="en-US" altLang="en-US" sz="2800" dirty="0" smtClean="0"/>
              <a:t>. Confined: impervious rock layer abov</a:t>
            </a:r>
            <a:r>
              <a:rPr lang="en-US" altLang="en-US" dirty="0" smtClean="0"/>
              <a:t>e the aquifer and also below it so water cannot move either up or down but only flow in the aquifer.</a:t>
            </a:r>
            <a:endParaRPr lang="en-US" altLang="en-US" sz="2800" dirty="0"/>
          </a:p>
          <a:p>
            <a:pPr>
              <a:lnSpc>
                <a:spcPct val="90000"/>
              </a:lnSpc>
            </a:pPr>
            <a:endParaRPr lang="en-US" altLang="en-US" sz="2800" dirty="0">
              <a:solidFill>
                <a:srgbClr val="FF6699"/>
              </a:solidFill>
            </a:endParaRPr>
          </a:p>
          <a:p>
            <a:pPr>
              <a:lnSpc>
                <a:spcPct val="90000"/>
              </a:lnSpc>
            </a:pPr>
            <a:r>
              <a:rPr lang="en-US" altLang="en-US" sz="2800" dirty="0"/>
              <a:t>Water flows in an aquifer the same way it would flow on earth’s surface.  It flows down slope</a:t>
            </a:r>
            <a:r>
              <a:rPr lang="en-US" altLang="en-US" sz="2800" dirty="0" smtClean="0"/>
              <a:t>. It react to the force of gravity.</a:t>
            </a:r>
          </a:p>
          <a:p>
            <a:pPr>
              <a:lnSpc>
                <a:spcPct val="90000"/>
              </a:lnSpc>
            </a:pPr>
            <a:endParaRPr lang="en-US" altLang="en-US" dirty="0"/>
          </a:p>
          <a:p>
            <a:pPr>
              <a:lnSpc>
                <a:spcPct val="90000"/>
              </a:lnSpc>
            </a:pPr>
            <a:r>
              <a:rPr lang="en-US" altLang="en-US" sz="2800" dirty="0" smtClean="0"/>
              <a:t>Ogallala Aquifer: In large areas, more water is pumped than nature can recharge, so they have to keep drilling deeper. If they run out of water, there will be serious economic consequences </a:t>
            </a:r>
            <a:endParaRPr lang="en-US"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19">
                                            <p:txEl>
                                              <p:pRg st="2" end="2"/>
                                            </p:txEl>
                                          </p:spTgt>
                                        </p:tgtEl>
                                        <p:attrNameLst>
                                          <p:attrName>style.visibility</p:attrName>
                                        </p:attrNameLst>
                                      </p:cBhvr>
                                      <p:to>
                                        <p:strVal val="visible"/>
                                      </p:to>
                                    </p:set>
                                    <p:anim calcmode="lin" valueType="num">
                                      <p:cBhvr additive="base">
                                        <p:cTn id="13"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219">
                                            <p:txEl>
                                              <p:pRg st="4" end="4"/>
                                            </p:txEl>
                                          </p:spTgt>
                                        </p:tgtEl>
                                        <p:attrNameLst>
                                          <p:attrName>style.visibility</p:attrName>
                                        </p:attrNameLst>
                                      </p:cBhvr>
                                      <p:to>
                                        <p:strVal val="visible"/>
                                      </p:to>
                                    </p:set>
                                    <p:anim calcmode="lin" valueType="num">
                                      <p:cBhvr additive="base">
                                        <p:cTn id="19" dur="500" fill="hold"/>
                                        <p:tgtEl>
                                          <p:spTgt spid="921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219">
                                            <p:txEl>
                                              <p:pRg st="6" end="6"/>
                                            </p:txEl>
                                          </p:spTgt>
                                        </p:tgtEl>
                                        <p:attrNameLst>
                                          <p:attrName>style.visibility</p:attrName>
                                        </p:attrNameLst>
                                      </p:cBhvr>
                                      <p:to>
                                        <p:strVal val="visible"/>
                                      </p:to>
                                    </p:set>
                                    <p:anim calcmode="lin" valueType="num">
                                      <p:cBhvr additive="base">
                                        <p:cTn id="25" dur="500" fill="hold"/>
                                        <p:tgtEl>
                                          <p:spTgt spid="9219">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1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219">
                                            <p:txEl>
                                              <p:pRg st="8" end="8"/>
                                            </p:txEl>
                                          </p:spTgt>
                                        </p:tgtEl>
                                        <p:attrNameLst>
                                          <p:attrName>style.visibility</p:attrName>
                                        </p:attrNameLst>
                                      </p:cBhvr>
                                      <p:to>
                                        <p:strVal val="visible"/>
                                      </p:to>
                                    </p:set>
                                    <p:anim calcmode="lin" valueType="num">
                                      <p:cBhvr additive="base">
                                        <p:cTn id="31" dur="500" fill="hold"/>
                                        <p:tgtEl>
                                          <p:spTgt spid="9219">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1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5334000" y="304801"/>
            <a:ext cx="6019800" cy="5516563"/>
          </a:xfrm>
        </p:spPr>
        <p:txBody>
          <a:bodyPr/>
          <a:lstStyle/>
          <a:p>
            <a:r>
              <a:rPr lang="en-US" altLang="en-US" dirty="0"/>
              <a:t>A </a:t>
            </a:r>
            <a:r>
              <a:rPr lang="en-US" altLang="en-US" sz="4000" b="1" u="sng" dirty="0">
                <a:solidFill>
                  <a:srgbClr val="FFFF00"/>
                </a:solidFill>
                <a:effectLst>
                  <a:outerShdw blurRad="38100" dist="38100" dir="2700000" algn="tl">
                    <a:srgbClr val="000000">
                      <a:alpha val="43137"/>
                    </a:srgbClr>
                  </a:outerShdw>
                </a:effectLst>
              </a:rPr>
              <a:t>cone of depression (dips down)</a:t>
            </a:r>
            <a:r>
              <a:rPr lang="en-US" altLang="en-US" dirty="0"/>
              <a:t> forms along the water table when a well is dug.  </a:t>
            </a:r>
          </a:p>
          <a:p>
            <a:r>
              <a:rPr lang="en-US" altLang="en-US" dirty="0"/>
              <a:t>Over pumping will lower the cone of depression. </a:t>
            </a:r>
            <a:endParaRPr lang="en-US" altLang="en-US" dirty="0" smtClean="0"/>
          </a:p>
          <a:p>
            <a:endParaRPr lang="en-US" altLang="en-US" dirty="0"/>
          </a:p>
          <a:p>
            <a:r>
              <a:rPr lang="en-US" altLang="en-US" dirty="0" smtClean="0"/>
              <a:t>If well water is pumped out faster than nature can recharge the groundwater or the aquifer, there will be trouble ahead.</a:t>
            </a:r>
            <a:endParaRPr lang="en-US" altLang="en-US" dirty="0"/>
          </a:p>
        </p:txBody>
      </p:sp>
      <p:pic>
        <p:nvPicPr>
          <p:cNvPr id="20485" name="Picture 5" descr="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6038"/>
            <a:ext cx="4721225" cy="68119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9" name="Picture 7" descr="aquifersandwe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8305800" cy="6019800"/>
          </a:xfrm>
          <a:prstGeom prst="rect">
            <a:avLst/>
          </a:prstGeom>
          <a:noFill/>
          <a:extLst>
            <a:ext uri="{909E8E84-426E-40DD-AFC4-6F175D3DCCD1}">
              <a14:hiddenFill xmlns:a14="http://schemas.microsoft.com/office/drawing/2010/main">
                <a:solidFill>
                  <a:srgbClr val="FFFFFF"/>
                </a:solidFill>
              </a14:hiddenFill>
            </a:ext>
          </a:extLst>
        </p:spPr>
      </p:pic>
      <p:sp>
        <p:nvSpPr>
          <p:cNvPr id="8194" name="Rectangle 2"/>
          <p:cNvSpPr>
            <a:spLocks noGrp="1" noChangeArrowheads="1"/>
          </p:cNvSpPr>
          <p:nvPr>
            <p:ph type="title"/>
          </p:nvPr>
        </p:nvSpPr>
        <p:spPr>
          <a:xfrm>
            <a:off x="1981200" y="1"/>
            <a:ext cx="8229600" cy="487363"/>
          </a:xfrm>
        </p:spPr>
        <p:txBody>
          <a:bodyPr>
            <a:normAutofit fontScale="90000"/>
          </a:bodyPr>
          <a:lstStyle/>
          <a:p>
            <a:r>
              <a:rPr lang="en-US" altLang="en-US" sz="4000" dirty="0"/>
              <a:t>Aquifers</a:t>
            </a:r>
          </a:p>
        </p:txBody>
      </p:sp>
      <p:sp>
        <p:nvSpPr>
          <p:cNvPr id="8195" name="Rectangle 3"/>
          <p:cNvSpPr>
            <a:spLocks noGrp="1" noChangeArrowheads="1"/>
          </p:cNvSpPr>
          <p:nvPr>
            <p:ph idx="1"/>
          </p:nvPr>
        </p:nvSpPr>
        <p:spPr>
          <a:xfrm>
            <a:off x="8381999" y="1"/>
            <a:ext cx="3804745" cy="6857999"/>
          </a:xfrm>
        </p:spPr>
        <p:txBody>
          <a:bodyPr>
            <a:normAutofit fontScale="92500"/>
          </a:bodyPr>
          <a:lstStyle/>
          <a:p>
            <a:pPr marL="0" indent="0">
              <a:buNone/>
            </a:pPr>
            <a:r>
              <a:rPr lang="en-US" altLang="en-US" dirty="0"/>
              <a:t>An aquifer is a geologic layer of porous and permeable material such as sand and gravel, limestone, or sandstone, through which water flows and is stored. An artesian aquifer is a confined aquifer containing groundwater under positive pressure. A well drilled into such an aquifer is called an artesian well. If water reaches the ground surface under the natural pressure of the aquifer, the well is termed a flowing artesian well.</a:t>
            </a:r>
          </a:p>
          <a:p>
            <a:endParaRPr lang="en-US" altLang="en-US" dirty="0"/>
          </a:p>
        </p:txBody>
      </p:sp>
      <p:pic>
        <p:nvPicPr>
          <p:cNvPr id="8197" name="Picture 5" descr="waterwe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710039"/>
            <a:ext cx="1414463" cy="228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993231"/>
            <a:ext cx="10439400" cy="2243137"/>
          </a:xfrm>
        </p:spPr>
        <p:txBody>
          <a:bodyPr>
            <a:normAutofit/>
          </a:bodyPr>
          <a:lstStyle/>
          <a:p>
            <a:pPr algn="ctr"/>
            <a:r>
              <a:rPr lang="en-US" sz="7200" b="1" dirty="0" smtClean="0">
                <a:effectLst>
                  <a:outerShdw blurRad="50800" dist="50800" dir="5400000" algn="ctr" rotWithShape="0">
                    <a:srgbClr val="C00000"/>
                  </a:outerShdw>
                </a:effectLst>
              </a:rPr>
              <a:t>Caverns and Karst Topography</a:t>
            </a:r>
            <a:endParaRPr lang="en-US" sz="7200" b="1" dirty="0">
              <a:effectLst>
                <a:outerShdw blurRad="50800" dist="50800" dir="5400000" algn="ctr" rotWithShape="0">
                  <a:srgbClr val="C00000"/>
                </a:outerShdw>
              </a:effectLst>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99526" l="0" r="100000">
                        <a14:foregroundMark x1="3571" y1="74882" x2="3571" y2="74882"/>
                        <a14:foregroundMark x1="8242" y1="88389" x2="8242" y2="88389"/>
                        <a14:foregroundMark x1="9066" y1="80095" x2="9066" y2="80095"/>
                        <a14:foregroundMark x1="18269" y1="89336" x2="18269" y2="89336"/>
                        <a14:foregroundMark x1="15247" y1="80095" x2="15247" y2="80095"/>
                        <a14:foregroundMark x1="13324" y1="88626" x2="12912" y2="88626"/>
                        <a14:foregroundMark x1="4121" y1="90995" x2="4121" y2="90995"/>
                        <a14:foregroundMark x1="32830" y1="87441" x2="32830" y2="87441"/>
                        <a14:foregroundMark x1="35577" y1="86967" x2="37637" y2="86967"/>
                        <a14:foregroundMark x1="43819" y1="88389" x2="43819" y2="89100"/>
                        <a14:foregroundMark x1="54396" y1="94550" x2="54396" y2="94550"/>
                        <a14:foregroundMark x1="58791" y1="91706" x2="58791" y2="91706"/>
                        <a14:foregroundMark x1="60440" y1="88389" x2="60852" y2="88389"/>
                        <a14:foregroundMark x1="65247" y1="88389" x2="65247" y2="88389"/>
                        <a14:foregroundMark x1="67857" y1="87915" x2="68681" y2="87915"/>
                        <a14:foregroundMark x1="71978" y1="86493" x2="72665" y2="86256"/>
                        <a14:foregroundMark x1="77060" y1="85071" x2="77747" y2="86493"/>
                        <a14:foregroundMark x1="45055" y1="39810" x2="45055" y2="39810"/>
                        <a14:foregroundMark x1="46154" y1="43365" x2="46154" y2="43365"/>
                        <a14:foregroundMark x1="46429" y1="36967" x2="46429" y2="36967"/>
                        <a14:backgroundMark x1="18407" y1="62085" x2="18407" y2="62085"/>
                        <a14:backgroundMark x1="16621" y1="59005" x2="16621" y2="59005"/>
                        <a14:backgroundMark x1="13736" y1="58531" x2="13736" y2="58531"/>
                        <a14:backgroundMark x1="12775" y1="60190" x2="12912" y2="61374"/>
                        <a14:backgroundMark x1="15110" y1="65403" x2="15659" y2="65640"/>
                        <a14:backgroundMark x1="18269" y1="67773" x2="21566" y2="68720"/>
                        <a14:backgroundMark x1="24176" y1="69905" x2="25275" y2="69905"/>
                        <a14:backgroundMark x1="26374" y1="68246" x2="26648" y2="67299"/>
                        <a14:backgroundMark x1="28159" y1="64929" x2="29808" y2="64692"/>
                        <a14:backgroundMark x1="32692" y1="63744" x2="32418" y2="63744"/>
                        <a14:backgroundMark x1="32418" y1="58531" x2="32418" y2="58531"/>
                        <a14:backgroundMark x1="32967" y1="52133" x2="32967" y2="52133"/>
                        <a14:backgroundMark x1="29396" y1="51185" x2="29396" y2="51185"/>
                        <a14:backgroundMark x1="27198" y1="47393" x2="27060" y2="47393"/>
                        <a14:backgroundMark x1="25687" y1="41706" x2="25687" y2="41706"/>
                        <a14:backgroundMark x1="27473" y1="36967" x2="27473" y2="36967"/>
                        <a14:backgroundMark x1="24588" y1="38152" x2="24176" y2="38863"/>
                        <a14:backgroundMark x1="11813" y1="55450" x2="11813" y2="55450"/>
                        <a14:backgroundMark x1="11401" y1="56635" x2="11126" y2="56872"/>
                        <a14:backgroundMark x1="31456" y1="36019" x2="31456" y2="36019"/>
                        <a14:backgroundMark x1="32005" y1="31991" x2="32418" y2="31991"/>
                        <a14:backgroundMark x1="46429" y1="39100" x2="46429" y2="39100"/>
                        <a14:backgroundMark x1="47665" y1="46209" x2="47665" y2="46209"/>
                        <a14:backgroundMark x1="46978" y1="41706" x2="47115" y2="42180"/>
                        <a14:backgroundMark x1="52060" y1="45972" x2="52060" y2="45972"/>
                        <a14:backgroundMark x1="52198" y1="42891" x2="52198" y2="42891"/>
                        <a14:backgroundMark x1="52747" y1="38389" x2="52747" y2="38389"/>
                        <a14:backgroundMark x1="53846" y1="36019" x2="53846" y2="35782"/>
                        <a14:backgroundMark x1="55082" y1="31043" x2="55082" y2="31043"/>
                        <a14:backgroundMark x1="57005" y1="28910" x2="57005" y2="28910"/>
                        <a14:backgroundMark x1="58516" y1="28910" x2="58516" y2="30095"/>
                        <a14:backgroundMark x1="60577" y1="29858" x2="60577" y2="29858"/>
                        <a14:backgroundMark x1="63599" y1="28199" x2="63599" y2="28199"/>
                        <a14:backgroundMark x1="63599" y1="27725" x2="63599" y2="27725"/>
                        <a14:backgroundMark x1="63462" y1="26540" x2="63462" y2="26540"/>
                        <a14:backgroundMark x1="62912" y1="25592" x2="62912" y2="25592"/>
                        <a14:backgroundMark x1="62775" y1="24882" x2="62775" y2="24882"/>
                        <a14:backgroundMark x1="61264" y1="27725" x2="61264" y2="27725"/>
                        <a14:backgroundMark x1="67995" y1="29621" x2="67995" y2="29621"/>
                        <a14:backgroundMark x1="69231" y1="27962" x2="70192" y2="30806"/>
                        <a14:backgroundMark x1="72940" y1="33649" x2="72940" y2="34360"/>
                        <a14:backgroundMark x1="74313" y1="36493" x2="74588" y2="38152"/>
                        <a14:backgroundMark x1="77335" y1="42180" x2="78022" y2="44313"/>
                        <a14:backgroundMark x1="79670" y1="45261" x2="80082" y2="46919"/>
                        <a14:backgroundMark x1="82418" y1="50948" x2="82418" y2="50948"/>
                        <a14:backgroundMark x1="83104" y1="50948" x2="83516" y2="51896"/>
                        <a14:backgroundMark x1="84478" y1="53318" x2="84753" y2="53791"/>
                        <a14:backgroundMark x1="85440" y1="54976" x2="85577" y2="55213"/>
                        <a14:backgroundMark x1="86676" y1="61137" x2="86676" y2="62322"/>
                        <a14:backgroundMark x1="87363" y1="63744" x2="87363" y2="64455"/>
                        <a14:backgroundMark x1="88049" y1="65877" x2="88049" y2="66588"/>
                        <a14:backgroundMark x1="87088" y1="75829" x2="87088" y2="75829"/>
                        <a14:backgroundMark x1="86401" y1="76540" x2="86126" y2="77251"/>
                        <a14:backgroundMark x1="85302" y1="80569" x2="85027" y2="79858"/>
                        <a14:backgroundMark x1="83791" y1="77014" x2="83791" y2="77014"/>
                        <a14:backgroundMark x1="86813" y1="80569" x2="86813" y2="80569"/>
                        <a14:backgroundMark x1="88324" y1="81280" x2="88324" y2="81280"/>
                        <a14:backgroundMark x1="89148" y1="83649" x2="89148" y2="83886"/>
                        <a14:backgroundMark x1="89973" y1="82938" x2="89973" y2="82938"/>
                        <a14:backgroundMark x1="90385" y1="84360" x2="90385" y2="84360"/>
                        <a14:backgroundMark x1="76648" y1="73697" x2="76511" y2="74645"/>
                        <a14:backgroundMark x1="71978" y1="73934" x2="70879" y2="73697"/>
                        <a14:backgroundMark x1="64286" y1="71801" x2="63599" y2="72275"/>
                        <a14:backgroundMark x1="60714" y1="72512" x2="60440" y2="72512"/>
                        <a14:backgroundMark x1="57005" y1="72512" x2="57005" y2="72512"/>
                        <a14:backgroundMark x1="54396" y1="75829" x2="54396" y2="75829"/>
                        <a14:backgroundMark x1="53984" y1="78673" x2="53571" y2="80569"/>
                        <a14:backgroundMark x1="51648" y1="82701" x2="51374" y2="83412"/>
                        <a14:backgroundMark x1="50000" y1="84597" x2="50000" y2="84597"/>
                        <a14:backgroundMark x1="48764" y1="84597" x2="48214" y2="82938"/>
                        <a14:backgroundMark x1="45742" y1="77962" x2="44368" y2="77014"/>
                        <a14:backgroundMark x1="40659" y1="73697" x2="40247" y2="73697"/>
                        <a14:backgroundMark x1="36676" y1="72512" x2="36264" y2="72275"/>
                        <a14:backgroundMark x1="33791" y1="71090" x2="33104" y2="71327"/>
                        <a14:backgroundMark x1="30769" y1="71564" x2="28297" y2="73934"/>
                        <a14:backgroundMark x1="27610" y1="74645" x2="27610" y2="74645"/>
                        <a14:backgroundMark x1="27610" y1="75829" x2="27610" y2="75829"/>
                        <a14:backgroundMark x1="84753" y1="48578" x2="84753" y2="48578"/>
                        <a14:backgroundMark x1="87500" y1="52370" x2="87775" y2="53081"/>
                        <a14:backgroundMark x1="83654" y1="45024" x2="83654" y2="45024"/>
                        <a14:backgroundMark x1="35989" y1="43128" x2="35989" y2="43128"/>
                        <a14:backgroundMark x1="33104" y1="28910" x2="33104" y2="28910"/>
                        <a14:backgroundMark x1="38324" y1="64455" x2="38324" y2="64455"/>
                      </a14:backgroundRemoval>
                    </a14:imgEffect>
                  </a14:imgLayer>
                </a14:imgProps>
              </a:ext>
            </a:extLst>
          </a:blip>
          <a:stretch>
            <a:fillRect/>
          </a:stretch>
        </p:blipFill>
        <p:spPr>
          <a:xfrm>
            <a:off x="18393" y="-76200"/>
            <a:ext cx="12173607" cy="7056679"/>
          </a:xfrm>
          <a:prstGeom prst="rect">
            <a:avLst/>
          </a:prstGeom>
        </p:spPr>
      </p:pic>
    </p:spTree>
    <p:extLst>
      <p:ext uri="{BB962C8B-B14F-4D97-AF65-F5344CB8AC3E}">
        <p14:creationId xmlns:p14="http://schemas.microsoft.com/office/powerpoint/2010/main" val="4428581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2"/>
          <a:srcRect t="8883" b="9023"/>
          <a:stretch/>
        </p:blipFill>
        <p:spPr>
          <a:xfrm>
            <a:off x="-18394" y="0"/>
            <a:ext cx="12210393" cy="6858000"/>
          </a:xfrm>
          <a:prstGeom prst="rect">
            <a:avLst/>
          </a:prstGeom>
        </p:spPr>
      </p:pic>
    </p:spTree>
    <p:extLst>
      <p:ext uri="{BB962C8B-B14F-4D97-AF65-F5344CB8AC3E}">
        <p14:creationId xmlns:p14="http://schemas.microsoft.com/office/powerpoint/2010/main" val="12945515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04800" y="274638"/>
            <a:ext cx="9906000" cy="639762"/>
          </a:xfrm>
          <a:effectLst>
            <a:outerShdw blurRad="50800" dist="50800" dir="5400000" algn="ctr" rotWithShape="0">
              <a:srgbClr val="C00000"/>
            </a:outerShdw>
          </a:effectLst>
        </p:spPr>
        <p:txBody>
          <a:bodyPr>
            <a:normAutofit fontScale="90000"/>
          </a:bodyPr>
          <a:lstStyle/>
          <a:p>
            <a:r>
              <a:rPr lang="en-US" altLang="en-US" dirty="0">
                <a:latin typeface="Arial Black" panose="020B0A04020102020204" pitchFamily="34" charset="0"/>
              </a:rPr>
              <a:t>Cave Formation</a:t>
            </a:r>
          </a:p>
        </p:txBody>
      </p:sp>
      <p:sp>
        <p:nvSpPr>
          <p:cNvPr id="11267" name="Rectangle 3"/>
          <p:cNvSpPr>
            <a:spLocks noGrp="1" noChangeArrowheads="1"/>
          </p:cNvSpPr>
          <p:nvPr>
            <p:ph idx="1"/>
          </p:nvPr>
        </p:nvSpPr>
        <p:spPr>
          <a:xfrm>
            <a:off x="304800" y="914400"/>
            <a:ext cx="5334000" cy="4800600"/>
          </a:xfrm>
        </p:spPr>
        <p:txBody>
          <a:bodyPr>
            <a:normAutofit fontScale="92500" lnSpcReduction="10000"/>
          </a:bodyPr>
          <a:lstStyle/>
          <a:p>
            <a:r>
              <a:rPr lang="en-US" altLang="en-US" b="1" u="sng" dirty="0">
                <a:solidFill>
                  <a:srgbClr val="FF0000"/>
                </a:solidFill>
              </a:rPr>
              <a:t>Caves are made from </a:t>
            </a:r>
            <a:r>
              <a:rPr lang="en-US" altLang="en-US" sz="4000" b="1" u="sng" dirty="0">
                <a:solidFill>
                  <a:srgbClr val="900998"/>
                </a:solidFill>
              </a:rPr>
              <a:t>carbonic acid</a:t>
            </a:r>
            <a:r>
              <a:rPr lang="en-US" altLang="en-US" b="1" u="sng" dirty="0">
                <a:solidFill>
                  <a:srgbClr val="FF6699"/>
                </a:solidFill>
              </a:rPr>
              <a:t> </a:t>
            </a:r>
            <a:r>
              <a:rPr lang="en-US" altLang="en-US" b="1" u="sng" dirty="0">
                <a:solidFill>
                  <a:srgbClr val="FF0000"/>
                </a:solidFill>
              </a:rPr>
              <a:t>dissolving cracks in </a:t>
            </a:r>
            <a:r>
              <a:rPr lang="en-US" altLang="en-US" b="1" u="sng" dirty="0" smtClean="0">
                <a:solidFill>
                  <a:srgbClr val="FF0000"/>
                </a:solidFill>
              </a:rPr>
              <a:t>limestone</a:t>
            </a:r>
          </a:p>
          <a:p>
            <a:pPr lvl="1"/>
            <a:r>
              <a:rPr lang="en-US" altLang="en-US" dirty="0" smtClean="0"/>
              <a:t>Water passing through decaying organic matter reacts with the carbon compounds and carbon dioxide and becomes a mild acid with a lower Ph.</a:t>
            </a:r>
          </a:p>
          <a:p>
            <a:pPr lvl="1"/>
            <a:endParaRPr lang="en-US" altLang="en-US" dirty="0"/>
          </a:p>
          <a:p>
            <a:r>
              <a:rPr lang="en-US" altLang="en-US" b="1" dirty="0">
                <a:solidFill>
                  <a:srgbClr val="FF0000"/>
                </a:solidFill>
              </a:rPr>
              <a:t>Caves are a big part of karst topography</a:t>
            </a:r>
          </a:p>
          <a:p>
            <a:endParaRPr lang="en-US" altLang="en-US" dirty="0">
              <a:solidFill>
                <a:srgbClr val="FF6699"/>
              </a:solidFill>
            </a:endParaRPr>
          </a:p>
          <a:p>
            <a:r>
              <a:rPr lang="en-US" altLang="en-US" sz="3600" b="1" dirty="0">
                <a:solidFill>
                  <a:srgbClr val="CC3399"/>
                </a:solidFill>
              </a:rPr>
              <a:t>Karst Topography</a:t>
            </a:r>
            <a:r>
              <a:rPr lang="en-US" altLang="en-US" dirty="0">
                <a:solidFill>
                  <a:srgbClr val="FF6699"/>
                </a:solidFill>
              </a:rPr>
              <a:t> - </a:t>
            </a:r>
            <a:r>
              <a:rPr lang="en-US" altLang="en-US" b="1" u="sng" dirty="0">
                <a:solidFill>
                  <a:srgbClr val="FF0000"/>
                </a:solidFill>
              </a:rPr>
              <a:t>land with lots of caves and sinkholes. </a:t>
            </a:r>
          </a:p>
        </p:txBody>
      </p:sp>
      <p:pic>
        <p:nvPicPr>
          <p:cNvPr id="2" name="Picture 1"/>
          <p:cNvPicPr>
            <a:picLocks noChangeAspect="1"/>
          </p:cNvPicPr>
          <p:nvPr/>
        </p:nvPicPr>
        <p:blipFill>
          <a:blip r:embed="rId3"/>
          <a:stretch>
            <a:fillRect/>
          </a:stretch>
        </p:blipFill>
        <p:spPr>
          <a:xfrm>
            <a:off x="5717254" y="0"/>
            <a:ext cx="6474746" cy="6858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58199" y="457200"/>
            <a:ext cx="3725917" cy="1325563"/>
          </a:xfrm>
        </p:spPr>
        <p:txBody>
          <a:bodyPr>
            <a:noAutofit/>
          </a:bodyPr>
          <a:lstStyle/>
          <a:p>
            <a:pPr algn="ctr"/>
            <a:r>
              <a:rPr lang="en-US" sz="4800" b="1" dirty="0" smtClean="0"/>
              <a:t>Karst in Missouri</a:t>
            </a:r>
            <a:endParaRPr lang="en-US" sz="4800" b="1" dirty="0"/>
          </a:p>
        </p:txBody>
      </p:sp>
      <p:pic>
        <p:nvPicPr>
          <p:cNvPr id="6" name="Content Placeholder 5"/>
          <p:cNvPicPr>
            <a:picLocks noGrp="1" noChangeAspect="1"/>
          </p:cNvPicPr>
          <p:nvPr>
            <p:ph idx="1"/>
          </p:nvPr>
        </p:nvPicPr>
        <p:blipFill>
          <a:blip r:embed="rId2"/>
          <a:stretch>
            <a:fillRect/>
          </a:stretch>
        </p:blipFill>
        <p:spPr>
          <a:xfrm>
            <a:off x="0" y="0"/>
            <a:ext cx="8349837" cy="6858000"/>
          </a:xfrm>
          <a:prstGeom prst="rect">
            <a:avLst/>
          </a:prstGeom>
        </p:spPr>
      </p:pic>
      <p:sp>
        <p:nvSpPr>
          <p:cNvPr id="7" name="TextBox 6"/>
          <p:cNvSpPr txBox="1"/>
          <p:nvPr/>
        </p:nvSpPr>
        <p:spPr>
          <a:xfrm>
            <a:off x="8349837" y="1782763"/>
            <a:ext cx="3613563" cy="1631216"/>
          </a:xfrm>
          <a:prstGeom prst="rect">
            <a:avLst/>
          </a:prstGeom>
          <a:noFill/>
        </p:spPr>
        <p:txBody>
          <a:bodyPr wrap="square" rtlCol="0">
            <a:spAutoFit/>
          </a:bodyPr>
          <a:lstStyle/>
          <a:p>
            <a:r>
              <a:rPr lang="en-US" sz="2000" dirty="0" smtClean="0">
                <a:solidFill>
                  <a:schemeClr val="bg1"/>
                </a:solidFill>
              </a:rPr>
              <a:t>Collections of sinkholes and collapses are clear indicators of cavern formation  and the development of Karst topography. </a:t>
            </a:r>
            <a:endParaRPr lang="en-US" sz="2000" dirty="0">
              <a:solidFill>
                <a:schemeClr val="bg1"/>
              </a:solidFill>
            </a:endParaRPr>
          </a:p>
        </p:txBody>
      </p:sp>
      <p:sp>
        <p:nvSpPr>
          <p:cNvPr id="8" name="TextBox 7"/>
          <p:cNvSpPr txBox="1"/>
          <p:nvPr/>
        </p:nvSpPr>
        <p:spPr>
          <a:xfrm>
            <a:off x="8349837" y="3886200"/>
            <a:ext cx="3842163" cy="2554545"/>
          </a:xfrm>
          <a:prstGeom prst="rect">
            <a:avLst/>
          </a:prstGeom>
          <a:noFill/>
        </p:spPr>
        <p:txBody>
          <a:bodyPr wrap="square" rtlCol="0">
            <a:spAutoFit/>
          </a:bodyPr>
          <a:lstStyle/>
          <a:p>
            <a:r>
              <a:rPr lang="en-US" sz="2000" dirty="0" smtClean="0">
                <a:solidFill>
                  <a:schemeClr val="bg1"/>
                </a:solidFill>
              </a:rPr>
              <a:t>St. Louis once had many beer brewers and they often used caves under St. Louis to store their product because the  caves maintained an even, cool temperature. There used to be a commercial cave in south St. Louis called Cherokee Cave.</a:t>
            </a:r>
            <a:endParaRPr lang="en-US" sz="2000" dirty="0">
              <a:solidFill>
                <a:schemeClr val="bg1"/>
              </a:solidFill>
            </a:endParaRPr>
          </a:p>
        </p:txBody>
      </p:sp>
    </p:spTree>
    <p:extLst>
      <p:ext uri="{BB962C8B-B14F-4D97-AF65-F5344CB8AC3E}">
        <p14:creationId xmlns:p14="http://schemas.microsoft.com/office/powerpoint/2010/main" val="33801630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6626"/>
            <a:ext cx="12192000" cy="854075"/>
          </a:xfrm>
        </p:spPr>
        <p:txBody>
          <a:bodyPr/>
          <a:lstStyle/>
          <a:p>
            <a:r>
              <a:rPr lang="en-US" altLang="en-US" sz="4800" b="1" dirty="0">
                <a:solidFill>
                  <a:srgbClr val="0066FF"/>
                </a:solidFill>
              </a:rPr>
              <a:t>Karst</a:t>
            </a:r>
            <a:r>
              <a:rPr lang="en-US" altLang="en-US" b="1" dirty="0"/>
              <a:t> counties in Virginia</a:t>
            </a:r>
            <a:r>
              <a:rPr lang="en-US" altLang="en-US" b="1" dirty="0" smtClean="0"/>
              <a:t>: </a:t>
            </a:r>
            <a:r>
              <a:rPr lang="en-US" altLang="en-US" sz="4000" b="1" dirty="0" smtClean="0">
                <a:solidFill>
                  <a:srgbClr val="0066FF"/>
                </a:solidFill>
              </a:rPr>
              <a:t>depend </a:t>
            </a:r>
            <a:r>
              <a:rPr lang="en-US" altLang="en-US" sz="4000" b="1" dirty="0">
                <a:solidFill>
                  <a:srgbClr val="0066FF"/>
                </a:solidFill>
              </a:rPr>
              <a:t>on groundwater</a:t>
            </a:r>
          </a:p>
        </p:txBody>
      </p:sp>
      <p:sp>
        <p:nvSpPr>
          <p:cNvPr id="21507" name="Rectangle 3"/>
          <p:cNvSpPr>
            <a:spLocks noGrp="1" noChangeArrowheads="1"/>
          </p:cNvSpPr>
          <p:nvPr>
            <p:ph idx="1"/>
          </p:nvPr>
        </p:nvSpPr>
        <p:spPr>
          <a:xfrm>
            <a:off x="228600" y="860700"/>
            <a:ext cx="11963400" cy="5997299"/>
          </a:xfrm>
        </p:spPr>
        <p:txBody>
          <a:bodyPr>
            <a:normAutofit/>
          </a:bodyPr>
          <a:lstStyle/>
          <a:p>
            <a:r>
              <a:rPr lang="en-US" altLang="en-US" dirty="0" smtClean="0"/>
              <a:t>Water passing through porous limestone (particularly when the limestone has cracks in it) it dissolves some of the limestone and creates openings and passages in the limestone, which we call caves. We call the topography associated with cave formation Karst topography.</a:t>
            </a:r>
          </a:p>
          <a:p>
            <a:r>
              <a:rPr lang="en-US" altLang="en-US" dirty="0" smtClean="0"/>
              <a:t>Caves</a:t>
            </a:r>
            <a:endParaRPr lang="en-US" altLang="en-US" dirty="0" smtClean="0"/>
          </a:p>
          <a:p>
            <a:r>
              <a:rPr lang="en-US" altLang="en-US" dirty="0" smtClean="0"/>
              <a:t>Disappearing </a:t>
            </a:r>
            <a:r>
              <a:rPr lang="en-US" altLang="en-US" dirty="0" smtClean="0"/>
              <a:t>streams</a:t>
            </a:r>
          </a:p>
          <a:p>
            <a:r>
              <a:rPr lang="en-US" altLang="en-US" dirty="0" smtClean="0"/>
              <a:t>Sink holes</a:t>
            </a:r>
          </a:p>
          <a:p>
            <a:r>
              <a:rPr lang="en-US" altLang="en-US" dirty="0" smtClean="0"/>
              <a:t>Karst valley </a:t>
            </a:r>
          </a:p>
          <a:p>
            <a:r>
              <a:rPr lang="en-US" altLang="en-US" dirty="0" err="1" smtClean="0"/>
              <a:t>Dolines</a:t>
            </a:r>
            <a:r>
              <a:rPr lang="en-US" altLang="en-US" dirty="0" smtClean="0"/>
              <a:t> </a:t>
            </a:r>
          </a:p>
          <a:p>
            <a:r>
              <a:rPr lang="en-US" altLang="en-US" dirty="0" smtClean="0"/>
              <a:t>Springs</a:t>
            </a:r>
            <a:endParaRPr lang="en-US" altLang="en-US" dirty="0"/>
          </a:p>
        </p:txBody>
      </p:sp>
      <p:pic>
        <p:nvPicPr>
          <p:cNvPr id="21509" name="Picture 5" descr="clip_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831782"/>
            <a:ext cx="8229600" cy="40262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1500" b="1" dirty="0" smtClean="0">
                <a:effectLst>
                  <a:outerShdw blurRad="50800" dist="50800" dir="5400000" algn="ctr" rotWithShape="0">
                    <a:srgbClr val="FFFF00"/>
                  </a:outerShdw>
                </a:effectLst>
              </a:rPr>
              <a:t>The Water Cycle</a:t>
            </a:r>
            <a:endParaRPr lang="en-US" sz="11500" b="1" dirty="0">
              <a:effectLst>
                <a:outerShdw blurRad="50800" dist="50800" dir="5400000" algn="ctr" rotWithShape="0">
                  <a:srgbClr val="FFFF00"/>
                </a:outerShdw>
              </a:effectLst>
            </a:endParaRP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9347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descr="6trip-carlsbad-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58" y="1"/>
            <a:ext cx="12157841"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42" name="Rectangle 2"/>
          <p:cNvSpPr>
            <a:spLocks noGrp="1" noChangeArrowheads="1"/>
          </p:cNvSpPr>
          <p:nvPr>
            <p:ph type="title"/>
          </p:nvPr>
        </p:nvSpPr>
        <p:spPr>
          <a:xfrm>
            <a:off x="1981200" y="274638"/>
            <a:ext cx="8229600" cy="715962"/>
          </a:xfrm>
        </p:spPr>
        <p:txBody>
          <a:bodyPr/>
          <a:lstStyle/>
          <a:p>
            <a:r>
              <a:rPr lang="en-US" altLang="en-US" b="1" dirty="0">
                <a:solidFill>
                  <a:schemeClr val="bg1"/>
                </a:solidFill>
              </a:rPr>
              <a:t>Carlsbad Caverns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093750" y="28903"/>
            <a:ext cx="6069347" cy="5195550"/>
          </a:xfrm>
          <a:prstGeom prst="rect">
            <a:avLst/>
          </a:prstGeom>
        </p:spPr>
      </p:pic>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stretch>
            <a:fillRect/>
          </a:stretch>
        </p:blipFill>
        <p:spPr>
          <a:xfrm>
            <a:off x="0" y="10510"/>
            <a:ext cx="6248400" cy="5213943"/>
          </a:xfrm>
          <a:prstGeom prst="rect">
            <a:avLst/>
          </a:prstGeom>
        </p:spPr>
      </p:pic>
      <p:sp>
        <p:nvSpPr>
          <p:cNvPr id="6" name="TextBox 5"/>
          <p:cNvSpPr txBox="1"/>
          <p:nvPr/>
        </p:nvSpPr>
        <p:spPr>
          <a:xfrm>
            <a:off x="685800" y="5224453"/>
            <a:ext cx="4343400" cy="461665"/>
          </a:xfrm>
          <a:prstGeom prst="rect">
            <a:avLst/>
          </a:prstGeom>
          <a:noFill/>
        </p:spPr>
        <p:txBody>
          <a:bodyPr wrap="square" rtlCol="0">
            <a:spAutoFit/>
          </a:bodyPr>
          <a:lstStyle/>
          <a:p>
            <a:r>
              <a:rPr lang="en-US" sz="2400" b="1" dirty="0"/>
              <a:t>Meramec Caverns</a:t>
            </a:r>
          </a:p>
        </p:txBody>
      </p:sp>
      <p:sp>
        <p:nvSpPr>
          <p:cNvPr id="7" name="Rectangle 6"/>
          <p:cNvSpPr/>
          <p:nvPr/>
        </p:nvSpPr>
        <p:spPr>
          <a:xfrm>
            <a:off x="6934200" y="5255984"/>
            <a:ext cx="3352800" cy="461665"/>
          </a:xfrm>
          <a:prstGeom prst="rect">
            <a:avLst/>
          </a:prstGeom>
        </p:spPr>
        <p:txBody>
          <a:bodyPr wrap="square">
            <a:spAutoFit/>
          </a:bodyPr>
          <a:lstStyle/>
          <a:p>
            <a:r>
              <a:rPr lang="en-US" sz="2400" b="1" dirty="0"/>
              <a:t>Onondaga </a:t>
            </a:r>
            <a:r>
              <a:rPr lang="en-US" sz="2400" b="1" dirty="0" smtClean="0"/>
              <a:t>Caverns </a:t>
            </a:r>
            <a:endParaRPr lang="en-US" sz="2400" b="1" dirty="0"/>
          </a:p>
        </p:txBody>
      </p:sp>
      <p:sp>
        <p:nvSpPr>
          <p:cNvPr id="8" name="TextBox 7"/>
          <p:cNvSpPr txBox="1"/>
          <p:nvPr/>
        </p:nvSpPr>
        <p:spPr>
          <a:xfrm>
            <a:off x="3657600" y="6096000"/>
            <a:ext cx="6096000" cy="584775"/>
          </a:xfrm>
          <a:prstGeom prst="rect">
            <a:avLst/>
          </a:prstGeom>
          <a:noFill/>
        </p:spPr>
        <p:txBody>
          <a:bodyPr wrap="square" rtlCol="0">
            <a:spAutoFit/>
          </a:bodyPr>
          <a:lstStyle/>
          <a:p>
            <a:r>
              <a:rPr lang="en-US" sz="3200" b="1" dirty="0" smtClean="0">
                <a:solidFill>
                  <a:srgbClr val="FF0000"/>
                </a:solidFill>
                <a:effectLst>
                  <a:outerShdw blurRad="38100" dist="38100" dir="2700000" algn="tl">
                    <a:srgbClr val="000000">
                      <a:alpha val="43137"/>
                    </a:srgbClr>
                  </a:outerShdw>
                </a:effectLst>
              </a:rPr>
              <a:t>Missouri Commercial Caverns</a:t>
            </a:r>
            <a:endParaRPr lang="en-US" sz="32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233748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139" y="0"/>
            <a:ext cx="9093143" cy="6858000"/>
          </a:xfrm>
          <a:prstGeom prst="rect">
            <a:avLst/>
          </a:prstGeom>
        </p:spPr>
      </p:pic>
      <p:sp>
        <p:nvSpPr>
          <p:cNvPr id="5" name="TextBox 4"/>
          <p:cNvSpPr txBox="1"/>
          <p:nvPr/>
        </p:nvSpPr>
        <p:spPr>
          <a:xfrm>
            <a:off x="9144000" y="533400"/>
            <a:ext cx="3048000" cy="4154984"/>
          </a:xfrm>
          <a:prstGeom prst="rect">
            <a:avLst/>
          </a:prstGeom>
          <a:noFill/>
        </p:spPr>
        <p:txBody>
          <a:bodyPr wrap="square" rtlCol="0">
            <a:spAutoFit/>
          </a:bodyPr>
          <a:lstStyle/>
          <a:p>
            <a:r>
              <a:rPr lang="en-US" sz="2400" dirty="0" smtClean="0"/>
              <a:t>This looks like the entrance to the cave in Meramec State Park that I went spelunking in the early 1960s. We went about three times – quite an adventure. There are many caves in that park.</a:t>
            </a:r>
            <a:endParaRPr lang="en-US" sz="2400" dirty="0"/>
          </a:p>
        </p:txBody>
      </p:sp>
    </p:spTree>
    <p:extLst>
      <p:ext uri="{BB962C8B-B14F-4D97-AF65-F5344CB8AC3E}">
        <p14:creationId xmlns:p14="http://schemas.microsoft.com/office/powerpoint/2010/main" val="38080709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idx="1"/>
          </p:nvPr>
        </p:nvSpPr>
        <p:spPr>
          <a:xfrm>
            <a:off x="8932408" y="762000"/>
            <a:ext cx="3259592" cy="6078536"/>
          </a:xfrm>
        </p:spPr>
        <p:txBody>
          <a:bodyPr>
            <a:normAutofit/>
          </a:bodyPr>
          <a:lstStyle/>
          <a:p>
            <a:pPr marL="0" indent="0">
              <a:buNone/>
            </a:pPr>
            <a:r>
              <a:rPr lang="en-US" altLang="en-US" sz="3200" dirty="0" smtClean="0"/>
              <a:t>Sometimes, a sinkhole can connect with a cavern system. Entering through a sinkhole can be dangerous and is not recommended for amateurs. </a:t>
            </a:r>
            <a:endParaRPr lang="en-US" altLang="en-US" sz="3200" dirty="0"/>
          </a:p>
        </p:txBody>
      </p:sp>
      <p:pic>
        <p:nvPicPr>
          <p:cNvPr id="38916" name="Picture 4" descr="sinkhole form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932408" cy="68405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idx="1"/>
          </p:nvPr>
        </p:nvSpPr>
        <p:spPr>
          <a:xfrm>
            <a:off x="5943600" y="3048000"/>
            <a:ext cx="6096000" cy="5562600"/>
          </a:xfrm>
        </p:spPr>
        <p:txBody>
          <a:bodyPr/>
          <a:lstStyle/>
          <a:p>
            <a:r>
              <a:rPr lang="en-US" altLang="en-US" dirty="0" smtClean="0"/>
              <a:t>One danger of entering a cavern through a sinkhole like this is that there may be dangerous critters hidden in the plants and debris. I know a fellow who was bitten by a copperhead snake as he was descending into the cave. </a:t>
            </a:r>
            <a:r>
              <a:rPr lang="en-US" altLang="en-US" b="1" dirty="0" smtClean="0">
                <a:solidFill>
                  <a:srgbClr val="FF0000"/>
                </a:solidFill>
                <a:effectLst>
                  <a:outerShdw blurRad="38100" dist="38100" dir="2700000" algn="tl">
                    <a:srgbClr val="000000">
                      <a:alpha val="43137"/>
                    </a:srgbClr>
                  </a:outerShdw>
                </a:effectLst>
              </a:rPr>
              <a:t>Bad news, big time!</a:t>
            </a:r>
            <a:endParaRPr lang="en-US" altLang="en-US" b="1" dirty="0">
              <a:solidFill>
                <a:srgbClr val="FF0000"/>
              </a:solidFill>
              <a:effectLst>
                <a:outerShdw blurRad="38100" dist="38100" dir="2700000" algn="tl">
                  <a:srgbClr val="000000">
                    <a:alpha val="43137"/>
                  </a:srgbClr>
                </a:outerShdw>
              </a:effectLst>
            </a:endParaRPr>
          </a:p>
        </p:txBody>
      </p:sp>
      <p:pic>
        <p:nvPicPr>
          <p:cNvPr id="39940" name="Picture 4" descr="sinkholediagram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91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5820103" y="10510"/>
            <a:ext cx="6394716" cy="303749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endParaRPr lang="en-US" altLang="en-US" dirty="0"/>
          </a:p>
        </p:txBody>
      </p:sp>
      <p:sp>
        <p:nvSpPr>
          <p:cNvPr id="45059" name="Rectangle 3"/>
          <p:cNvSpPr>
            <a:spLocks noGrp="1" noChangeArrowheads="1"/>
          </p:cNvSpPr>
          <p:nvPr>
            <p:ph idx="1"/>
          </p:nvPr>
        </p:nvSpPr>
        <p:spPr>
          <a:xfrm>
            <a:off x="9143999" y="1724847"/>
            <a:ext cx="3040117" cy="4351338"/>
          </a:xfrm>
        </p:spPr>
        <p:txBody>
          <a:bodyPr/>
          <a:lstStyle/>
          <a:p>
            <a:r>
              <a:rPr lang="en-US" altLang="en-US" dirty="0" smtClean="0"/>
              <a:t>Building over Karst regions can be a tricky business. If something collapses below, there will be consequences above.</a:t>
            </a:r>
            <a:endParaRPr lang="en-US" altLang="en-US" dirty="0"/>
          </a:p>
        </p:txBody>
      </p:sp>
      <p:pic>
        <p:nvPicPr>
          <p:cNvPr id="45061" name="Picture 5" descr="karst_pol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393"/>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endParaRPr lang="en-US" altLang="en-US" dirty="0"/>
          </a:p>
        </p:txBody>
      </p:sp>
      <p:sp>
        <p:nvSpPr>
          <p:cNvPr id="40963" name="Rectangle 3"/>
          <p:cNvSpPr>
            <a:spLocks noGrp="1" noChangeArrowheads="1"/>
          </p:cNvSpPr>
          <p:nvPr>
            <p:ph idx="1"/>
          </p:nvPr>
        </p:nvSpPr>
        <p:spPr/>
        <p:txBody>
          <a:bodyPr/>
          <a:lstStyle/>
          <a:p>
            <a:endParaRPr lang="en-US" altLang="en-US" dirty="0"/>
          </a:p>
        </p:txBody>
      </p:sp>
      <p:pic>
        <p:nvPicPr>
          <p:cNvPr id="40964" name="Picture 4" descr="karstaquifers_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endParaRPr lang="en-US" altLang="en-US" dirty="0"/>
          </a:p>
        </p:txBody>
      </p:sp>
      <p:sp>
        <p:nvSpPr>
          <p:cNvPr id="47107" name="Rectangle 3"/>
          <p:cNvSpPr>
            <a:spLocks noGrp="1" noChangeArrowheads="1"/>
          </p:cNvSpPr>
          <p:nvPr>
            <p:ph idx="1"/>
          </p:nvPr>
        </p:nvSpPr>
        <p:spPr>
          <a:xfrm>
            <a:off x="5410200" y="152400"/>
            <a:ext cx="5943600" cy="6024563"/>
          </a:xfrm>
        </p:spPr>
        <p:txBody>
          <a:bodyPr>
            <a:normAutofit/>
          </a:bodyPr>
          <a:lstStyle/>
          <a:p>
            <a:r>
              <a:rPr lang="en-US" altLang="en-US" sz="3600" dirty="0" smtClean="0"/>
              <a:t>The impact of water on the surface of the land and below it has a lot to do with the porosity of the soil and the bedrock below.</a:t>
            </a:r>
            <a:endParaRPr lang="en-US" altLang="en-US" sz="3600" dirty="0"/>
          </a:p>
        </p:txBody>
      </p:sp>
      <p:pic>
        <p:nvPicPr>
          <p:cNvPr id="47108" name="Picture 4" descr="poros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20878"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a:xfrm>
            <a:off x="9144000" y="-5256"/>
            <a:ext cx="3008586" cy="6787055"/>
          </a:xfrm>
        </p:spPr>
        <p:txBody>
          <a:bodyPr>
            <a:normAutofit/>
          </a:bodyPr>
          <a:lstStyle/>
          <a:p>
            <a:pPr marL="0" indent="0">
              <a:buNone/>
            </a:pPr>
            <a:r>
              <a:rPr lang="en-US" altLang="en-US" sz="2400" dirty="0" smtClean="0"/>
              <a:t>Artesian well: </a:t>
            </a:r>
            <a:r>
              <a:rPr lang="en-US" sz="2400" dirty="0"/>
              <a:t>An aquifer is a geologic layer of porous and permeable material such as sand and gravel, limestone, or sandstone, through which water flows and is stored. An artesian aquifer is a confined aquifer containing groundwater under positive </a:t>
            </a:r>
            <a:r>
              <a:rPr lang="en-US" sz="2400" dirty="0" smtClean="0"/>
              <a:t>pressure</a:t>
            </a:r>
            <a:r>
              <a:rPr lang="en-US" sz="2400" dirty="0"/>
              <a:t>. A </a:t>
            </a:r>
            <a:r>
              <a:rPr lang="en-US" sz="2400" b="1" dirty="0"/>
              <a:t>well</a:t>
            </a:r>
            <a:r>
              <a:rPr lang="en-US" sz="2400" dirty="0"/>
              <a:t> drilled into such an aquifer is called an </a:t>
            </a:r>
            <a:r>
              <a:rPr lang="en-US" sz="2400" b="1" dirty="0"/>
              <a:t>artesian well</a:t>
            </a:r>
            <a:r>
              <a:rPr lang="en-US" sz="2400" dirty="0"/>
              <a:t>. </a:t>
            </a:r>
            <a:endParaRPr lang="en-US" altLang="en-US" sz="2400" dirty="0"/>
          </a:p>
        </p:txBody>
      </p:sp>
      <p:pic>
        <p:nvPicPr>
          <p:cNvPr id="48135" name="Picture 7" descr="groundwater z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endParaRPr lang="en-US" altLang="en-US" dirty="0"/>
          </a:p>
        </p:txBody>
      </p:sp>
      <p:sp>
        <p:nvSpPr>
          <p:cNvPr id="49155" name="Rectangle 3"/>
          <p:cNvSpPr>
            <a:spLocks noGrp="1" noChangeArrowheads="1"/>
          </p:cNvSpPr>
          <p:nvPr>
            <p:ph idx="1"/>
          </p:nvPr>
        </p:nvSpPr>
        <p:spPr/>
        <p:txBody>
          <a:bodyPr/>
          <a:lstStyle/>
          <a:p>
            <a:endParaRPr lang="en-US" altLang="en-US" dirty="0"/>
          </a:p>
        </p:txBody>
      </p:sp>
      <p:pic>
        <p:nvPicPr>
          <p:cNvPr id="49156" name="Picture 4" descr="karst_ca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3" y="0"/>
            <a:ext cx="5085159"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0" y="0"/>
            <a:ext cx="9849498" cy="6858000"/>
          </a:xfrm>
          <a:prstGeom prst="rect">
            <a:avLst/>
          </a:prstGeom>
        </p:spPr>
      </p:pic>
      <p:sp>
        <p:nvSpPr>
          <p:cNvPr id="5" name="TextBox 4"/>
          <p:cNvSpPr txBox="1"/>
          <p:nvPr/>
        </p:nvSpPr>
        <p:spPr>
          <a:xfrm>
            <a:off x="9982200" y="304800"/>
            <a:ext cx="2057400" cy="4154984"/>
          </a:xfrm>
          <a:prstGeom prst="rect">
            <a:avLst/>
          </a:prstGeom>
          <a:noFill/>
        </p:spPr>
        <p:txBody>
          <a:bodyPr wrap="square" rtlCol="0">
            <a:spAutoFit/>
          </a:bodyPr>
          <a:lstStyle/>
          <a:p>
            <a:r>
              <a:rPr lang="en-US" sz="2400" b="1" dirty="0" smtClean="0">
                <a:solidFill>
                  <a:srgbClr val="002060"/>
                </a:solidFill>
              </a:rPr>
              <a:t>As long as the Sun shines on the Earth, the Earth’s water supply will continue to be recycled over and over.</a:t>
            </a:r>
            <a:endParaRPr lang="en-US" sz="2400" b="1" dirty="0">
              <a:solidFill>
                <a:srgbClr val="002060"/>
              </a:solidFill>
            </a:endParaRPr>
          </a:p>
        </p:txBody>
      </p:sp>
    </p:spTree>
    <p:extLst>
      <p:ext uri="{BB962C8B-B14F-4D97-AF65-F5344CB8AC3E}">
        <p14:creationId xmlns:p14="http://schemas.microsoft.com/office/powerpoint/2010/main" val="2765486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welldiagram8051_t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574" y="0"/>
            <a:ext cx="10928852" cy="6838122"/>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rrowheads="1"/>
          </p:cNvSpPr>
          <p:nvPr>
            <p:ph type="ctrTitle"/>
          </p:nvPr>
        </p:nvSpPr>
        <p:spPr>
          <a:xfrm>
            <a:off x="2286000" y="152400"/>
            <a:ext cx="7772400" cy="838200"/>
          </a:xfrm>
        </p:spPr>
        <p:txBody>
          <a:bodyPr anchor="ctr">
            <a:noAutofit/>
          </a:bodyPr>
          <a:lstStyle/>
          <a:p>
            <a:r>
              <a:rPr lang="en-US" altLang="en-US" b="1" dirty="0"/>
              <a:t>Groundwater</a:t>
            </a:r>
          </a:p>
        </p:txBody>
      </p:sp>
      <p:sp>
        <p:nvSpPr>
          <p:cNvPr id="2051" name="Rectangle 3"/>
          <p:cNvSpPr>
            <a:spLocks noGrp="1" noChangeArrowheads="1"/>
          </p:cNvSpPr>
          <p:nvPr>
            <p:ph type="subTitle" idx="1"/>
          </p:nvPr>
        </p:nvSpPr>
        <p:spPr>
          <a:xfrm>
            <a:off x="2895600" y="3886200"/>
            <a:ext cx="6400800" cy="1752600"/>
          </a:xfrm>
        </p:spPr>
        <p:txBody>
          <a:bodyPr/>
          <a:lstStyle/>
          <a:p>
            <a:endParaRPr lang="en-US" altLang="en-US" sz="32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81000" y="227809"/>
            <a:ext cx="7467600" cy="334962"/>
          </a:xfrm>
        </p:spPr>
        <p:txBody>
          <a:bodyPr>
            <a:normAutofit fontScale="90000"/>
          </a:bodyPr>
          <a:lstStyle/>
          <a:p>
            <a:r>
              <a:rPr lang="en-US" altLang="en-US" b="1" u="sng" dirty="0"/>
              <a:t>Groundwater</a:t>
            </a:r>
          </a:p>
        </p:txBody>
      </p:sp>
      <p:sp>
        <p:nvSpPr>
          <p:cNvPr id="13315" name="Rectangle 3"/>
          <p:cNvSpPr>
            <a:spLocks noGrp="1" noChangeArrowheads="1"/>
          </p:cNvSpPr>
          <p:nvPr>
            <p:ph idx="1"/>
          </p:nvPr>
        </p:nvSpPr>
        <p:spPr>
          <a:xfrm>
            <a:off x="228600" y="762001"/>
            <a:ext cx="11582400" cy="2057400"/>
          </a:xfrm>
        </p:spPr>
        <p:txBody>
          <a:bodyPr/>
          <a:lstStyle/>
          <a:p>
            <a:pPr>
              <a:buFontTx/>
              <a:buNone/>
            </a:pPr>
            <a:r>
              <a:rPr lang="en-US" altLang="en-US" dirty="0"/>
              <a:t> </a:t>
            </a:r>
            <a:r>
              <a:rPr lang="en-US" altLang="en-US" b="1" dirty="0" smtClean="0">
                <a:solidFill>
                  <a:srgbClr val="CC3399"/>
                </a:solidFill>
              </a:rPr>
              <a:t>INFILTRATEs </a:t>
            </a:r>
            <a:r>
              <a:rPr lang="en-US" altLang="en-US" b="1" dirty="0">
                <a:solidFill>
                  <a:srgbClr val="CC3399"/>
                </a:solidFill>
              </a:rPr>
              <a:t>= </a:t>
            </a:r>
            <a:r>
              <a:rPr lang="en-US" altLang="en-US" b="1" dirty="0" smtClean="0">
                <a:solidFill>
                  <a:srgbClr val="CC3399"/>
                </a:solidFill>
              </a:rPr>
              <a:t>sinks </a:t>
            </a:r>
            <a:r>
              <a:rPr lang="en-US" altLang="en-US" b="1" dirty="0">
                <a:solidFill>
                  <a:srgbClr val="CC3399"/>
                </a:solidFill>
              </a:rPr>
              <a:t>into (soak into).</a:t>
            </a:r>
          </a:p>
          <a:p>
            <a:r>
              <a:rPr lang="en-US" altLang="en-US" dirty="0"/>
              <a:t>When precipitation falls, it will </a:t>
            </a:r>
            <a:r>
              <a:rPr lang="en-US" altLang="en-US" b="1" dirty="0">
                <a:solidFill>
                  <a:srgbClr val="CC3399"/>
                </a:solidFill>
              </a:rPr>
              <a:t>runoff</a:t>
            </a:r>
            <a:r>
              <a:rPr lang="en-US" altLang="en-US" dirty="0"/>
              <a:t> of </a:t>
            </a:r>
            <a:r>
              <a:rPr lang="en-US" altLang="en-US" b="1" u="sng" dirty="0">
                <a:solidFill>
                  <a:srgbClr val="002060"/>
                </a:solidFill>
              </a:rPr>
              <a:t>IMPERMEABLE</a:t>
            </a:r>
            <a:r>
              <a:rPr lang="en-US" altLang="en-US" dirty="0">
                <a:solidFill>
                  <a:srgbClr val="002060"/>
                </a:solidFill>
              </a:rPr>
              <a:t> </a:t>
            </a:r>
            <a:r>
              <a:rPr lang="en-US" altLang="en-US" dirty="0"/>
              <a:t>surfaces, and it will </a:t>
            </a:r>
            <a:r>
              <a:rPr lang="en-US" altLang="en-US" b="1" dirty="0">
                <a:solidFill>
                  <a:srgbClr val="CC3399"/>
                </a:solidFill>
              </a:rPr>
              <a:t>INFILTRATE</a:t>
            </a:r>
            <a:r>
              <a:rPr lang="en-US" altLang="en-US" dirty="0"/>
              <a:t> </a:t>
            </a:r>
            <a:r>
              <a:rPr lang="en-US" altLang="en-US" b="1" u="sng" dirty="0">
                <a:solidFill>
                  <a:srgbClr val="002060"/>
                </a:solidFill>
              </a:rPr>
              <a:t>PERMEABLE</a:t>
            </a:r>
            <a:r>
              <a:rPr lang="en-US" altLang="en-US" dirty="0">
                <a:solidFill>
                  <a:srgbClr val="002060"/>
                </a:solidFill>
              </a:rPr>
              <a:t> </a:t>
            </a:r>
            <a:r>
              <a:rPr lang="en-US" altLang="en-US" dirty="0"/>
              <a:t>surfaces.</a:t>
            </a:r>
          </a:p>
          <a:p>
            <a:endParaRPr lang="en-US" altLang="en-US" dirty="0"/>
          </a:p>
        </p:txBody>
      </p:sp>
      <p:pic>
        <p:nvPicPr>
          <p:cNvPr id="13317" name="Picture 5" descr="jump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0834" y="2438400"/>
            <a:ext cx="6061166" cy="4419600"/>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descr="h20g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04" y="2438400"/>
            <a:ext cx="5976290" cy="44427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6248400"/>
            <a:ext cx="1981200" cy="369332"/>
          </a:xfrm>
          <a:prstGeom prst="rect">
            <a:avLst/>
          </a:prstGeom>
          <a:noFill/>
        </p:spPr>
        <p:txBody>
          <a:bodyPr wrap="square" rtlCol="0">
            <a:spAutoFit/>
          </a:bodyPr>
          <a:lstStyle/>
          <a:p>
            <a:r>
              <a:rPr lang="en-US" dirty="0" smtClean="0">
                <a:solidFill>
                  <a:schemeClr val="bg1"/>
                </a:solidFill>
              </a:rPr>
              <a:t>Permeable</a:t>
            </a:r>
            <a:endParaRPr lang="en-US" dirty="0">
              <a:solidFill>
                <a:schemeClr val="bg1"/>
              </a:solidFill>
            </a:endParaRPr>
          </a:p>
        </p:txBody>
      </p:sp>
      <p:sp>
        <p:nvSpPr>
          <p:cNvPr id="3" name="TextBox 2"/>
          <p:cNvSpPr txBox="1"/>
          <p:nvPr/>
        </p:nvSpPr>
        <p:spPr>
          <a:xfrm>
            <a:off x="7467600" y="6324600"/>
            <a:ext cx="2743200" cy="369332"/>
          </a:xfrm>
          <a:prstGeom prst="rect">
            <a:avLst/>
          </a:prstGeom>
          <a:noFill/>
        </p:spPr>
        <p:txBody>
          <a:bodyPr wrap="square" rtlCol="0">
            <a:spAutoFit/>
          </a:bodyPr>
          <a:lstStyle/>
          <a:p>
            <a:r>
              <a:rPr lang="en-US" dirty="0" smtClean="0">
                <a:solidFill>
                  <a:schemeClr val="bg1"/>
                </a:solidFill>
              </a:rPr>
              <a:t>Impermeable </a:t>
            </a:r>
            <a:endParaRPr lang="en-US"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04800" y="0"/>
            <a:ext cx="10515600" cy="1325563"/>
          </a:xfrm>
        </p:spPr>
        <p:txBody>
          <a:bodyPr>
            <a:normAutofit/>
          </a:bodyPr>
          <a:lstStyle/>
          <a:p>
            <a:r>
              <a:rPr lang="en-US" altLang="en-US" sz="4800" b="1" dirty="0"/>
              <a:t>Permeable</a:t>
            </a:r>
          </a:p>
        </p:txBody>
      </p:sp>
      <p:pic>
        <p:nvPicPr>
          <p:cNvPr id="7174" name="Picture 6" descr="sponge-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0" y="34131"/>
            <a:ext cx="2286000" cy="2047875"/>
          </a:xfrm>
          <a:prstGeom prst="rect">
            <a:avLst/>
          </a:prstGeom>
          <a:noFill/>
          <a:extLst>
            <a:ext uri="{909E8E84-426E-40DD-AFC4-6F175D3DCCD1}">
              <a14:hiddenFill xmlns:a14="http://schemas.microsoft.com/office/drawing/2010/main">
                <a:solidFill>
                  <a:srgbClr val="FFFFFF"/>
                </a:solidFill>
              </a14:hiddenFill>
            </a:ext>
          </a:extLst>
        </p:spPr>
      </p:pic>
      <p:sp>
        <p:nvSpPr>
          <p:cNvPr id="7175" name="Text Box 7"/>
          <p:cNvSpPr txBox="1">
            <a:spLocks noChangeArrowheads="1"/>
          </p:cNvSpPr>
          <p:nvPr/>
        </p:nvSpPr>
        <p:spPr bwMode="auto">
          <a:xfrm>
            <a:off x="308112" y="1058069"/>
            <a:ext cx="108932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b="1" dirty="0"/>
              <a:t>Permeable-</a:t>
            </a:r>
            <a:r>
              <a:rPr lang="en-US" altLang="en-US" sz="2400" b="1" dirty="0"/>
              <a:t> </a:t>
            </a:r>
            <a:r>
              <a:rPr lang="en-US" altLang="en-US" sz="2800" b="1" u="sng" dirty="0">
                <a:solidFill>
                  <a:srgbClr val="FFFF00"/>
                </a:solidFill>
                <a:effectLst>
                  <a:outerShdw blurRad="38100" dist="38100" dir="2700000" algn="tl">
                    <a:srgbClr val="000000">
                      <a:alpha val="43137"/>
                    </a:srgbClr>
                  </a:outerShdw>
                </a:effectLst>
              </a:rPr>
              <a:t>water CAN move through the material</a:t>
            </a:r>
          </a:p>
        </p:txBody>
      </p:sp>
      <p:sp>
        <p:nvSpPr>
          <p:cNvPr id="7176" name="Line 8"/>
          <p:cNvSpPr>
            <a:spLocks noChangeShapeType="1"/>
          </p:cNvSpPr>
          <p:nvPr/>
        </p:nvSpPr>
        <p:spPr bwMode="auto">
          <a:xfrm flipH="1" flipV="1">
            <a:off x="10363200" y="1052086"/>
            <a:ext cx="228600" cy="1143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177" name="Text Box 9"/>
          <p:cNvSpPr txBox="1">
            <a:spLocks noChangeArrowheads="1"/>
          </p:cNvSpPr>
          <p:nvPr/>
        </p:nvSpPr>
        <p:spPr bwMode="auto">
          <a:xfrm>
            <a:off x="9554196" y="2010435"/>
            <a:ext cx="26908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Example: </a:t>
            </a:r>
            <a:r>
              <a:rPr lang="en-US" altLang="en-US" sz="3200" b="1" u="sng" dirty="0">
                <a:solidFill>
                  <a:srgbClr val="FF0000"/>
                </a:solidFill>
              </a:rPr>
              <a:t>Sponge</a:t>
            </a:r>
            <a:endParaRPr lang="en-US" altLang="en-US" sz="2000" b="1" u="sng" dirty="0">
              <a:solidFill>
                <a:srgbClr val="FF0000"/>
              </a:solidFill>
            </a:endParaRPr>
          </a:p>
        </p:txBody>
      </p:sp>
      <p:pic>
        <p:nvPicPr>
          <p:cNvPr id="3" name="Content Placeholder 2"/>
          <p:cNvPicPr>
            <a:picLocks noGrp="1" noChangeAspect="1"/>
          </p:cNvPicPr>
          <p:nvPr>
            <p:ph idx="1"/>
          </p:nvPr>
        </p:nvPicPr>
        <p:blipFill>
          <a:blip r:embed="rId5"/>
          <a:stretch>
            <a:fillRect/>
          </a:stretch>
        </p:blipFill>
        <p:spPr>
          <a:xfrm>
            <a:off x="6775174" y="2800350"/>
            <a:ext cx="5410200" cy="4057650"/>
          </a:xfrm>
          <a:prstGeom prst="rect">
            <a:avLst/>
          </a:prstGeom>
        </p:spPr>
      </p:pic>
      <p:pic>
        <p:nvPicPr>
          <p:cNvPr id="4" name="Picture 3"/>
          <p:cNvPicPr>
            <a:picLocks noChangeAspect="1"/>
          </p:cNvPicPr>
          <p:nvPr/>
        </p:nvPicPr>
        <p:blipFill>
          <a:blip r:embed="rId6"/>
          <a:stretch>
            <a:fillRect/>
          </a:stretch>
        </p:blipFill>
        <p:spPr>
          <a:xfrm>
            <a:off x="0" y="1943459"/>
            <a:ext cx="6380884" cy="491454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04800" y="26987"/>
            <a:ext cx="10515600" cy="1325563"/>
          </a:xfrm>
        </p:spPr>
        <p:txBody>
          <a:bodyPr/>
          <a:lstStyle/>
          <a:p>
            <a:r>
              <a:rPr lang="en-US" altLang="en-US" dirty="0"/>
              <a:t>Impermeable</a:t>
            </a:r>
          </a:p>
        </p:txBody>
      </p:sp>
      <p:sp>
        <p:nvSpPr>
          <p:cNvPr id="12291" name="Rectangle 3"/>
          <p:cNvSpPr>
            <a:spLocks noGrp="1" noChangeArrowheads="1"/>
          </p:cNvSpPr>
          <p:nvPr>
            <p:ph idx="1"/>
          </p:nvPr>
        </p:nvSpPr>
        <p:spPr>
          <a:xfrm>
            <a:off x="304800" y="1085850"/>
            <a:ext cx="6400800" cy="2647950"/>
          </a:xfrm>
        </p:spPr>
        <p:txBody>
          <a:bodyPr/>
          <a:lstStyle/>
          <a:p>
            <a:r>
              <a:rPr lang="en-US" altLang="en-US" sz="3600" b="1" dirty="0"/>
              <a:t>Impermeable</a:t>
            </a:r>
            <a:r>
              <a:rPr lang="en-US" altLang="en-US" dirty="0"/>
              <a:t>- </a:t>
            </a:r>
            <a:r>
              <a:rPr lang="en-US" altLang="en-US" b="1" u="sng" dirty="0">
                <a:solidFill>
                  <a:schemeClr val="accent2"/>
                </a:solidFill>
              </a:rPr>
              <a:t>water CANNOT move through the object</a:t>
            </a:r>
          </a:p>
        </p:txBody>
      </p:sp>
      <p:pic>
        <p:nvPicPr>
          <p:cNvPr id="12295" name="Picture 7" descr="parking%20lot%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8999" y="7109"/>
            <a:ext cx="4962939" cy="3722204"/>
          </a:xfrm>
          <a:prstGeom prst="rect">
            <a:avLst/>
          </a:prstGeom>
          <a:noFill/>
          <a:extLst>
            <a:ext uri="{909E8E84-426E-40DD-AFC4-6F175D3DCCD1}">
              <a14:hiddenFill xmlns:a14="http://schemas.microsoft.com/office/drawing/2010/main">
                <a:solidFill>
                  <a:srgbClr val="FFFFFF"/>
                </a:solidFill>
              </a14:hiddenFill>
            </a:ext>
          </a:extLst>
        </p:spPr>
      </p:pic>
      <p:sp>
        <p:nvSpPr>
          <p:cNvPr id="12296" name="Line 8"/>
          <p:cNvSpPr>
            <a:spLocks noChangeShapeType="1"/>
          </p:cNvSpPr>
          <p:nvPr/>
        </p:nvSpPr>
        <p:spPr bwMode="auto">
          <a:xfrm flipV="1">
            <a:off x="6144039" y="2290142"/>
            <a:ext cx="16002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2297" name="Text Box 9"/>
          <p:cNvSpPr txBox="1">
            <a:spLocks noChangeArrowheads="1"/>
          </p:cNvSpPr>
          <p:nvPr/>
        </p:nvSpPr>
        <p:spPr bwMode="auto">
          <a:xfrm>
            <a:off x="2711656" y="2887317"/>
            <a:ext cx="41132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i="1" dirty="0"/>
              <a:t>Impermeable</a:t>
            </a:r>
          </a:p>
          <a:p>
            <a:r>
              <a:rPr lang="en-US" altLang="en-US" dirty="0"/>
              <a:t>Example: </a:t>
            </a:r>
            <a:r>
              <a:rPr lang="en-US" altLang="en-US" sz="2400" b="1" u="sng" dirty="0">
                <a:solidFill>
                  <a:schemeClr val="accent2"/>
                </a:solidFill>
              </a:rPr>
              <a:t>Asphalt or Concrete</a:t>
            </a:r>
          </a:p>
        </p:txBody>
      </p:sp>
      <p:pic>
        <p:nvPicPr>
          <p:cNvPr id="2" name="Picture 1"/>
          <p:cNvPicPr>
            <a:picLocks noChangeAspect="1"/>
          </p:cNvPicPr>
          <p:nvPr/>
        </p:nvPicPr>
        <p:blipFill>
          <a:blip r:embed="rId4"/>
          <a:stretch>
            <a:fillRect/>
          </a:stretch>
        </p:blipFill>
        <p:spPr>
          <a:xfrm>
            <a:off x="6626" y="3894988"/>
            <a:ext cx="3955774" cy="2963012"/>
          </a:xfrm>
          <a:prstGeom prst="rect">
            <a:avLst/>
          </a:prstGeom>
        </p:spPr>
      </p:pic>
      <p:sp>
        <p:nvSpPr>
          <p:cNvPr id="3" name="TextBox 2"/>
          <p:cNvSpPr txBox="1"/>
          <p:nvPr/>
        </p:nvSpPr>
        <p:spPr>
          <a:xfrm>
            <a:off x="4876800" y="4038600"/>
            <a:ext cx="3581400" cy="2554545"/>
          </a:xfrm>
          <a:prstGeom prst="rect">
            <a:avLst/>
          </a:prstGeom>
          <a:noFill/>
        </p:spPr>
        <p:txBody>
          <a:bodyPr wrap="square" rtlCol="0">
            <a:spAutoFit/>
          </a:bodyPr>
          <a:lstStyle/>
          <a:p>
            <a:r>
              <a:rPr lang="en-US" sz="4000" dirty="0" smtClean="0"/>
              <a:t>Granite</a:t>
            </a:r>
          </a:p>
          <a:p>
            <a:r>
              <a:rPr lang="en-US" sz="4000" dirty="0" smtClean="0"/>
              <a:t>Marble</a:t>
            </a:r>
          </a:p>
          <a:p>
            <a:r>
              <a:rPr lang="en-US" sz="4000" dirty="0" smtClean="0"/>
              <a:t>Slate</a:t>
            </a:r>
          </a:p>
          <a:p>
            <a:r>
              <a:rPr lang="en-US" sz="4000" dirty="0" smtClean="0"/>
              <a:t>Basalt</a:t>
            </a:r>
            <a:endParaRPr lang="en-US" sz="4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981200" y="0"/>
            <a:ext cx="8229600" cy="914400"/>
          </a:xfrm>
        </p:spPr>
        <p:txBody>
          <a:bodyPr/>
          <a:lstStyle/>
          <a:p>
            <a:r>
              <a:rPr lang="en-US" altLang="en-US" dirty="0"/>
              <a:t>Zones of Groundwater</a:t>
            </a:r>
          </a:p>
        </p:txBody>
      </p:sp>
      <p:sp>
        <p:nvSpPr>
          <p:cNvPr id="4103" name="Rectangle 7"/>
          <p:cNvSpPr>
            <a:spLocks noGrp="1" noChangeArrowheads="1"/>
          </p:cNvSpPr>
          <p:nvPr>
            <p:ph sz="half" idx="2"/>
          </p:nvPr>
        </p:nvSpPr>
        <p:spPr>
          <a:xfrm>
            <a:off x="6248400" y="762000"/>
            <a:ext cx="5486400" cy="5181600"/>
          </a:xfrm>
        </p:spPr>
        <p:txBody>
          <a:bodyPr/>
          <a:lstStyle/>
          <a:p>
            <a:pPr>
              <a:buFontTx/>
              <a:buNone/>
            </a:pPr>
            <a:r>
              <a:rPr lang="en-US" altLang="en-US" sz="2800" b="1" dirty="0">
                <a:solidFill>
                  <a:srgbClr val="FF6699"/>
                </a:solidFill>
              </a:rPr>
              <a:t>Zone of Aeration</a:t>
            </a:r>
            <a:r>
              <a:rPr lang="en-US" altLang="en-US" sz="2800" dirty="0">
                <a:solidFill>
                  <a:srgbClr val="FF6699"/>
                </a:solidFill>
              </a:rPr>
              <a:t> – </a:t>
            </a:r>
            <a:r>
              <a:rPr lang="en-US" altLang="en-US" sz="2800" b="1" u="sng" dirty="0">
                <a:solidFill>
                  <a:srgbClr val="CC3399"/>
                </a:solidFill>
              </a:rPr>
              <a:t>pores filled w/ air &amp; Water</a:t>
            </a:r>
          </a:p>
          <a:p>
            <a:pPr>
              <a:buFontTx/>
              <a:buNone/>
            </a:pPr>
            <a:endParaRPr lang="en-US" altLang="en-US" sz="2800" b="1" u="sng" dirty="0">
              <a:solidFill>
                <a:srgbClr val="CC3399"/>
              </a:solidFill>
            </a:endParaRPr>
          </a:p>
          <a:p>
            <a:pPr>
              <a:buFontTx/>
              <a:buNone/>
            </a:pPr>
            <a:r>
              <a:rPr lang="en-US" altLang="en-US" sz="2800" b="1" dirty="0">
                <a:solidFill>
                  <a:srgbClr val="FF6699"/>
                </a:solidFill>
              </a:rPr>
              <a:t>Zone of saturation</a:t>
            </a:r>
            <a:r>
              <a:rPr lang="en-US" altLang="en-US" sz="2800" dirty="0">
                <a:solidFill>
                  <a:srgbClr val="FF6699"/>
                </a:solidFill>
              </a:rPr>
              <a:t> – </a:t>
            </a:r>
            <a:r>
              <a:rPr lang="en-US" altLang="en-US" sz="2800" b="1" u="sng" dirty="0">
                <a:solidFill>
                  <a:srgbClr val="CC3399"/>
                </a:solidFill>
              </a:rPr>
              <a:t>all pores filled w/ Water</a:t>
            </a:r>
          </a:p>
          <a:p>
            <a:pPr>
              <a:buFontTx/>
              <a:buNone/>
            </a:pPr>
            <a:endParaRPr lang="en-US" altLang="en-US" sz="2800" b="1" u="sng" dirty="0">
              <a:solidFill>
                <a:srgbClr val="CC3399"/>
              </a:solidFill>
            </a:endParaRPr>
          </a:p>
          <a:p>
            <a:pPr>
              <a:buFontTx/>
              <a:buNone/>
            </a:pPr>
            <a:r>
              <a:rPr lang="en-US" altLang="en-US" sz="2800" b="1" dirty="0">
                <a:solidFill>
                  <a:schemeClr val="accent2"/>
                </a:solidFill>
              </a:rPr>
              <a:t>Water Table</a:t>
            </a:r>
            <a:r>
              <a:rPr lang="en-US" altLang="en-US" sz="2800" dirty="0">
                <a:solidFill>
                  <a:schemeClr val="accent2"/>
                </a:solidFill>
              </a:rPr>
              <a:t> – </a:t>
            </a:r>
            <a:r>
              <a:rPr lang="en-US" altLang="en-US" sz="2800" b="1" u="sng" dirty="0">
                <a:solidFill>
                  <a:schemeClr val="accent2"/>
                </a:solidFill>
              </a:rPr>
              <a:t>division b/w zone of aeration &amp; zone of saturation</a:t>
            </a:r>
          </a:p>
        </p:txBody>
      </p:sp>
      <p:pic>
        <p:nvPicPr>
          <p:cNvPr id="410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1" y="685800"/>
            <a:ext cx="4232275" cy="5715000"/>
          </a:xfrm>
          <a:prstGeom prst="rect">
            <a:avLst/>
          </a:prstGeom>
          <a:noFill/>
          <a:extLst>
            <a:ext uri="{909E8E84-426E-40DD-AFC4-6F175D3DCCD1}">
              <a14:hiddenFill xmlns:a14="http://schemas.microsoft.com/office/drawing/2010/main">
                <a:solidFill>
                  <a:srgbClr val="FFFFFF"/>
                </a:solidFill>
              </a14:hiddenFill>
            </a:ext>
          </a:extLst>
        </p:spPr>
      </p:pic>
      <p:sp>
        <p:nvSpPr>
          <p:cNvPr id="4107" name="Line 11"/>
          <p:cNvSpPr>
            <a:spLocks noChangeShapeType="1"/>
          </p:cNvSpPr>
          <p:nvPr/>
        </p:nvSpPr>
        <p:spPr bwMode="auto">
          <a:xfrm flipH="1" flipV="1">
            <a:off x="4953000" y="3200400"/>
            <a:ext cx="129540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08" name="Line 12"/>
          <p:cNvSpPr>
            <a:spLocks noChangeShapeType="1"/>
          </p:cNvSpPr>
          <p:nvPr/>
        </p:nvSpPr>
        <p:spPr bwMode="auto">
          <a:xfrm flipH="1">
            <a:off x="4953000" y="990600"/>
            <a:ext cx="129540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09" name="Line 13"/>
          <p:cNvSpPr>
            <a:spLocks noChangeShapeType="1"/>
          </p:cNvSpPr>
          <p:nvPr/>
        </p:nvSpPr>
        <p:spPr bwMode="auto">
          <a:xfrm flipH="1">
            <a:off x="4648200" y="3048000"/>
            <a:ext cx="1600200" cy="1828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6200" y="0"/>
            <a:ext cx="12115800" cy="990600"/>
          </a:xfrm>
        </p:spPr>
        <p:txBody>
          <a:bodyPr/>
          <a:lstStyle/>
          <a:p>
            <a:pPr>
              <a:lnSpc>
                <a:spcPct val="90000"/>
              </a:lnSpc>
            </a:pPr>
            <a:r>
              <a:rPr lang="en-US" altLang="en-US" b="1" dirty="0">
                <a:solidFill>
                  <a:srgbClr val="CC3399"/>
                </a:solidFill>
              </a:rPr>
              <a:t>Water table well</a:t>
            </a:r>
            <a:r>
              <a:rPr lang="en-US" altLang="en-US" sz="2800" b="1" dirty="0"/>
              <a:t>: a well that reaches the </a:t>
            </a:r>
            <a:r>
              <a:rPr lang="en-US" altLang="en-US" sz="2800" b="1" u="sng" dirty="0">
                <a:solidFill>
                  <a:srgbClr val="FF0000"/>
                </a:solidFill>
              </a:rPr>
              <a:t>water table</a:t>
            </a:r>
            <a:r>
              <a:rPr lang="en-US" altLang="en-US" sz="2800" b="1" dirty="0"/>
              <a:t>, the water must be </a:t>
            </a:r>
            <a:r>
              <a:rPr lang="en-US" altLang="en-US" sz="2800" b="1" u="sng" dirty="0">
                <a:solidFill>
                  <a:srgbClr val="FF0000"/>
                </a:solidFill>
              </a:rPr>
              <a:t>pumped</a:t>
            </a:r>
            <a:r>
              <a:rPr lang="en-US" altLang="en-US" sz="2800" b="1" dirty="0">
                <a:solidFill>
                  <a:srgbClr val="FF0000"/>
                </a:solidFill>
              </a:rPr>
              <a:t> </a:t>
            </a:r>
            <a:r>
              <a:rPr lang="en-US" altLang="en-US" sz="2800" b="1" dirty="0"/>
              <a:t>out.</a:t>
            </a:r>
          </a:p>
        </p:txBody>
      </p:sp>
      <p:pic>
        <p:nvPicPr>
          <p:cNvPr id="19461" name="Picture 5" descr="wsci_02_img02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0628" y="495300"/>
            <a:ext cx="9801494" cy="4991100"/>
          </a:xfrm>
          <a:prstGeom prst="rect">
            <a:avLst/>
          </a:prstGeom>
          <a:noFill/>
          <a:extLst>
            <a:ext uri="{909E8E84-426E-40DD-AFC4-6F175D3DCCD1}">
              <a14:hiddenFill xmlns:a14="http://schemas.microsoft.com/office/drawing/2010/main">
                <a:solidFill>
                  <a:srgbClr val="FFFFFF"/>
                </a:solidFill>
              </a14:hiddenFill>
            </a:ext>
          </a:extLst>
        </p:spPr>
      </p:pic>
      <p:sp>
        <p:nvSpPr>
          <p:cNvPr id="19463" name="Text Box 7"/>
          <p:cNvSpPr txBox="1">
            <a:spLocks noChangeArrowheads="1"/>
          </p:cNvSpPr>
          <p:nvPr/>
        </p:nvSpPr>
        <p:spPr bwMode="auto">
          <a:xfrm>
            <a:off x="72887" y="5680077"/>
            <a:ext cx="12115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b="1" dirty="0">
                <a:solidFill>
                  <a:srgbClr val="CC3399"/>
                </a:solidFill>
              </a:rPr>
              <a:t>Artesian well</a:t>
            </a:r>
            <a:r>
              <a:rPr lang="en-US" altLang="en-US" b="1" dirty="0"/>
              <a:t>: </a:t>
            </a:r>
            <a:r>
              <a:rPr lang="en-US" altLang="en-US" sz="3200" b="1" dirty="0"/>
              <a:t>a well that reaches a confined </a:t>
            </a:r>
            <a:r>
              <a:rPr lang="en-US" altLang="en-US" sz="3200" b="1" u="sng" dirty="0">
                <a:solidFill>
                  <a:srgbClr val="FF0000"/>
                </a:solidFill>
              </a:rPr>
              <a:t>aquifer</a:t>
            </a:r>
            <a:r>
              <a:rPr lang="en-US" altLang="en-US" sz="3200" b="1" dirty="0"/>
              <a:t>, the water flows due to </a:t>
            </a:r>
            <a:r>
              <a:rPr lang="en-US" altLang="en-US" sz="3200" b="1" u="sng" dirty="0">
                <a:solidFill>
                  <a:srgbClr val="FF0000"/>
                </a:solidFill>
              </a:rPr>
              <a:t>pressure</a:t>
            </a:r>
            <a:r>
              <a:rPr lang="en-US" altLang="en-US" sz="3200" b="1" dirty="0"/>
              <a: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2411</TotalTime>
  <Words>954</Words>
  <Application>Microsoft Office PowerPoint</Application>
  <PresentationFormat>Widescreen</PresentationFormat>
  <Paragraphs>99</Paragraphs>
  <Slides>29</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Arial Black</vt:lpstr>
      <vt:lpstr>Calibri</vt:lpstr>
      <vt:lpstr>Calibri Light</vt:lpstr>
      <vt:lpstr>Default Design</vt:lpstr>
      <vt:lpstr>Water: Water Table, Ground Water, &amp; Karst Topography </vt:lpstr>
      <vt:lpstr>The Water Cycle</vt:lpstr>
      <vt:lpstr>PowerPoint Presentation</vt:lpstr>
      <vt:lpstr>Groundwater</vt:lpstr>
      <vt:lpstr>Groundwater</vt:lpstr>
      <vt:lpstr>Permeable</vt:lpstr>
      <vt:lpstr>Impermeable</vt:lpstr>
      <vt:lpstr>Zones of Groundwater</vt:lpstr>
      <vt:lpstr>PowerPoint Presentation</vt:lpstr>
      <vt:lpstr>Porosity</vt:lpstr>
      <vt:lpstr>Groundwater intersects the surface</vt:lpstr>
      <vt:lpstr>Aquifers</vt:lpstr>
      <vt:lpstr>PowerPoint Presentation</vt:lpstr>
      <vt:lpstr>Aquifers</vt:lpstr>
      <vt:lpstr>Caverns and Karst Topography</vt:lpstr>
      <vt:lpstr>PowerPoint Presentation</vt:lpstr>
      <vt:lpstr>Cave Formation</vt:lpstr>
      <vt:lpstr>Karst in Missouri</vt:lpstr>
      <vt:lpstr>Karst counties in Virginia: depend on groundwater</vt:lpstr>
      <vt:lpstr>Carlsbad Caverns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Suffolk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Groundwater</dc:title>
  <dc:creator>kriaxselle</dc:creator>
  <cp:lastModifiedBy>Joseph Naumann</cp:lastModifiedBy>
  <cp:revision>35</cp:revision>
  <cp:lastPrinted>2011-03-22T15:49:53Z</cp:lastPrinted>
  <dcterms:created xsi:type="dcterms:W3CDTF">2006-02-24T19:20:21Z</dcterms:created>
  <dcterms:modified xsi:type="dcterms:W3CDTF">2018-09-20T18:59:29Z</dcterms:modified>
</cp:coreProperties>
</file>