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78" r:id="rId3"/>
    <p:sldId id="279" r:id="rId4"/>
    <p:sldId id="258" r:id="rId5"/>
    <p:sldId id="275" r:id="rId6"/>
    <p:sldId id="264" r:id="rId7"/>
    <p:sldId id="265" r:id="rId8"/>
    <p:sldId id="274" r:id="rId9"/>
    <p:sldId id="277" r:id="rId10"/>
    <p:sldId id="272" r:id="rId11"/>
    <p:sldId id="276" r:id="rId12"/>
    <p:sldId id="273" r:id="rId13"/>
    <p:sldId id="260" r:id="rId14"/>
    <p:sldId id="261" r:id="rId15"/>
    <p:sldId id="262" r:id="rId16"/>
    <p:sldId id="268" r:id="rId17"/>
  </p:sldIdLst>
  <p:sldSz cx="12192000" cy="6858000"/>
  <p:notesSz cx="6858000" cy="9144000"/>
  <p:defaultTextStyle>
    <a:defPPr>
      <a:defRPr lang="en-US"/>
    </a:defPPr>
    <a:lvl1pPr algn="ctr"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p:restoredTop sz="94600"/>
  </p:normalViewPr>
  <p:slideViewPr>
    <p:cSldViewPr>
      <p:cViewPr varScale="1">
        <p:scale>
          <a:sx n="75" d="100"/>
          <a:sy n="75" d="100"/>
        </p:scale>
        <p:origin x="468"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914400" y="1066801"/>
            <a:ext cx="10363200" cy="1470025"/>
          </a:xfrm>
        </p:spPr>
        <p:txBody>
          <a:bodyPr/>
          <a:lstStyle>
            <a:lvl1pPr algn="ctr">
              <a:defRPr/>
            </a:lvl1pPr>
          </a:lstStyle>
          <a:p>
            <a:r>
              <a:rPr lang="en-US"/>
              <a:t>Click to edit Master title style</a:t>
            </a:r>
          </a:p>
        </p:txBody>
      </p:sp>
      <p:sp>
        <p:nvSpPr>
          <p:cNvPr id="23555" name="Rectangle 3"/>
          <p:cNvSpPr>
            <a:spLocks noGrp="1" noChangeArrowheads="1"/>
          </p:cNvSpPr>
          <p:nvPr>
            <p:ph type="subTitle" idx="1"/>
          </p:nvPr>
        </p:nvSpPr>
        <p:spPr>
          <a:xfrm>
            <a:off x="1828800" y="2822575"/>
            <a:ext cx="85344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CC1E57C-D186-4788-90E7-C015BC637EF4}" type="slidenum">
              <a:rPr lang="en-US" altLang="en-US"/>
              <a:pPr/>
              <a:t>‹#›</a:t>
            </a:fld>
            <a:endParaRPr lang="en-US" altLang="en-US"/>
          </a:p>
        </p:txBody>
      </p:sp>
    </p:spTree>
    <p:extLst>
      <p:ext uri="{BB962C8B-B14F-4D97-AF65-F5344CB8AC3E}">
        <p14:creationId xmlns:p14="http://schemas.microsoft.com/office/powerpoint/2010/main" val="2570891468"/>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7EAA976-0597-4B11-BAD3-C97A08763B32}" type="slidenum">
              <a:rPr lang="en-US" altLang="en-US"/>
              <a:pPr/>
              <a:t>‹#›</a:t>
            </a:fld>
            <a:endParaRPr lang="en-US" altLang="en-US"/>
          </a:p>
        </p:txBody>
      </p:sp>
    </p:spTree>
    <p:extLst>
      <p:ext uri="{BB962C8B-B14F-4D97-AF65-F5344CB8AC3E}">
        <p14:creationId xmlns:p14="http://schemas.microsoft.com/office/powerpoint/2010/main" val="1076799949"/>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74200" y="274639"/>
            <a:ext cx="2514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30400" y="274639"/>
            <a:ext cx="7340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6DF3006-04FF-49F3-88AD-5F11F65CBF47}" type="slidenum">
              <a:rPr lang="en-US" altLang="en-US"/>
              <a:pPr/>
              <a:t>‹#›</a:t>
            </a:fld>
            <a:endParaRPr lang="en-US" altLang="en-US"/>
          </a:p>
        </p:txBody>
      </p:sp>
    </p:spTree>
    <p:extLst>
      <p:ext uri="{BB962C8B-B14F-4D97-AF65-F5344CB8AC3E}">
        <p14:creationId xmlns:p14="http://schemas.microsoft.com/office/powerpoint/2010/main" val="3190015077"/>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74638"/>
            <a:ext cx="10058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30400" y="1600201"/>
            <a:ext cx="492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61200" y="1600201"/>
            <a:ext cx="4927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4CB732B-1FD7-469C-98A0-65D7771D64C9}" type="slidenum">
              <a:rPr lang="en-US" altLang="en-US"/>
              <a:pPr/>
              <a:t>‹#›</a:t>
            </a:fld>
            <a:endParaRPr lang="en-US" altLang="en-US"/>
          </a:p>
        </p:txBody>
      </p:sp>
    </p:spTree>
    <p:extLst>
      <p:ext uri="{BB962C8B-B14F-4D97-AF65-F5344CB8AC3E}">
        <p14:creationId xmlns:p14="http://schemas.microsoft.com/office/powerpoint/2010/main" val="25870909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74638"/>
            <a:ext cx="10058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30400" y="1600200"/>
            <a:ext cx="100584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30400" y="3938589"/>
            <a:ext cx="100584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42FFB8E-EC31-40DB-9999-637AE0D7FA83}" type="slidenum">
              <a:rPr lang="en-US" altLang="en-US"/>
              <a:pPr/>
              <a:t>‹#›</a:t>
            </a:fld>
            <a:endParaRPr lang="en-US" altLang="en-US"/>
          </a:p>
        </p:txBody>
      </p:sp>
    </p:spTree>
    <p:extLst>
      <p:ext uri="{BB962C8B-B14F-4D97-AF65-F5344CB8AC3E}">
        <p14:creationId xmlns:p14="http://schemas.microsoft.com/office/powerpoint/2010/main" val="30146955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9E4A51D-AF50-4D51-A99B-B6B90473FC3B}" type="slidenum">
              <a:rPr lang="en-US" altLang="en-US"/>
              <a:pPr/>
              <a:t>‹#›</a:t>
            </a:fld>
            <a:endParaRPr lang="en-US" altLang="en-US"/>
          </a:p>
        </p:txBody>
      </p:sp>
    </p:spTree>
    <p:extLst>
      <p:ext uri="{BB962C8B-B14F-4D97-AF65-F5344CB8AC3E}">
        <p14:creationId xmlns:p14="http://schemas.microsoft.com/office/powerpoint/2010/main" val="63754006"/>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4B51F0B-3367-49A1-A900-300173861B9D}" type="slidenum">
              <a:rPr lang="en-US" altLang="en-US"/>
              <a:pPr/>
              <a:t>‹#›</a:t>
            </a:fld>
            <a:endParaRPr lang="en-US" altLang="en-US"/>
          </a:p>
        </p:txBody>
      </p:sp>
    </p:spTree>
    <p:extLst>
      <p:ext uri="{BB962C8B-B14F-4D97-AF65-F5344CB8AC3E}">
        <p14:creationId xmlns:p14="http://schemas.microsoft.com/office/powerpoint/2010/main" val="1401471366"/>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30400" y="1600201"/>
            <a:ext cx="492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061200" y="1600201"/>
            <a:ext cx="492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F04D14A-2FC9-4EBF-87B4-36122DF621DE}" type="slidenum">
              <a:rPr lang="en-US" altLang="en-US"/>
              <a:pPr/>
              <a:t>‹#›</a:t>
            </a:fld>
            <a:endParaRPr lang="en-US" altLang="en-US"/>
          </a:p>
        </p:txBody>
      </p:sp>
    </p:spTree>
    <p:extLst>
      <p:ext uri="{BB962C8B-B14F-4D97-AF65-F5344CB8AC3E}">
        <p14:creationId xmlns:p14="http://schemas.microsoft.com/office/powerpoint/2010/main" val="252887702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AE5D36F-585C-4FBF-8665-431438FC5169}" type="slidenum">
              <a:rPr lang="en-US" altLang="en-US"/>
              <a:pPr/>
              <a:t>‹#›</a:t>
            </a:fld>
            <a:endParaRPr lang="en-US" altLang="en-US"/>
          </a:p>
        </p:txBody>
      </p:sp>
    </p:spTree>
    <p:extLst>
      <p:ext uri="{BB962C8B-B14F-4D97-AF65-F5344CB8AC3E}">
        <p14:creationId xmlns:p14="http://schemas.microsoft.com/office/powerpoint/2010/main" val="144753319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461F9AD-5254-48A9-B08C-5C86DD2DFD77}" type="slidenum">
              <a:rPr lang="en-US" altLang="en-US"/>
              <a:pPr/>
              <a:t>‹#›</a:t>
            </a:fld>
            <a:endParaRPr lang="en-US" altLang="en-US"/>
          </a:p>
        </p:txBody>
      </p:sp>
    </p:spTree>
    <p:extLst>
      <p:ext uri="{BB962C8B-B14F-4D97-AF65-F5344CB8AC3E}">
        <p14:creationId xmlns:p14="http://schemas.microsoft.com/office/powerpoint/2010/main" val="3363895066"/>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AD3EDD2-9A2E-471B-BC6D-259748043551}" type="slidenum">
              <a:rPr lang="en-US" altLang="en-US"/>
              <a:pPr/>
              <a:t>‹#›</a:t>
            </a:fld>
            <a:endParaRPr lang="en-US" altLang="en-US"/>
          </a:p>
        </p:txBody>
      </p:sp>
    </p:spTree>
    <p:extLst>
      <p:ext uri="{BB962C8B-B14F-4D97-AF65-F5344CB8AC3E}">
        <p14:creationId xmlns:p14="http://schemas.microsoft.com/office/powerpoint/2010/main" val="44147659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888860-FCFF-4CC2-A79C-AD54B7AFEE3C}" type="slidenum">
              <a:rPr lang="en-US" altLang="en-US"/>
              <a:pPr/>
              <a:t>‹#›</a:t>
            </a:fld>
            <a:endParaRPr lang="en-US" altLang="en-US"/>
          </a:p>
        </p:txBody>
      </p:sp>
    </p:spTree>
    <p:extLst>
      <p:ext uri="{BB962C8B-B14F-4D97-AF65-F5344CB8AC3E}">
        <p14:creationId xmlns:p14="http://schemas.microsoft.com/office/powerpoint/2010/main" val="233579540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B8CF35-0326-4079-ADA9-51EED6841F2D}" type="slidenum">
              <a:rPr lang="en-US" altLang="en-US"/>
              <a:pPr/>
              <a:t>‹#›</a:t>
            </a:fld>
            <a:endParaRPr lang="en-US" altLang="en-US"/>
          </a:p>
        </p:txBody>
      </p:sp>
    </p:spTree>
    <p:extLst>
      <p:ext uri="{BB962C8B-B14F-4D97-AF65-F5344CB8AC3E}">
        <p14:creationId xmlns:p14="http://schemas.microsoft.com/office/powerpoint/2010/main" val="150184638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30400" y="274638"/>
            <a:ext cx="1005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930400" y="1600201"/>
            <a:ext cx="10058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7DE84E3-B640-4713-AD7C-02BB27B7FC2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73"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ransitio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olc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p:txBody>
          <a:bodyPr/>
          <a:lstStyle/>
          <a:p>
            <a:pPr eaLnBrk="1" hangingPunct="1"/>
            <a:r>
              <a:rPr lang="en-US" altLang="en-US" dirty="0" smtClean="0"/>
              <a:t>Inside the Earth</a:t>
            </a:r>
            <a:br>
              <a:rPr lang="en-US" altLang="en-US" dirty="0" smtClean="0"/>
            </a:br>
            <a:endParaRPr lang="en-US" altLang="en-US" dirty="0" smtClean="0"/>
          </a:p>
        </p:txBody>
      </p:sp>
      <p:sp>
        <p:nvSpPr>
          <p:cNvPr id="3076" name="Rectangle 4"/>
          <p:cNvSpPr>
            <a:spLocks noGrp="1" noChangeArrowheads="1"/>
          </p:cNvSpPr>
          <p:nvPr>
            <p:ph type="subTitle" idx="1"/>
          </p:nvPr>
        </p:nvSpPr>
        <p:spPr/>
        <p:txBody>
          <a:bodyPr/>
          <a:lstStyle/>
          <a:p>
            <a:pPr eaLnBrk="1" hangingPunct="1"/>
            <a:r>
              <a:rPr lang="en-US" altLang="en-US" smtClean="0"/>
              <a:t>What are we walking on? </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0" y="0"/>
            <a:ext cx="12115800" cy="1785937"/>
          </a:xfrm>
        </p:spPr>
        <p:txBody>
          <a:bodyPr/>
          <a:lstStyle/>
          <a:p>
            <a:pPr eaLnBrk="1" hangingPunct="1"/>
            <a:r>
              <a:rPr lang="en-US" altLang="en-US" dirty="0" smtClean="0"/>
              <a:t>The area where the crust and the mantle meet is very complicated, as they seem to overlap somewhat and asthenosphere acts as a kind of lubricating layer that assists the process of circulation of the mantle and movement of the crustal plates.</a:t>
            </a:r>
            <a:endParaRPr lang="en-US" altLang="en-US" dirty="0" smtClean="0"/>
          </a:p>
        </p:txBody>
      </p:sp>
      <p:pic>
        <p:nvPicPr>
          <p:cNvPr id="18435" name="Picture 5" descr="lithosph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161438"/>
            <a:ext cx="8531225" cy="467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rot="1289601">
            <a:off x="124310" y="2425631"/>
            <a:ext cx="12039600" cy="2438400"/>
          </a:xfrm>
          <a:prstGeom prst="rect">
            <a:avLst/>
          </a:prstGeom>
          <a:noFill/>
          <a:ln w="9525">
            <a:noFill/>
            <a:miter lim="800000"/>
            <a:headEnd/>
            <a:tailEnd/>
          </a:ln>
          <a:effectLst/>
        </p:spPr>
        <p:txBody>
          <a:bodyPr/>
          <a:lstStyle/>
          <a:p>
            <a:pPr marL="342900" indent="-342900" algn="l">
              <a:spcBef>
                <a:spcPct val="20000"/>
              </a:spcBef>
              <a:buFontTx/>
              <a:buChar char="•"/>
              <a:defRPr/>
            </a:pPr>
            <a:r>
              <a:rPr lang="en-US" sz="4400" kern="0" dirty="0" smtClean="0">
                <a:solidFill>
                  <a:srgbClr val="FFFF00"/>
                </a:solidFill>
                <a:latin typeface="+mn-lt"/>
              </a:rPr>
              <a:t>Lithosphere - </a:t>
            </a:r>
            <a:r>
              <a:rPr lang="en-US" sz="4400" kern="0" dirty="0" smtClean="0">
                <a:solidFill>
                  <a:srgbClr val="92D050"/>
                </a:solidFill>
                <a:latin typeface="+mn-lt"/>
              </a:rPr>
              <a:t>outer </a:t>
            </a:r>
            <a:r>
              <a:rPr lang="en-US" sz="4400" kern="0" dirty="0">
                <a:solidFill>
                  <a:srgbClr val="92D050"/>
                </a:solidFill>
                <a:latin typeface="+mn-lt"/>
              </a:rPr>
              <a:t>layer </a:t>
            </a:r>
            <a:r>
              <a:rPr lang="en-US" sz="4400" kern="0" dirty="0" smtClean="0">
                <a:solidFill>
                  <a:srgbClr val="92D050"/>
                </a:solidFill>
                <a:latin typeface="+mn-lt"/>
              </a:rPr>
              <a:t>of rigid crustal plates</a:t>
            </a:r>
            <a:endParaRPr lang="en-US" sz="4400" kern="0" dirty="0">
              <a:solidFill>
                <a:srgbClr val="92D050"/>
              </a:solidFill>
              <a:latin typeface="+mn-lt"/>
            </a:endParaRPr>
          </a:p>
          <a:p>
            <a:pPr marL="342900" indent="-342900" algn="l">
              <a:spcBef>
                <a:spcPct val="20000"/>
              </a:spcBef>
              <a:buFontTx/>
              <a:buChar char="•"/>
              <a:defRPr/>
            </a:pPr>
            <a:r>
              <a:rPr lang="en-US" sz="4400" kern="0" dirty="0" smtClean="0">
                <a:solidFill>
                  <a:srgbClr val="FF66CC"/>
                </a:solidFill>
                <a:latin typeface="+mn-lt"/>
              </a:rPr>
              <a:t>Asthenosphere</a:t>
            </a:r>
            <a:r>
              <a:rPr lang="en-US" sz="4400" kern="0" dirty="0" smtClean="0">
                <a:latin typeface="+mn-lt"/>
              </a:rPr>
              <a:t> – </a:t>
            </a:r>
            <a:r>
              <a:rPr lang="en-US" sz="4400" kern="0" dirty="0" smtClean="0">
                <a:solidFill>
                  <a:srgbClr val="FFC000"/>
                </a:solidFill>
                <a:latin typeface="+mn-lt"/>
              </a:rPr>
              <a:t>semi-solid </a:t>
            </a:r>
            <a:r>
              <a:rPr lang="en-US" sz="4400" kern="0" dirty="0">
                <a:solidFill>
                  <a:srgbClr val="FFC000"/>
                </a:solidFill>
                <a:latin typeface="+mn-lt"/>
              </a:rPr>
              <a:t>rock that flows slowly</a:t>
            </a:r>
            <a:r>
              <a:rPr lang="en-US" sz="4400" kern="0" dirty="0">
                <a:latin typeface="+mn-lt"/>
              </a:rPr>
              <a:t> </a:t>
            </a:r>
            <a:r>
              <a:rPr lang="en-US" sz="4400" kern="0" dirty="0">
                <a:solidFill>
                  <a:schemeClr val="bg2"/>
                </a:solidFill>
                <a:latin typeface="+mn-lt"/>
              </a:rPr>
              <a:t>(like hot asphalt)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426" y="317500"/>
            <a:ext cx="2882900" cy="28829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3644831"/>
            <a:ext cx="3124200" cy="31242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rot="582851">
            <a:off x="1927841" y="687999"/>
            <a:ext cx="10058400" cy="1143000"/>
          </a:xfrm>
        </p:spPr>
        <p:txBody>
          <a:bodyPr/>
          <a:lstStyle/>
          <a:p>
            <a:pPr algn="ctr" eaLnBrk="1" hangingPunct="1"/>
            <a:r>
              <a:rPr lang="en-US" altLang="en-US" sz="6000" b="1" dirty="0" smtClean="0">
                <a:solidFill>
                  <a:srgbClr val="FF3300"/>
                </a:solidFill>
              </a:rPr>
              <a:t>Asthenosphere</a:t>
            </a:r>
          </a:p>
        </p:txBody>
      </p:sp>
      <p:sp>
        <p:nvSpPr>
          <p:cNvPr id="44035" name="Rectangle 3"/>
          <p:cNvSpPr>
            <a:spLocks noGrp="1" noChangeArrowheads="1"/>
          </p:cNvSpPr>
          <p:nvPr>
            <p:ph type="body" idx="1"/>
          </p:nvPr>
        </p:nvSpPr>
        <p:spPr>
          <a:xfrm rot="625841">
            <a:off x="315681" y="1983282"/>
            <a:ext cx="11379200" cy="4525963"/>
          </a:xfrm>
        </p:spPr>
        <p:txBody>
          <a:bodyPr/>
          <a:lstStyle/>
          <a:p>
            <a:pPr eaLnBrk="1" hangingPunct="1"/>
            <a:r>
              <a:rPr lang="en-US" altLang="en-US" b="1" dirty="0" smtClean="0">
                <a:solidFill>
                  <a:srgbClr val="FFFF00"/>
                </a:solidFill>
              </a:rPr>
              <a:t>This is the layer below the lithosphere.  This layer is “ plastic –like”.</a:t>
            </a:r>
          </a:p>
          <a:p>
            <a:pPr eaLnBrk="1" hangingPunct="1"/>
            <a:r>
              <a:rPr lang="en-US" altLang="en-US" b="1" dirty="0" smtClean="0">
                <a:solidFill>
                  <a:srgbClr val="FFFF00"/>
                </a:solidFill>
              </a:rPr>
              <a:t>It is somewhat </a:t>
            </a:r>
            <a:r>
              <a:rPr lang="en-US" altLang="en-US" b="1" dirty="0" smtClean="0">
                <a:solidFill>
                  <a:srgbClr val="FFFF00"/>
                </a:solidFill>
              </a:rPr>
              <a:t>solid/liquid and acts to reduce friction between the crustal plates and the mantle</a:t>
            </a:r>
            <a:endParaRPr lang="en-US" altLang="en-US" b="1" dirty="0" smtClean="0">
              <a:solidFill>
                <a:srgbClr val="FFFF00"/>
              </a:solidFill>
            </a:endParaRPr>
          </a:p>
          <a:p>
            <a:pPr eaLnBrk="1" hangingPunct="1"/>
            <a:r>
              <a:rPr lang="en-US" altLang="en-US" b="1" dirty="0" smtClean="0">
                <a:solidFill>
                  <a:srgbClr val="FFFF00"/>
                </a:solidFill>
              </a:rPr>
              <a:t>You can say that it is malleable.</a:t>
            </a:r>
          </a:p>
          <a:p>
            <a:pPr eaLnBrk="1" hangingPunct="1"/>
            <a:r>
              <a:rPr lang="en-US" altLang="en-US" b="1" dirty="0" smtClean="0">
                <a:solidFill>
                  <a:srgbClr val="FFFF00"/>
                </a:solidFill>
              </a:rPr>
              <a:t>Very important in terms of plate tectonics.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44034"/>
                                        </p:tgtEl>
                                        <p:attrNameLst>
                                          <p:attrName>style.visibility</p:attrName>
                                        </p:attrNameLst>
                                      </p:cBhvr>
                                      <p:to>
                                        <p:strVal val="visible"/>
                                      </p:to>
                                    </p:set>
                                    <p:animEffect transition="in" filter="fade">
                                      <p:cBhvr>
                                        <p:cTn id="7" dur="1000"/>
                                        <p:tgtEl>
                                          <p:spTgt spid="44034"/>
                                        </p:tgtEl>
                                      </p:cBhvr>
                                    </p:animEffect>
                                    <p:anim calcmode="lin" valueType="num">
                                      <p:cBhvr>
                                        <p:cTn id="8" dur="1000" fill="hold"/>
                                        <p:tgtEl>
                                          <p:spTgt spid="44034"/>
                                        </p:tgtEl>
                                        <p:attrNameLst>
                                          <p:attrName>ppt_x</p:attrName>
                                        </p:attrNameLst>
                                      </p:cBhvr>
                                      <p:tavLst>
                                        <p:tav tm="0">
                                          <p:val>
                                            <p:strVal val="#ppt_x-.1"/>
                                          </p:val>
                                        </p:tav>
                                        <p:tav tm="100000">
                                          <p:val>
                                            <p:strVal val="#ppt_x"/>
                                          </p:val>
                                        </p:tav>
                                      </p:tavLst>
                                    </p:anim>
                                    <p:anim calcmode="lin" valueType="num">
                                      <p:cBhvr>
                                        <p:cTn id="9" dur="10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mph" presetSubtype="0" grpId="1" nodeType="clickEffect">
                                  <p:stCondLst>
                                    <p:cond delay="0"/>
                                  </p:stCondLst>
                                  <p:iterate type="lt">
                                    <p:tmAbs val="0"/>
                                  </p:iterate>
                                  <p:childTnLst>
                                    <p:set>
                                      <p:cBhvr override="childStyle">
                                        <p:cTn id="13" dur="500" fill="hold"/>
                                        <p:tgtEl>
                                          <p:spTgt spid="44034"/>
                                        </p:tgtEl>
                                        <p:attrNameLst>
                                          <p:attrName>style.color</p:attrName>
                                        </p:attrNameLst>
                                      </p:cBhvr>
                                      <p:to>
                                        <p:clrVal>
                                          <a:schemeClr val="accent2"/>
                                        </p:clrVal>
                                      </p:to>
                                    </p:set>
                                    <p:set>
                                      <p:cBhvr override="childStyle">
                                        <p:cTn id="14" dur="500" fill="hold"/>
                                        <p:tgtEl>
                                          <p:spTgt spid="44034"/>
                                        </p:tgtEl>
                                        <p:attrNameLst>
                                          <p:attrName>style.fontStyle</p:attrName>
                                        </p:attrNameLst>
                                      </p:cBhvr>
                                      <p:to>
                                        <p:strVal val="italic"/>
                                      </p:to>
                                    </p:set>
                                    <p:set>
                                      <p:cBhvr>
                                        <p:cTn id="15" dur="500" fill="hold"/>
                                        <p:tgtEl>
                                          <p:spTgt spid="44034"/>
                                        </p:tgtEl>
                                        <p:attrNameLst>
                                          <p:attrName>style.fontWeight</p:attrName>
                                        </p:attrNameLst>
                                      </p:cBhvr>
                                      <p:to>
                                        <p:strVal val="bold"/>
                                      </p:to>
                                    </p:set>
                                    <p:set>
                                      <p:cBhvr>
                                        <p:cTn id="16" dur="500" fill="hold"/>
                                        <p:tgtEl>
                                          <p:spTgt spid="44034"/>
                                        </p:tgtEl>
                                        <p:attrNameLst>
                                          <p:attrName>style.textDecorationUnderline</p:attrName>
                                        </p:attrNameLst>
                                      </p:cBhvr>
                                      <p:to>
                                        <p:strVal val="tru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44035">
                                            <p:txEl>
                                              <p:pRg st="0" end="0"/>
                                            </p:txEl>
                                          </p:spTgt>
                                        </p:tgtEl>
                                        <p:attrNameLst>
                                          <p:attrName>style.visibility</p:attrName>
                                        </p:attrNameLst>
                                      </p:cBhvr>
                                      <p:to>
                                        <p:strVal val="visible"/>
                                      </p:to>
                                    </p:set>
                                    <p:anim calcmode="lin" valueType="num">
                                      <p:cBhvr>
                                        <p:cTn id="21" dur="1000" fill="hold"/>
                                        <p:tgtEl>
                                          <p:spTgt spid="4403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4403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4403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44035">
                                            <p:txEl>
                                              <p:pRg st="0" end="0"/>
                                            </p:txEl>
                                          </p:spTgt>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44035">
                                            <p:txEl>
                                              <p:pRg st="1" end="1"/>
                                            </p:txEl>
                                          </p:spTgt>
                                        </p:tgtEl>
                                        <p:attrNameLst>
                                          <p:attrName>style.visibility</p:attrName>
                                        </p:attrNameLst>
                                      </p:cBhvr>
                                      <p:to>
                                        <p:strVal val="visible"/>
                                      </p:to>
                                    </p:set>
                                    <p:anim calcmode="lin" valueType="num">
                                      <p:cBhvr>
                                        <p:cTn id="27" dur="1000" fill="hold"/>
                                        <p:tgtEl>
                                          <p:spTgt spid="44035">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44035">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44035">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44035">
                                            <p:txEl>
                                              <p:pRg st="1" end="1"/>
                                            </p:txEl>
                                          </p:spTgt>
                                        </p:tgtEl>
                                      </p:cBhvr>
                                    </p:animEffec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44035">
                                            <p:txEl>
                                              <p:pRg st="2" end="2"/>
                                            </p:txEl>
                                          </p:spTgt>
                                        </p:tgtEl>
                                        <p:attrNameLst>
                                          <p:attrName>style.visibility</p:attrName>
                                        </p:attrNameLst>
                                      </p:cBhvr>
                                      <p:to>
                                        <p:strVal val="visible"/>
                                      </p:to>
                                    </p:set>
                                    <p:anim calcmode="lin" valueType="num">
                                      <p:cBhvr>
                                        <p:cTn id="33"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44035">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44035">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44035">
                                            <p:txEl>
                                              <p:pRg st="2" end="2"/>
                                            </p:txEl>
                                          </p:spTgt>
                                        </p:tgtEl>
                                      </p:cBhvr>
                                    </p:animEffect>
                                  </p:childTnLst>
                                </p:cTn>
                              </p:par>
                              <p:par>
                                <p:cTn id="37" presetID="31" presetClass="entr" presetSubtype="0" fill="hold" nodeType="withEffect">
                                  <p:stCondLst>
                                    <p:cond delay="0"/>
                                  </p:stCondLst>
                                  <p:iterate type="lt">
                                    <p:tmPct val="5000"/>
                                  </p:iterate>
                                  <p:childTnLst>
                                    <p:set>
                                      <p:cBhvr>
                                        <p:cTn id="38" dur="1" fill="hold">
                                          <p:stCondLst>
                                            <p:cond delay="0"/>
                                          </p:stCondLst>
                                        </p:cTn>
                                        <p:tgtEl>
                                          <p:spTgt spid="44035">
                                            <p:txEl>
                                              <p:pRg st="3" end="3"/>
                                            </p:txEl>
                                          </p:spTgt>
                                        </p:tgtEl>
                                        <p:attrNameLst>
                                          <p:attrName>style.visibility</p:attrName>
                                        </p:attrNameLst>
                                      </p:cBhvr>
                                      <p:to>
                                        <p:strVal val="visible"/>
                                      </p:to>
                                    </p:set>
                                    <p:anim calcmode="lin" valueType="num">
                                      <p:cBhvr>
                                        <p:cTn id="39" dur="10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44035">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44035">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4"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10058400" cy="1143000"/>
          </a:xfrm>
        </p:spPr>
        <p:txBody>
          <a:bodyPr/>
          <a:lstStyle/>
          <a:p>
            <a:pPr algn="ctr" eaLnBrk="1" hangingPunct="1"/>
            <a:r>
              <a:rPr lang="en-US" altLang="en-US" u="sng" dirty="0" smtClean="0">
                <a:solidFill>
                  <a:srgbClr val="FF0000"/>
                </a:solidFill>
                <a:latin typeface="Comic Sans MS" panose="030F0702030302020204" pitchFamily="66" charset="0"/>
              </a:rPr>
              <a:t>The Mantle</a:t>
            </a:r>
          </a:p>
        </p:txBody>
      </p:sp>
      <p:sp>
        <p:nvSpPr>
          <p:cNvPr id="29699" name="Rectangle 3"/>
          <p:cNvSpPr>
            <a:spLocks noGrp="1" noChangeArrowheads="1"/>
          </p:cNvSpPr>
          <p:nvPr>
            <p:ph type="body" sz="half" idx="1"/>
          </p:nvPr>
        </p:nvSpPr>
        <p:spPr>
          <a:xfrm>
            <a:off x="304800" y="1295400"/>
            <a:ext cx="4038600" cy="4495800"/>
          </a:xfrm>
        </p:spPr>
        <p:txBody>
          <a:bodyPr/>
          <a:lstStyle/>
          <a:p>
            <a:pPr eaLnBrk="1" hangingPunct="1">
              <a:lnSpc>
                <a:spcPct val="90000"/>
              </a:lnSpc>
            </a:pPr>
            <a:r>
              <a:rPr lang="en-US" altLang="en-US" sz="2800" b="1" dirty="0">
                <a:solidFill>
                  <a:srgbClr val="FFFF00"/>
                </a:solidFill>
                <a:latin typeface="Arial" panose="020B0604020202020204" pitchFamily="34" charset="0"/>
                <a:cs typeface="Arial" panose="020B0604020202020204" pitchFamily="34" charset="0"/>
              </a:rPr>
              <a:t>The mantle is the layer below the crust. </a:t>
            </a:r>
          </a:p>
          <a:p>
            <a:pPr eaLnBrk="1" hangingPunct="1">
              <a:lnSpc>
                <a:spcPct val="90000"/>
              </a:lnSpc>
            </a:pPr>
            <a:r>
              <a:rPr lang="en-US" altLang="en-US" sz="2800" b="1" dirty="0">
                <a:solidFill>
                  <a:srgbClr val="FFFF00"/>
                </a:solidFill>
                <a:latin typeface="Arial" panose="020B0604020202020204" pitchFamily="34" charset="0"/>
                <a:cs typeface="Arial" panose="020B0604020202020204" pitchFamily="34" charset="0"/>
              </a:rPr>
              <a:t>The mantle is the largest layer of the Earth.</a:t>
            </a:r>
          </a:p>
          <a:p>
            <a:pPr eaLnBrk="1" hangingPunct="1">
              <a:lnSpc>
                <a:spcPct val="90000"/>
              </a:lnSpc>
            </a:pPr>
            <a:r>
              <a:rPr lang="en-US" altLang="en-US" sz="2800" b="1" dirty="0">
                <a:solidFill>
                  <a:srgbClr val="FFFF00"/>
                </a:solidFill>
                <a:latin typeface="Arial" panose="020B0604020202020204" pitchFamily="34" charset="0"/>
                <a:cs typeface="Arial" panose="020B0604020202020204" pitchFamily="34" charset="0"/>
              </a:rPr>
              <a:t>The mantle is divided into two regions: the upper and lower sections.</a:t>
            </a:r>
          </a:p>
        </p:txBody>
      </p:sp>
      <p:pic>
        <p:nvPicPr>
          <p:cNvPr id="3" name="Content Placeholder 2"/>
          <p:cNvPicPr>
            <a:picLocks noGrp="1" noChangeAspect="1"/>
          </p:cNvPicPr>
          <p:nvPr>
            <p:ph sz="half" idx="2"/>
          </p:nvPr>
        </p:nvPicPr>
        <p:blipFill>
          <a:blip r:embed="rId2"/>
          <a:stretch>
            <a:fillRect/>
          </a:stretch>
        </p:blipFill>
        <p:spPr>
          <a:xfrm>
            <a:off x="4305300" y="1295400"/>
            <a:ext cx="7860994" cy="52197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800" decel="100000"/>
                                        <p:tgtEl>
                                          <p:spTgt spid="29698"/>
                                        </p:tgtEl>
                                      </p:cBhvr>
                                    </p:animEffect>
                                    <p:anim calcmode="lin" valueType="num">
                                      <p:cBhvr>
                                        <p:cTn id="8" dur="800" decel="100000" fill="hold"/>
                                        <p:tgtEl>
                                          <p:spTgt spid="29698"/>
                                        </p:tgtEl>
                                        <p:attrNameLst>
                                          <p:attrName>style.rotation</p:attrName>
                                        </p:attrNameLst>
                                      </p:cBhvr>
                                      <p:tavLst>
                                        <p:tav tm="0">
                                          <p:val>
                                            <p:fltVal val="-90"/>
                                          </p:val>
                                        </p:tav>
                                        <p:tav tm="100000">
                                          <p:val>
                                            <p:fltVal val="0"/>
                                          </p:val>
                                        </p:tav>
                                      </p:tavLst>
                                    </p:anim>
                                    <p:anim calcmode="lin" valueType="num">
                                      <p:cBhvr>
                                        <p:cTn id="9" dur="800" decel="100000" fill="hold"/>
                                        <p:tgtEl>
                                          <p:spTgt spid="29698"/>
                                        </p:tgtEl>
                                        <p:attrNameLst>
                                          <p:attrName>ppt_x</p:attrName>
                                        </p:attrNameLst>
                                      </p:cBhvr>
                                      <p:tavLst>
                                        <p:tav tm="0">
                                          <p:val>
                                            <p:strVal val="#ppt_x+0.4"/>
                                          </p:val>
                                        </p:tav>
                                        <p:tav tm="100000">
                                          <p:val>
                                            <p:strVal val="#ppt_x-0.05"/>
                                          </p:val>
                                        </p:tav>
                                      </p:tavLst>
                                    </p:anim>
                                    <p:anim calcmode="lin" valueType="num">
                                      <p:cBhvr>
                                        <p:cTn id="10" dur="800" decel="100000" fill="hold"/>
                                        <p:tgtEl>
                                          <p:spTgt spid="2969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69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69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29699">
                                            <p:txEl>
                                              <p:pRg st="0" end="0"/>
                                            </p:txEl>
                                          </p:spTgt>
                                        </p:tgtEl>
                                        <p:attrNameLst>
                                          <p:attrName>style.visibility</p:attrName>
                                        </p:attrNameLst>
                                      </p:cBhvr>
                                      <p:to>
                                        <p:strVal val="visible"/>
                                      </p:to>
                                    </p:set>
                                    <p:animEffect transition="in" filter="fade">
                                      <p:cBhvr>
                                        <p:cTn id="17" dur="800" decel="100000"/>
                                        <p:tgtEl>
                                          <p:spTgt spid="29699">
                                            <p:txEl>
                                              <p:pRg st="0" end="0"/>
                                            </p:txEl>
                                          </p:spTgt>
                                        </p:tgtEl>
                                      </p:cBhvr>
                                    </p:animEffect>
                                    <p:anim calcmode="lin" valueType="num">
                                      <p:cBhvr>
                                        <p:cTn id="18" dur="800" decel="100000" fill="hold"/>
                                        <p:tgtEl>
                                          <p:spTgt spid="29699">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29699">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29699">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9699">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9699">
                                            <p:txEl>
                                              <p:pRg st="0" end="0"/>
                                            </p:txEl>
                                          </p:spTgt>
                                        </p:tgtEl>
                                        <p:attrNameLst>
                                          <p:attrName>ppt_y</p:attrName>
                                        </p:attrNameLst>
                                      </p:cBhvr>
                                      <p:tavLst>
                                        <p:tav tm="0">
                                          <p:val>
                                            <p:strVal val="#ppt_y+0.1"/>
                                          </p:val>
                                        </p:tav>
                                        <p:tav tm="100000">
                                          <p:val>
                                            <p:strVal val="#ppt_y"/>
                                          </p:val>
                                        </p:tav>
                                      </p:tavLst>
                                    </p:anim>
                                  </p:childTnLst>
                                </p:cTn>
                              </p:par>
                              <p:par>
                                <p:cTn id="23" presetID="30" presetClass="entr" presetSubtype="0" fill="hold" nodeType="withEffect">
                                  <p:stCondLst>
                                    <p:cond delay="0"/>
                                  </p:stCondLst>
                                  <p:childTnLst>
                                    <p:set>
                                      <p:cBhvr>
                                        <p:cTn id="24" dur="1" fill="hold">
                                          <p:stCondLst>
                                            <p:cond delay="0"/>
                                          </p:stCondLst>
                                        </p:cTn>
                                        <p:tgtEl>
                                          <p:spTgt spid="29699">
                                            <p:txEl>
                                              <p:pRg st="1" end="1"/>
                                            </p:txEl>
                                          </p:spTgt>
                                        </p:tgtEl>
                                        <p:attrNameLst>
                                          <p:attrName>style.visibility</p:attrName>
                                        </p:attrNameLst>
                                      </p:cBhvr>
                                      <p:to>
                                        <p:strVal val="visible"/>
                                      </p:to>
                                    </p:set>
                                    <p:animEffect transition="in" filter="fade">
                                      <p:cBhvr>
                                        <p:cTn id="25" dur="800" decel="100000"/>
                                        <p:tgtEl>
                                          <p:spTgt spid="29699">
                                            <p:txEl>
                                              <p:pRg st="1" end="1"/>
                                            </p:txEl>
                                          </p:spTgt>
                                        </p:tgtEl>
                                      </p:cBhvr>
                                    </p:animEffect>
                                    <p:anim calcmode="lin" valueType="num">
                                      <p:cBhvr>
                                        <p:cTn id="26" dur="800" decel="100000" fill="hold"/>
                                        <p:tgtEl>
                                          <p:spTgt spid="29699">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29699">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29699">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29699">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29699">
                                            <p:txEl>
                                              <p:pRg st="1" end="1"/>
                                            </p:txEl>
                                          </p:spTgt>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29699">
                                            <p:txEl>
                                              <p:pRg st="2" end="2"/>
                                            </p:txEl>
                                          </p:spTgt>
                                        </p:tgtEl>
                                        <p:attrNameLst>
                                          <p:attrName>style.visibility</p:attrName>
                                        </p:attrNameLst>
                                      </p:cBhvr>
                                      <p:to>
                                        <p:strVal val="visible"/>
                                      </p:to>
                                    </p:set>
                                    <p:animEffect transition="in" filter="fade">
                                      <p:cBhvr>
                                        <p:cTn id="33" dur="800" decel="100000"/>
                                        <p:tgtEl>
                                          <p:spTgt spid="29699">
                                            <p:txEl>
                                              <p:pRg st="2" end="2"/>
                                            </p:txEl>
                                          </p:spTgt>
                                        </p:tgtEl>
                                      </p:cBhvr>
                                    </p:animEffect>
                                    <p:anim calcmode="lin" valueType="num">
                                      <p:cBhvr>
                                        <p:cTn id="34" dur="800" decel="100000" fill="hold"/>
                                        <p:tgtEl>
                                          <p:spTgt spid="29699">
                                            <p:txEl>
                                              <p:pRg st="2" end="2"/>
                                            </p:txEl>
                                          </p:spTgt>
                                        </p:tgtEl>
                                        <p:attrNameLst>
                                          <p:attrName>style.rotation</p:attrName>
                                        </p:attrNameLst>
                                      </p:cBhvr>
                                      <p:tavLst>
                                        <p:tav tm="0">
                                          <p:val>
                                            <p:fltVal val="-90"/>
                                          </p:val>
                                        </p:tav>
                                        <p:tav tm="100000">
                                          <p:val>
                                            <p:fltVal val="0"/>
                                          </p:val>
                                        </p:tav>
                                      </p:tavLst>
                                    </p:anim>
                                    <p:anim calcmode="lin" valueType="num">
                                      <p:cBhvr>
                                        <p:cTn id="35" dur="800" decel="100000" fill="hold"/>
                                        <p:tgtEl>
                                          <p:spTgt spid="29699">
                                            <p:txEl>
                                              <p:pRg st="2" end="2"/>
                                            </p:txEl>
                                          </p:spTgt>
                                        </p:tgtEl>
                                        <p:attrNameLst>
                                          <p:attrName>ppt_x</p:attrName>
                                        </p:attrNameLst>
                                      </p:cBhvr>
                                      <p:tavLst>
                                        <p:tav tm="0">
                                          <p:val>
                                            <p:strVal val="#ppt_x+0.4"/>
                                          </p:val>
                                        </p:tav>
                                        <p:tav tm="100000">
                                          <p:val>
                                            <p:strVal val="#ppt_x-0.05"/>
                                          </p:val>
                                        </p:tav>
                                      </p:tavLst>
                                    </p:anim>
                                    <p:anim calcmode="lin" valueType="num">
                                      <p:cBhvr>
                                        <p:cTn id="36" dur="800" decel="100000" fill="hold"/>
                                        <p:tgtEl>
                                          <p:spTgt spid="29699">
                                            <p:txEl>
                                              <p:pRg st="2" end="2"/>
                                            </p:txEl>
                                          </p:spTgt>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9699">
                                            <p:txEl>
                                              <p:pRg st="2" end="2"/>
                                            </p:txEl>
                                          </p:spTgt>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9699">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676400" y="76200"/>
            <a:ext cx="10058400" cy="1143000"/>
          </a:xfrm>
        </p:spPr>
        <p:txBody>
          <a:bodyPr/>
          <a:lstStyle/>
          <a:p>
            <a:pPr eaLnBrk="1" hangingPunct="1"/>
            <a:r>
              <a:rPr lang="en-US" altLang="en-US" b="1" u="sng" dirty="0" smtClean="0">
                <a:solidFill>
                  <a:srgbClr val="FF0000"/>
                </a:solidFill>
                <a:latin typeface="Comic Sans MS" panose="030F0702030302020204" pitchFamily="66" charset="0"/>
              </a:rPr>
              <a:t>Outer Core</a:t>
            </a:r>
          </a:p>
        </p:txBody>
      </p:sp>
      <p:sp>
        <p:nvSpPr>
          <p:cNvPr id="30723" name="Rectangle 3"/>
          <p:cNvSpPr>
            <a:spLocks noGrp="1" noChangeArrowheads="1"/>
          </p:cNvSpPr>
          <p:nvPr>
            <p:ph type="body" sz="half" idx="1"/>
          </p:nvPr>
        </p:nvSpPr>
        <p:spPr>
          <a:xfrm>
            <a:off x="762000" y="1185575"/>
            <a:ext cx="5029200" cy="4495800"/>
          </a:xfrm>
        </p:spPr>
        <p:txBody>
          <a:bodyPr/>
          <a:lstStyle/>
          <a:p>
            <a:pPr eaLnBrk="1" hangingPunct="1">
              <a:lnSpc>
                <a:spcPct val="90000"/>
              </a:lnSpc>
              <a:buFontTx/>
              <a:buNone/>
            </a:pPr>
            <a:r>
              <a:rPr lang="en-US" altLang="en-US" sz="2800" dirty="0">
                <a:solidFill>
                  <a:srgbClr val="FFC000"/>
                </a:solidFill>
                <a:latin typeface="Comic Sans MS" panose="030F0702030302020204" pitchFamily="66" charset="0"/>
              </a:rPr>
              <a:t>* </a:t>
            </a:r>
            <a:r>
              <a:rPr lang="en-US" altLang="en-US" sz="3600" b="1" dirty="0">
                <a:solidFill>
                  <a:srgbClr val="FFFF00"/>
                </a:solidFill>
                <a:latin typeface="Arial" panose="020B0604020202020204" pitchFamily="34" charset="0"/>
                <a:cs typeface="Arial" panose="020B0604020202020204" pitchFamily="34" charset="0"/>
              </a:rPr>
              <a:t>The core of the Earth is like a ball of very hot metals. </a:t>
            </a:r>
          </a:p>
          <a:p>
            <a:pPr eaLnBrk="1" hangingPunct="1">
              <a:lnSpc>
                <a:spcPct val="90000"/>
              </a:lnSpc>
              <a:buFontTx/>
              <a:buNone/>
            </a:pPr>
            <a:endParaRPr lang="en-US" altLang="en-US" sz="3600" b="1" dirty="0">
              <a:solidFill>
                <a:srgbClr val="FFFF00"/>
              </a:solidFill>
              <a:latin typeface="Arial" panose="020B0604020202020204" pitchFamily="34" charset="0"/>
              <a:cs typeface="Arial" panose="020B0604020202020204" pitchFamily="34" charset="0"/>
            </a:endParaRPr>
          </a:p>
          <a:p>
            <a:pPr eaLnBrk="1" hangingPunct="1">
              <a:lnSpc>
                <a:spcPct val="90000"/>
              </a:lnSpc>
              <a:buFontTx/>
              <a:buNone/>
            </a:pPr>
            <a:r>
              <a:rPr lang="en-US" altLang="en-US" sz="3600" b="1" dirty="0">
                <a:solidFill>
                  <a:srgbClr val="FFFF00"/>
                </a:solidFill>
                <a:latin typeface="Arial" panose="020B0604020202020204" pitchFamily="34" charset="0"/>
                <a:cs typeface="Arial" panose="020B0604020202020204" pitchFamily="34" charset="0"/>
              </a:rPr>
              <a:t>* The outer core is liquid. </a:t>
            </a:r>
          </a:p>
          <a:p>
            <a:pPr eaLnBrk="1" hangingPunct="1">
              <a:lnSpc>
                <a:spcPct val="90000"/>
              </a:lnSpc>
              <a:buFontTx/>
              <a:buNone/>
            </a:pPr>
            <a:endParaRPr lang="en-US" altLang="en-US" sz="3600" b="1" dirty="0">
              <a:solidFill>
                <a:srgbClr val="FFFF00"/>
              </a:solidFill>
              <a:latin typeface="Arial" panose="020B0604020202020204" pitchFamily="34" charset="0"/>
              <a:cs typeface="Arial" panose="020B0604020202020204" pitchFamily="34" charset="0"/>
            </a:endParaRPr>
          </a:p>
          <a:p>
            <a:pPr eaLnBrk="1" hangingPunct="1">
              <a:lnSpc>
                <a:spcPct val="90000"/>
              </a:lnSpc>
              <a:buFontTx/>
              <a:buNone/>
            </a:pPr>
            <a:r>
              <a:rPr lang="en-US" altLang="en-US" sz="3600" b="1" dirty="0">
                <a:solidFill>
                  <a:srgbClr val="FFFF00"/>
                </a:solidFill>
                <a:latin typeface="Arial" panose="020B0604020202020204" pitchFamily="34" charset="0"/>
                <a:cs typeface="Arial" panose="020B0604020202020204" pitchFamily="34" charset="0"/>
              </a:rPr>
              <a:t>* The outer core is made up of iron and is very dense.</a:t>
            </a:r>
          </a:p>
        </p:txBody>
      </p:sp>
      <p:pic>
        <p:nvPicPr>
          <p:cNvPr id="30724" name="Picture 4" descr="Picture8"/>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96000" y="8950"/>
            <a:ext cx="6067615" cy="6849050"/>
          </a:xfrm>
          <a:noFill/>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80">
                                          <p:stCondLst>
                                            <p:cond delay="0"/>
                                          </p:stCondLst>
                                        </p:cTn>
                                        <p:tgtEl>
                                          <p:spTgt spid="30722"/>
                                        </p:tgtEl>
                                      </p:cBhvr>
                                    </p:animEffect>
                                    <p:anim calcmode="lin" valueType="num">
                                      <p:cBhvr>
                                        <p:cTn id="8" dur="1822" tmFilter="0,0; 0.14,0.36; 0.43,0.73; 0.71,0.91; 1.0,1.0">
                                          <p:stCondLst>
                                            <p:cond delay="0"/>
                                          </p:stCondLst>
                                        </p:cTn>
                                        <p:tgtEl>
                                          <p:spTgt spid="307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22"/>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22"/>
                                        </p:tgtEl>
                                      </p:cBhvr>
                                      <p:to x="100000" y="60000"/>
                                    </p:animScale>
                                    <p:animScale>
                                      <p:cBhvr>
                                        <p:cTn id="14" dur="166" decel="50000">
                                          <p:stCondLst>
                                            <p:cond delay="676"/>
                                          </p:stCondLst>
                                        </p:cTn>
                                        <p:tgtEl>
                                          <p:spTgt spid="30722"/>
                                        </p:tgtEl>
                                      </p:cBhvr>
                                      <p:to x="100000" y="100000"/>
                                    </p:animScale>
                                    <p:animScale>
                                      <p:cBhvr>
                                        <p:cTn id="15" dur="26">
                                          <p:stCondLst>
                                            <p:cond delay="1312"/>
                                          </p:stCondLst>
                                        </p:cTn>
                                        <p:tgtEl>
                                          <p:spTgt spid="30722"/>
                                        </p:tgtEl>
                                      </p:cBhvr>
                                      <p:to x="100000" y="80000"/>
                                    </p:animScale>
                                    <p:animScale>
                                      <p:cBhvr>
                                        <p:cTn id="16" dur="166" decel="50000">
                                          <p:stCondLst>
                                            <p:cond delay="1338"/>
                                          </p:stCondLst>
                                        </p:cTn>
                                        <p:tgtEl>
                                          <p:spTgt spid="30722"/>
                                        </p:tgtEl>
                                      </p:cBhvr>
                                      <p:to x="100000" y="100000"/>
                                    </p:animScale>
                                    <p:animScale>
                                      <p:cBhvr>
                                        <p:cTn id="17" dur="26">
                                          <p:stCondLst>
                                            <p:cond delay="1642"/>
                                          </p:stCondLst>
                                        </p:cTn>
                                        <p:tgtEl>
                                          <p:spTgt spid="30722"/>
                                        </p:tgtEl>
                                      </p:cBhvr>
                                      <p:to x="100000" y="90000"/>
                                    </p:animScale>
                                    <p:animScale>
                                      <p:cBhvr>
                                        <p:cTn id="18" dur="166" decel="50000">
                                          <p:stCondLst>
                                            <p:cond delay="1668"/>
                                          </p:stCondLst>
                                        </p:cTn>
                                        <p:tgtEl>
                                          <p:spTgt spid="30722"/>
                                        </p:tgtEl>
                                      </p:cBhvr>
                                      <p:to x="100000" y="100000"/>
                                    </p:animScale>
                                    <p:animScale>
                                      <p:cBhvr>
                                        <p:cTn id="19" dur="26">
                                          <p:stCondLst>
                                            <p:cond delay="1808"/>
                                          </p:stCondLst>
                                        </p:cTn>
                                        <p:tgtEl>
                                          <p:spTgt spid="30722"/>
                                        </p:tgtEl>
                                      </p:cBhvr>
                                      <p:to x="100000" y="95000"/>
                                    </p:animScale>
                                    <p:animScale>
                                      <p:cBhvr>
                                        <p:cTn id="20" dur="166" decel="50000">
                                          <p:stCondLst>
                                            <p:cond delay="1834"/>
                                          </p:stCondLst>
                                        </p:cTn>
                                        <p:tgtEl>
                                          <p:spTgt spid="307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mph" presetSubtype="0" fill="hold" grpId="1" nodeType="clickEffect">
                                  <p:stCondLst>
                                    <p:cond delay="0"/>
                                  </p:stCondLst>
                                  <p:childTnLst>
                                    <p:animClr clrSpc="rgb" dir="cw">
                                      <p:cBhvr override="childStyle">
                                        <p:cTn id="24" dur="250" autoRev="1" fill="hold"/>
                                        <p:tgtEl>
                                          <p:spTgt spid="30722"/>
                                        </p:tgtEl>
                                        <p:attrNameLst>
                                          <p:attrName>style.color</p:attrName>
                                        </p:attrNameLst>
                                      </p:cBhvr>
                                      <p:to>
                                        <a:schemeClr val="bg1"/>
                                      </p:to>
                                    </p:animClr>
                                    <p:animClr clrSpc="rgb" dir="cw">
                                      <p:cBhvr>
                                        <p:cTn id="25" dur="250" autoRev="1" fill="hold"/>
                                        <p:tgtEl>
                                          <p:spTgt spid="30722"/>
                                        </p:tgtEl>
                                        <p:attrNameLst>
                                          <p:attrName>fillcolor</p:attrName>
                                        </p:attrNameLst>
                                      </p:cBhvr>
                                      <p:to>
                                        <a:schemeClr val="bg1"/>
                                      </p:to>
                                    </p:animClr>
                                    <p:set>
                                      <p:cBhvr>
                                        <p:cTn id="26" dur="250" autoRev="1" fill="hold"/>
                                        <p:tgtEl>
                                          <p:spTgt spid="30722"/>
                                        </p:tgtEl>
                                        <p:attrNameLst>
                                          <p:attrName>fill.type</p:attrName>
                                        </p:attrNameLst>
                                      </p:cBhvr>
                                      <p:to>
                                        <p:strVal val="solid"/>
                                      </p:to>
                                    </p:set>
                                    <p:set>
                                      <p:cBhvr>
                                        <p:cTn id="27" dur="250" autoRev="1" fill="hold"/>
                                        <p:tgtEl>
                                          <p:spTgt spid="30722"/>
                                        </p:tgtEl>
                                        <p:attrNameLst>
                                          <p:attrName>fill.on</p:attrName>
                                        </p:attrNameLst>
                                      </p:cBhvr>
                                      <p:to>
                                        <p:strVal val="tru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30723">
                                            <p:txEl>
                                              <p:pRg st="0" end="0"/>
                                            </p:txEl>
                                          </p:spTgt>
                                        </p:tgtEl>
                                        <p:attrNameLst>
                                          <p:attrName>style.visibility</p:attrName>
                                        </p:attrNameLst>
                                      </p:cBhvr>
                                      <p:to>
                                        <p:strVal val="visible"/>
                                      </p:to>
                                    </p:set>
                                    <p:animEffect transition="in" filter="wipe(down)">
                                      <p:cBhvr>
                                        <p:cTn id="32" dur="580">
                                          <p:stCondLst>
                                            <p:cond delay="0"/>
                                          </p:stCondLst>
                                        </p:cTn>
                                        <p:tgtEl>
                                          <p:spTgt spid="30723">
                                            <p:txEl>
                                              <p:pRg st="0" end="0"/>
                                            </p:txEl>
                                          </p:spTgt>
                                        </p:tgtEl>
                                      </p:cBhvr>
                                    </p:animEffect>
                                    <p:anim calcmode="lin" valueType="num">
                                      <p:cBhvr>
                                        <p:cTn id="33" dur="1822" tmFilter="0,0; 0.14,0.36; 0.43,0.73; 0.71,0.91; 1.0,1.0">
                                          <p:stCondLst>
                                            <p:cond delay="0"/>
                                          </p:stCondLst>
                                        </p:cTn>
                                        <p:tgtEl>
                                          <p:spTgt spid="30723">
                                            <p:txEl>
                                              <p:pRg st="0" end="0"/>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0723">
                                            <p:txEl>
                                              <p:pRg st="0" end="0"/>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0723">
                                            <p:txEl>
                                              <p:pRg st="0" end="0"/>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0723">
                                            <p:txEl>
                                              <p:pRg st="0" end="0"/>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0723">
                                            <p:txEl>
                                              <p:pRg st="0" end="0"/>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30723">
                                            <p:txEl>
                                              <p:pRg st="0" end="0"/>
                                            </p:txEl>
                                          </p:spTgt>
                                        </p:tgtEl>
                                      </p:cBhvr>
                                      <p:to x="100000" y="60000"/>
                                    </p:animScale>
                                    <p:animScale>
                                      <p:cBhvr>
                                        <p:cTn id="39" dur="166" decel="50000">
                                          <p:stCondLst>
                                            <p:cond delay="676"/>
                                          </p:stCondLst>
                                        </p:cTn>
                                        <p:tgtEl>
                                          <p:spTgt spid="30723">
                                            <p:txEl>
                                              <p:pRg st="0" end="0"/>
                                            </p:txEl>
                                          </p:spTgt>
                                        </p:tgtEl>
                                      </p:cBhvr>
                                      <p:to x="100000" y="100000"/>
                                    </p:animScale>
                                    <p:animScale>
                                      <p:cBhvr>
                                        <p:cTn id="40" dur="26">
                                          <p:stCondLst>
                                            <p:cond delay="1312"/>
                                          </p:stCondLst>
                                        </p:cTn>
                                        <p:tgtEl>
                                          <p:spTgt spid="30723">
                                            <p:txEl>
                                              <p:pRg st="0" end="0"/>
                                            </p:txEl>
                                          </p:spTgt>
                                        </p:tgtEl>
                                      </p:cBhvr>
                                      <p:to x="100000" y="80000"/>
                                    </p:animScale>
                                    <p:animScale>
                                      <p:cBhvr>
                                        <p:cTn id="41" dur="166" decel="50000">
                                          <p:stCondLst>
                                            <p:cond delay="1338"/>
                                          </p:stCondLst>
                                        </p:cTn>
                                        <p:tgtEl>
                                          <p:spTgt spid="30723">
                                            <p:txEl>
                                              <p:pRg st="0" end="0"/>
                                            </p:txEl>
                                          </p:spTgt>
                                        </p:tgtEl>
                                      </p:cBhvr>
                                      <p:to x="100000" y="100000"/>
                                    </p:animScale>
                                    <p:animScale>
                                      <p:cBhvr>
                                        <p:cTn id="42" dur="26">
                                          <p:stCondLst>
                                            <p:cond delay="1642"/>
                                          </p:stCondLst>
                                        </p:cTn>
                                        <p:tgtEl>
                                          <p:spTgt spid="30723">
                                            <p:txEl>
                                              <p:pRg st="0" end="0"/>
                                            </p:txEl>
                                          </p:spTgt>
                                        </p:tgtEl>
                                      </p:cBhvr>
                                      <p:to x="100000" y="90000"/>
                                    </p:animScale>
                                    <p:animScale>
                                      <p:cBhvr>
                                        <p:cTn id="43" dur="166" decel="50000">
                                          <p:stCondLst>
                                            <p:cond delay="1668"/>
                                          </p:stCondLst>
                                        </p:cTn>
                                        <p:tgtEl>
                                          <p:spTgt spid="30723">
                                            <p:txEl>
                                              <p:pRg st="0" end="0"/>
                                            </p:txEl>
                                          </p:spTgt>
                                        </p:tgtEl>
                                      </p:cBhvr>
                                      <p:to x="100000" y="100000"/>
                                    </p:animScale>
                                    <p:animScale>
                                      <p:cBhvr>
                                        <p:cTn id="44" dur="26">
                                          <p:stCondLst>
                                            <p:cond delay="1808"/>
                                          </p:stCondLst>
                                        </p:cTn>
                                        <p:tgtEl>
                                          <p:spTgt spid="30723">
                                            <p:txEl>
                                              <p:pRg st="0" end="0"/>
                                            </p:txEl>
                                          </p:spTgt>
                                        </p:tgtEl>
                                      </p:cBhvr>
                                      <p:to x="100000" y="95000"/>
                                    </p:animScale>
                                    <p:animScale>
                                      <p:cBhvr>
                                        <p:cTn id="45" dur="166" decel="50000">
                                          <p:stCondLst>
                                            <p:cond delay="1834"/>
                                          </p:stCondLst>
                                        </p:cTn>
                                        <p:tgtEl>
                                          <p:spTgt spid="30723">
                                            <p:txEl>
                                              <p:pRg st="0" end="0"/>
                                            </p:txEl>
                                          </p:spTgt>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30723">
                                            <p:txEl>
                                              <p:pRg st="2" end="2"/>
                                            </p:txEl>
                                          </p:spTgt>
                                        </p:tgtEl>
                                        <p:attrNameLst>
                                          <p:attrName>style.visibility</p:attrName>
                                        </p:attrNameLst>
                                      </p:cBhvr>
                                      <p:to>
                                        <p:strVal val="visible"/>
                                      </p:to>
                                    </p:set>
                                    <p:animEffect transition="in" filter="wipe(down)">
                                      <p:cBhvr>
                                        <p:cTn id="48" dur="580">
                                          <p:stCondLst>
                                            <p:cond delay="0"/>
                                          </p:stCondLst>
                                        </p:cTn>
                                        <p:tgtEl>
                                          <p:spTgt spid="30723">
                                            <p:txEl>
                                              <p:pRg st="2" end="2"/>
                                            </p:txEl>
                                          </p:spTgt>
                                        </p:tgtEl>
                                      </p:cBhvr>
                                    </p:animEffect>
                                    <p:anim calcmode="lin" valueType="num">
                                      <p:cBhvr>
                                        <p:cTn id="49" dur="1822" tmFilter="0,0; 0.14,0.36; 0.43,0.73; 0.71,0.91; 1.0,1.0">
                                          <p:stCondLst>
                                            <p:cond delay="0"/>
                                          </p:stCondLst>
                                        </p:cTn>
                                        <p:tgtEl>
                                          <p:spTgt spid="3072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072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072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072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072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0723">
                                            <p:txEl>
                                              <p:pRg st="2" end="2"/>
                                            </p:txEl>
                                          </p:spTgt>
                                        </p:tgtEl>
                                      </p:cBhvr>
                                      <p:to x="100000" y="60000"/>
                                    </p:animScale>
                                    <p:animScale>
                                      <p:cBhvr>
                                        <p:cTn id="55" dur="166" decel="50000">
                                          <p:stCondLst>
                                            <p:cond delay="676"/>
                                          </p:stCondLst>
                                        </p:cTn>
                                        <p:tgtEl>
                                          <p:spTgt spid="30723">
                                            <p:txEl>
                                              <p:pRg st="2" end="2"/>
                                            </p:txEl>
                                          </p:spTgt>
                                        </p:tgtEl>
                                      </p:cBhvr>
                                      <p:to x="100000" y="100000"/>
                                    </p:animScale>
                                    <p:animScale>
                                      <p:cBhvr>
                                        <p:cTn id="56" dur="26">
                                          <p:stCondLst>
                                            <p:cond delay="1312"/>
                                          </p:stCondLst>
                                        </p:cTn>
                                        <p:tgtEl>
                                          <p:spTgt spid="30723">
                                            <p:txEl>
                                              <p:pRg st="2" end="2"/>
                                            </p:txEl>
                                          </p:spTgt>
                                        </p:tgtEl>
                                      </p:cBhvr>
                                      <p:to x="100000" y="80000"/>
                                    </p:animScale>
                                    <p:animScale>
                                      <p:cBhvr>
                                        <p:cTn id="57" dur="166" decel="50000">
                                          <p:stCondLst>
                                            <p:cond delay="1338"/>
                                          </p:stCondLst>
                                        </p:cTn>
                                        <p:tgtEl>
                                          <p:spTgt spid="30723">
                                            <p:txEl>
                                              <p:pRg st="2" end="2"/>
                                            </p:txEl>
                                          </p:spTgt>
                                        </p:tgtEl>
                                      </p:cBhvr>
                                      <p:to x="100000" y="100000"/>
                                    </p:animScale>
                                    <p:animScale>
                                      <p:cBhvr>
                                        <p:cTn id="58" dur="26">
                                          <p:stCondLst>
                                            <p:cond delay="1642"/>
                                          </p:stCondLst>
                                        </p:cTn>
                                        <p:tgtEl>
                                          <p:spTgt spid="30723">
                                            <p:txEl>
                                              <p:pRg st="2" end="2"/>
                                            </p:txEl>
                                          </p:spTgt>
                                        </p:tgtEl>
                                      </p:cBhvr>
                                      <p:to x="100000" y="90000"/>
                                    </p:animScale>
                                    <p:animScale>
                                      <p:cBhvr>
                                        <p:cTn id="59" dur="166" decel="50000">
                                          <p:stCondLst>
                                            <p:cond delay="1668"/>
                                          </p:stCondLst>
                                        </p:cTn>
                                        <p:tgtEl>
                                          <p:spTgt spid="30723">
                                            <p:txEl>
                                              <p:pRg st="2" end="2"/>
                                            </p:txEl>
                                          </p:spTgt>
                                        </p:tgtEl>
                                      </p:cBhvr>
                                      <p:to x="100000" y="100000"/>
                                    </p:animScale>
                                    <p:animScale>
                                      <p:cBhvr>
                                        <p:cTn id="60" dur="26">
                                          <p:stCondLst>
                                            <p:cond delay="1808"/>
                                          </p:stCondLst>
                                        </p:cTn>
                                        <p:tgtEl>
                                          <p:spTgt spid="30723">
                                            <p:txEl>
                                              <p:pRg st="2" end="2"/>
                                            </p:txEl>
                                          </p:spTgt>
                                        </p:tgtEl>
                                      </p:cBhvr>
                                      <p:to x="100000" y="95000"/>
                                    </p:animScale>
                                    <p:animScale>
                                      <p:cBhvr>
                                        <p:cTn id="61" dur="166" decel="50000">
                                          <p:stCondLst>
                                            <p:cond delay="1834"/>
                                          </p:stCondLst>
                                        </p:cTn>
                                        <p:tgtEl>
                                          <p:spTgt spid="30723">
                                            <p:txEl>
                                              <p:pRg st="2" end="2"/>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30723">
                                            <p:txEl>
                                              <p:pRg st="4" end="4"/>
                                            </p:txEl>
                                          </p:spTgt>
                                        </p:tgtEl>
                                        <p:attrNameLst>
                                          <p:attrName>style.visibility</p:attrName>
                                        </p:attrNameLst>
                                      </p:cBhvr>
                                      <p:to>
                                        <p:strVal val="visible"/>
                                      </p:to>
                                    </p:set>
                                    <p:animEffect transition="in" filter="wipe(down)">
                                      <p:cBhvr>
                                        <p:cTn id="64" dur="580">
                                          <p:stCondLst>
                                            <p:cond delay="0"/>
                                          </p:stCondLst>
                                        </p:cTn>
                                        <p:tgtEl>
                                          <p:spTgt spid="30723">
                                            <p:txEl>
                                              <p:pRg st="4" end="4"/>
                                            </p:txEl>
                                          </p:spTgt>
                                        </p:tgtEl>
                                      </p:cBhvr>
                                    </p:animEffect>
                                    <p:anim calcmode="lin" valueType="num">
                                      <p:cBhvr>
                                        <p:cTn id="65" dur="1822" tmFilter="0,0; 0.14,0.36; 0.43,0.73; 0.71,0.91; 1.0,1.0">
                                          <p:stCondLst>
                                            <p:cond delay="0"/>
                                          </p:stCondLst>
                                        </p:cTn>
                                        <p:tgtEl>
                                          <p:spTgt spid="30723">
                                            <p:txEl>
                                              <p:pRg st="4" end="4"/>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30723">
                                            <p:txEl>
                                              <p:pRg st="4" end="4"/>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30723">
                                            <p:txEl>
                                              <p:pRg st="4" end="4"/>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30723">
                                            <p:txEl>
                                              <p:pRg st="4" end="4"/>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30723">
                                            <p:txEl>
                                              <p:pRg st="4" end="4"/>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30723">
                                            <p:txEl>
                                              <p:pRg st="4" end="4"/>
                                            </p:txEl>
                                          </p:spTgt>
                                        </p:tgtEl>
                                      </p:cBhvr>
                                      <p:to x="100000" y="60000"/>
                                    </p:animScale>
                                    <p:animScale>
                                      <p:cBhvr>
                                        <p:cTn id="71" dur="166" decel="50000">
                                          <p:stCondLst>
                                            <p:cond delay="676"/>
                                          </p:stCondLst>
                                        </p:cTn>
                                        <p:tgtEl>
                                          <p:spTgt spid="30723">
                                            <p:txEl>
                                              <p:pRg st="4" end="4"/>
                                            </p:txEl>
                                          </p:spTgt>
                                        </p:tgtEl>
                                      </p:cBhvr>
                                      <p:to x="100000" y="100000"/>
                                    </p:animScale>
                                    <p:animScale>
                                      <p:cBhvr>
                                        <p:cTn id="72" dur="26">
                                          <p:stCondLst>
                                            <p:cond delay="1312"/>
                                          </p:stCondLst>
                                        </p:cTn>
                                        <p:tgtEl>
                                          <p:spTgt spid="30723">
                                            <p:txEl>
                                              <p:pRg st="4" end="4"/>
                                            </p:txEl>
                                          </p:spTgt>
                                        </p:tgtEl>
                                      </p:cBhvr>
                                      <p:to x="100000" y="80000"/>
                                    </p:animScale>
                                    <p:animScale>
                                      <p:cBhvr>
                                        <p:cTn id="73" dur="166" decel="50000">
                                          <p:stCondLst>
                                            <p:cond delay="1338"/>
                                          </p:stCondLst>
                                        </p:cTn>
                                        <p:tgtEl>
                                          <p:spTgt spid="30723">
                                            <p:txEl>
                                              <p:pRg st="4" end="4"/>
                                            </p:txEl>
                                          </p:spTgt>
                                        </p:tgtEl>
                                      </p:cBhvr>
                                      <p:to x="100000" y="100000"/>
                                    </p:animScale>
                                    <p:animScale>
                                      <p:cBhvr>
                                        <p:cTn id="74" dur="26">
                                          <p:stCondLst>
                                            <p:cond delay="1642"/>
                                          </p:stCondLst>
                                        </p:cTn>
                                        <p:tgtEl>
                                          <p:spTgt spid="30723">
                                            <p:txEl>
                                              <p:pRg st="4" end="4"/>
                                            </p:txEl>
                                          </p:spTgt>
                                        </p:tgtEl>
                                      </p:cBhvr>
                                      <p:to x="100000" y="90000"/>
                                    </p:animScale>
                                    <p:animScale>
                                      <p:cBhvr>
                                        <p:cTn id="75" dur="166" decel="50000">
                                          <p:stCondLst>
                                            <p:cond delay="1668"/>
                                          </p:stCondLst>
                                        </p:cTn>
                                        <p:tgtEl>
                                          <p:spTgt spid="30723">
                                            <p:txEl>
                                              <p:pRg st="4" end="4"/>
                                            </p:txEl>
                                          </p:spTgt>
                                        </p:tgtEl>
                                      </p:cBhvr>
                                      <p:to x="100000" y="100000"/>
                                    </p:animScale>
                                    <p:animScale>
                                      <p:cBhvr>
                                        <p:cTn id="76" dur="26">
                                          <p:stCondLst>
                                            <p:cond delay="1808"/>
                                          </p:stCondLst>
                                        </p:cTn>
                                        <p:tgtEl>
                                          <p:spTgt spid="30723">
                                            <p:txEl>
                                              <p:pRg st="4" end="4"/>
                                            </p:txEl>
                                          </p:spTgt>
                                        </p:tgtEl>
                                      </p:cBhvr>
                                      <p:to x="100000" y="95000"/>
                                    </p:animScale>
                                    <p:animScale>
                                      <p:cBhvr>
                                        <p:cTn id="77" dur="166" decel="50000">
                                          <p:stCondLst>
                                            <p:cond delay="1834"/>
                                          </p:stCondLst>
                                        </p:cTn>
                                        <p:tgtEl>
                                          <p:spTgt spid="30723">
                                            <p:txEl>
                                              <p:pRg st="4" end="4"/>
                                            </p:txEl>
                                          </p:spTgt>
                                        </p:tgtEl>
                                      </p:cBhvr>
                                      <p:to x="100000" y="100000"/>
                                    </p:animScale>
                                  </p:childTnLst>
                                </p:cTn>
                              </p:par>
                            </p:childTnLst>
                          </p:cTn>
                        </p:par>
                      </p:childTnLst>
                    </p:cTn>
                  </p:par>
                  <p:par>
                    <p:cTn id="78" fill="hold" nodeType="clickPar">
                      <p:stCondLst>
                        <p:cond delay="indefinite"/>
                      </p:stCondLst>
                      <p:childTnLst>
                        <p:par>
                          <p:cTn id="79" fill="hold" nodeType="withGroup">
                            <p:stCondLst>
                              <p:cond delay="0"/>
                            </p:stCondLst>
                            <p:childTnLst>
                              <p:par>
                                <p:cTn id="80" presetID="26" presetClass="entr" presetSubtype="0" fill="hold" nodeType="clickEffect">
                                  <p:stCondLst>
                                    <p:cond delay="0"/>
                                  </p:stCondLst>
                                  <p:childTnLst>
                                    <p:set>
                                      <p:cBhvr>
                                        <p:cTn id="81" dur="1" fill="hold">
                                          <p:stCondLst>
                                            <p:cond delay="0"/>
                                          </p:stCondLst>
                                        </p:cTn>
                                        <p:tgtEl>
                                          <p:spTgt spid="30724"/>
                                        </p:tgtEl>
                                        <p:attrNameLst>
                                          <p:attrName>style.visibility</p:attrName>
                                        </p:attrNameLst>
                                      </p:cBhvr>
                                      <p:to>
                                        <p:strVal val="visible"/>
                                      </p:to>
                                    </p:set>
                                    <p:animEffect transition="in" filter="wipe(down)">
                                      <p:cBhvr>
                                        <p:cTn id="82" dur="580">
                                          <p:stCondLst>
                                            <p:cond delay="0"/>
                                          </p:stCondLst>
                                        </p:cTn>
                                        <p:tgtEl>
                                          <p:spTgt spid="30724"/>
                                        </p:tgtEl>
                                      </p:cBhvr>
                                    </p:animEffect>
                                    <p:anim calcmode="lin" valueType="num">
                                      <p:cBhvr>
                                        <p:cTn id="83" dur="1822" tmFilter="0,0; 0.14,0.36; 0.43,0.73; 0.71,0.91; 1.0,1.0">
                                          <p:stCondLst>
                                            <p:cond delay="0"/>
                                          </p:stCondLst>
                                        </p:cTn>
                                        <p:tgtEl>
                                          <p:spTgt spid="30724"/>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0724"/>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0724"/>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0724"/>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0724"/>
                                        </p:tgtEl>
                                        <p:attrNameLst>
                                          <p:attrName>ppt_y</p:attrName>
                                        </p:attrNameLst>
                                      </p:cBhvr>
                                      <p:tavLst>
                                        <p:tav tm="0" fmla="#ppt_y-sin(pi*$)/81">
                                          <p:val>
                                            <p:fltVal val="0"/>
                                          </p:val>
                                        </p:tav>
                                        <p:tav tm="100000">
                                          <p:val>
                                            <p:fltVal val="1"/>
                                          </p:val>
                                        </p:tav>
                                      </p:tavLst>
                                    </p:anim>
                                    <p:animScale>
                                      <p:cBhvr>
                                        <p:cTn id="88" dur="26">
                                          <p:stCondLst>
                                            <p:cond delay="650"/>
                                          </p:stCondLst>
                                        </p:cTn>
                                        <p:tgtEl>
                                          <p:spTgt spid="30724"/>
                                        </p:tgtEl>
                                      </p:cBhvr>
                                      <p:to x="100000" y="60000"/>
                                    </p:animScale>
                                    <p:animScale>
                                      <p:cBhvr>
                                        <p:cTn id="89" dur="166" decel="50000">
                                          <p:stCondLst>
                                            <p:cond delay="676"/>
                                          </p:stCondLst>
                                        </p:cTn>
                                        <p:tgtEl>
                                          <p:spTgt spid="30724"/>
                                        </p:tgtEl>
                                      </p:cBhvr>
                                      <p:to x="100000" y="100000"/>
                                    </p:animScale>
                                    <p:animScale>
                                      <p:cBhvr>
                                        <p:cTn id="90" dur="26">
                                          <p:stCondLst>
                                            <p:cond delay="1312"/>
                                          </p:stCondLst>
                                        </p:cTn>
                                        <p:tgtEl>
                                          <p:spTgt spid="30724"/>
                                        </p:tgtEl>
                                      </p:cBhvr>
                                      <p:to x="100000" y="80000"/>
                                    </p:animScale>
                                    <p:animScale>
                                      <p:cBhvr>
                                        <p:cTn id="91" dur="166" decel="50000">
                                          <p:stCondLst>
                                            <p:cond delay="1338"/>
                                          </p:stCondLst>
                                        </p:cTn>
                                        <p:tgtEl>
                                          <p:spTgt spid="30724"/>
                                        </p:tgtEl>
                                      </p:cBhvr>
                                      <p:to x="100000" y="100000"/>
                                    </p:animScale>
                                    <p:animScale>
                                      <p:cBhvr>
                                        <p:cTn id="92" dur="26">
                                          <p:stCondLst>
                                            <p:cond delay="1642"/>
                                          </p:stCondLst>
                                        </p:cTn>
                                        <p:tgtEl>
                                          <p:spTgt spid="30724"/>
                                        </p:tgtEl>
                                      </p:cBhvr>
                                      <p:to x="100000" y="90000"/>
                                    </p:animScale>
                                    <p:animScale>
                                      <p:cBhvr>
                                        <p:cTn id="93" dur="166" decel="50000">
                                          <p:stCondLst>
                                            <p:cond delay="1668"/>
                                          </p:stCondLst>
                                        </p:cTn>
                                        <p:tgtEl>
                                          <p:spTgt spid="30724"/>
                                        </p:tgtEl>
                                      </p:cBhvr>
                                      <p:to x="100000" y="100000"/>
                                    </p:animScale>
                                    <p:animScale>
                                      <p:cBhvr>
                                        <p:cTn id="94" dur="26">
                                          <p:stCondLst>
                                            <p:cond delay="1808"/>
                                          </p:stCondLst>
                                        </p:cTn>
                                        <p:tgtEl>
                                          <p:spTgt spid="30724"/>
                                        </p:tgtEl>
                                      </p:cBhvr>
                                      <p:to x="100000" y="95000"/>
                                    </p:animScale>
                                    <p:animScale>
                                      <p:cBhvr>
                                        <p:cTn id="95" dur="166" decel="50000">
                                          <p:stCondLst>
                                            <p:cond delay="1834"/>
                                          </p:stCondLst>
                                        </p:cTn>
                                        <p:tgtEl>
                                          <p:spTgt spid="3072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76200"/>
            <a:ext cx="3505200" cy="1143000"/>
          </a:xfrm>
        </p:spPr>
        <p:txBody>
          <a:bodyPr/>
          <a:lstStyle/>
          <a:p>
            <a:pPr eaLnBrk="1" hangingPunct="1"/>
            <a:r>
              <a:rPr lang="en-US" altLang="en-US" u="sng" dirty="0" smtClean="0">
                <a:solidFill>
                  <a:srgbClr val="FF0000"/>
                </a:solidFill>
                <a:latin typeface="Comic Sans MS" panose="030F0702030302020204" pitchFamily="66" charset="0"/>
              </a:rPr>
              <a:t>Inner Core</a:t>
            </a:r>
          </a:p>
        </p:txBody>
      </p:sp>
      <p:sp>
        <p:nvSpPr>
          <p:cNvPr id="31747" name="Rectangle 3"/>
          <p:cNvSpPr>
            <a:spLocks noGrp="1" noChangeArrowheads="1"/>
          </p:cNvSpPr>
          <p:nvPr>
            <p:ph type="body" sz="half" idx="1"/>
          </p:nvPr>
        </p:nvSpPr>
        <p:spPr>
          <a:xfrm>
            <a:off x="228600" y="1219200"/>
            <a:ext cx="4953000" cy="5410200"/>
          </a:xfrm>
        </p:spPr>
        <p:txBody>
          <a:bodyPr/>
          <a:lstStyle/>
          <a:p>
            <a:pPr eaLnBrk="1" hangingPunct="1">
              <a:buFontTx/>
              <a:buNone/>
            </a:pPr>
            <a:r>
              <a:rPr lang="en-US" altLang="en-US" sz="2800" dirty="0">
                <a:solidFill>
                  <a:srgbClr val="FFFF00"/>
                </a:solidFill>
                <a:latin typeface="Comic Sans MS" panose="030F0702030302020204" pitchFamily="66" charset="0"/>
              </a:rPr>
              <a:t>* </a:t>
            </a:r>
            <a:r>
              <a:rPr lang="en-US" altLang="en-US" b="1" dirty="0">
                <a:solidFill>
                  <a:srgbClr val="FFFF00"/>
                </a:solidFill>
                <a:latin typeface="Comic Sans MS" panose="030F0702030302020204" pitchFamily="66" charset="0"/>
              </a:rPr>
              <a:t>The inner core of the Earth has temperatures and pressures so great that the metals are squeezed together and are not able to move. </a:t>
            </a:r>
          </a:p>
          <a:p>
            <a:pPr eaLnBrk="1" hangingPunct="1">
              <a:buFontTx/>
              <a:buNone/>
            </a:pPr>
            <a:r>
              <a:rPr lang="en-US" altLang="en-US" b="1" dirty="0">
                <a:solidFill>
                  <a:srgbClr val="FFFF00"/>
                </a:solidFill>
                <a:latin typeface="Comic Sans MS" panose="030F0702030302020204" pitchFamily="66" charset="0"/>
              </a:rPr>
              <a:t>* The inner core is a solid</a:t>
            </a:r>
            <a:r>
              <a:rPr lang="en-US" altLang="en-US" sz="2800" b="1" dirty="0">
                <a:solidFill>
                  <a:srgbClr val="FF6600"/>
                </a:solidFill>
                <a:latin typeface="Comic Sans MS" panose="030F0702030302020204" pitchFamily="66" charset="0"/>
              </a:rPr>
              <a:t>.</a:t>
            </a:r>
          </a:p>
        </p:txBody>
      </p:sp>
      <p:pic>
        <p:nvPicPr>
          <p:cNvPr id="2" name="Content Placeholder 1"/>
          <p:cNvPicPr>
            <a:picLocks noGrp="1" noChangeAspect="1"/>
          </p:cNvPicPr>
          <p:nvPr>
            <p:ph sz="half" idx="2"/>
          </p:nvPr>
        </p:nvPicPr>
        <p:blipFill rotWithShape="1">
          <a:blip r:embed="rId2"/>
          <a:srcRect l="5491"/>
          <a:stretch/>
        </p:blipFill>
        <p:spPr>
          <a:xfrm>
            <a:off x="5791200" y="0"/>
            <a:ext cx="6324600" cy="6858000"/>
          </a:xfrm>
          <a:prstGeom prst="rect">
            <a:avLst/>
          </a:prstGeom>
        </p:spPr>
      </p:pic>
      <p:sp>
        <p:nvSpPr>
          <p:cNvPr id="3" name="Rectangle 2"/>
          <p:cNvSpPr/>
          <p:nvPr/>
        </p:nvSpPr>
        <p:spPr bwMode="auto">
          <a:xfrm>
            <a:off x="5791200" y="0"/>
            <a:ext cx="1066800" cy="9144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2000"/>
                                        <p:tgtEl>
                                          <p:spTgt spid="31746"/>
                                        </p:tgtEl>
                                      </p:cBhvr>
                                    </p:animEffect>
                                    <p:anim calcmode="lin" valueType="num">
                                      <p:cBhvr>
                                        <p:cTn id="8" dur="2000" fill="hold"/>
                                        <p:tgtEl>
                                          <p:spTgt spid="31746"/>
                                        </p:tgtEl>
                                        <p:attrNameLst>
                                          <p:attrName>style.rotation</p:attrName>
                                        </p:attrNameLst>
                                      </p:cBhvr>
                                      <p:tavLst>
                                        <p:tav tm="0">
                                          <p:val>
                                            <p:fltVal val="720"/>
                                          </p:val>
                                        </p:tav>
                                        <p:tav tm="100000">
                                          <p:val>
                                            <p:fltVal val="0"/>
                                          </p:val>
                                        </p:tav>
                                      </p:tavLst>
                                    </p:anim>
                                    <p:anim calcmode="lin" valueType="num">
                                      <p:cBhvr>
                                        <p:cTn id="9" dur="2000" fill="hold"/>
                                        <p:tgtEl>
                                          <p:spTgt spid="31746"/>
                                        </p:tgtEl>
                                        <p:attrNameLst>
                                          <p:attrName>ppt_h</p:attrName>
                                        </p:attrNameLst>
                                      </p:cBhvr>
                                      <p:tavLst>
                                        <p:tav tm="0">
                                          <p:val>
                                            <p:fltVal val="0"/>
                                          </p:val>
                                        </p:tav>
                                        <p:tav tm="100000">
                                          <p:val>
                                            <p:strVal val="#ppt_h"/>
                                          </p:val>
                                        </p:tav>
                                      </p:tavLst>
                                    </p:anim>
                                    <p:anim calcmode="lin" valueType="num">
                                      <p:cBhvr>
                                        <p:cTn id="10" dur="2000" fill="hold"/>
                                        <p:tgtEl>
                                          <p:spTgt spid="3174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mph" presetSubtype="0" fill="hold" grpId="1" nodeType="clickEffect">
                                  <p:stCondLst>
                                    <p:cond delay="0"/>
                                  </p:stCondLst>
                                  <p:childTnLst>
                                    <p:animClr clrSpc="hsl" dir="cw">
                                      <p:cBhvr override="childStyle">
                                        <p:cTn id="14" dur="500" fill="hold"/>
                                        <p:tgtEl>
                                          <p:spTgt spid="31746"/>
                                        </p:tgtEl>
                                        <p:attrNameLst>
                                          <p:attrName>style.color</p:attrName>
                                        </p:attrNameLst>
                                      </p:cBhvr>
                                      <p:by>
                                        <p:hsl h="10842353" s="0" l="0"/>
                                      </p:by>
                                    </p:animClr>
                                    <p:animClr clrSpc="hsl" dir="cw">
                                      <p:cBhvr>
                                        <p:cTn id="15" dur="500" fill="hold"/>
                                        <p:tgtEl>
                                          <p:spTgt spid="31746"/>
                                        </p:tgtEl>
                                        <p:attrNameLst>
                                          <p:attrName>fillcolor</p:attrName>
                                        </p:attrNameLst>
                                      </p:cBhvr>
                                      <p:by>
                                        <p:hsl h="10842353" s="0" l="0"/>
                                      </p:by>
                                    </p:animClr>
                                    <p:animClr clrSpc="hsl" dir="cw">
                                      <p:cBhvr>
                                        <p:cTn id="16" dur="500" fill="hold"/>
                                        <p:tgtEl>
                                          <p:spTgt spid="31746"/>
                                        </p:tgtEl>
                                        <p:attrNameLst>
                                          <p:attrName>stroke.color</p:attrName>
                                        </p:attrNameLst>
                                      </p:cBhvr>
                                      <p:by>
                                        <p:hsl h="10842353" s="0" l="0"/>
                                      </p:by>
                                    </p:animClr>
                                    <p:set>
                                      <p:cBhvr>
                                        <p:cTn id="17" dur="500" fill="hold"/>
                                        <p:tgtEl>
                                          <p:spTgt spid="31746"/>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5" presetClass="entr" presetSubtype="0" fill="hold" nodeType="clickEffect">
                                  <p:stCondLst>
                                    <p:cond delay="0"/>
                                  </p:stCondLst>
                                  <p:childTnLst>
                                    <p:set>
                                      <p:cBhvr>
                                        <p:cTn id="21" dur="1" fill="hold">
                                          <p:stCondLst>
                                            <p:cond delay="0"/>
                                          </p:stCondLst>
                                        </p:cTn>
                                        <p:tgtEl>
                                          <p:spTgt spid="31747">
                                            <p:txEl>
                                              <p:pRg st="0" end="0"/>
                                            </p:txEl>
                                          </p:spTgt>
                                        </p:tgtEl>
                                        <p:attrNameLst>
                                          <p:attrName>style.visibility</p:attrName>
                                        </p:attrNameLst>
                                      </p:cBhvr>
                                      <p:to>
                                        <p:strVal val="visible"/>
                                      </p:to>
                                    </p:set>
                                    <p:animEffect transition="in" filter="fade">
                                      <p:cBhvr>
                                        <p:cTn id="22" dur="2000"/>
                                        <p:tgtEl>
                                          <p:spTgt spid="31747">
                                            <p:txEl>
                                              <p:pRg st="0" end="0"/>
                                            </p:txEl>
                                          </p:spTgt>
                                        </p:tgtEl>
                                      </p:cBhvr>
                                    </p:animEffect>
                                    <p:anim calcmode="lin" valueType="num">
                                      <p:cBhvr>
                                        <p:cTn id="23" dur="2000" fill="hold"/>
                                        <p:tgtEl>
                                          <p:spTgt spid="31747">
                                            <p:txEl>
                                              <p:pRg st="0" end="0"/>
                                            </p:txEl>
                                          </p:spTgt>
                                        </p:tgtEl>
                                        <p:attrNameLst>
                                          <p:attrName>style.rotation</p:attrName>
                                        </p:attrNameLst>
                                      </p:cBhvr>
                                      <p:tavLst>
                                        <p:tav tm="0">
                                          <p:val>
                                            <p:fltVal val="720"/>
                                          </p:val>
                                        </p:tav>
                                        <p:tav tm="100000">
                                          <p:val>
                                            <p:fltVal val="0"/>
                                          </p:val>
                                        </p:tav>
                                      </p:tavLst>
                                    </p:anim>
                                    <p:anim calcmode="lin" valueType="num">
                                      <p:cBhvr>
                                        <p:cTn id="24" dur="2000" fill="hold"/>
                                        <p:tgtEl>
                                          <p:spTgt spid="31747">
                                            <p:txEl>
                                              <p:pRg st="0" end="0"/>
                                            </p:txEl>
                                          </p:spTgt>
                                        </p:tgtEl>
                                        <p:attrNameLst>
                                          <p:attrName>ppt_h</p:attrName>
                                        </p:attrNameLst>
                                      </p:cBhvr>
                                      <p:tavLst>
                                        <p:tav tm="0">
                                          <p:val>
                                            <p:fltVal val="0"/>
                                          </p:val>
                                        </p:tav>
                                        <p:tav tm="100000">
                                          <p:val>
                                            <p:strVal val="#ppt_h"/>
                                          </p:val>
                                        </p:tav>
                                      </p:tavLst>
                                    </p:anim>
                                    <p:anim calcmode="lin" valueType="num">
                                      <p:cBhvr>
                                        <p:cTn id="25" dur="2000" fill="hold"/>
                                        <p:tgtEl>
                                          <p:spTgt spid="31747">
                                            <p:txEl>
                                              <p:pRg st="0" end="0"/>
                                            </p:txEl>
                                          </p:spTgt>
                                        </p:tgtEl>
                                        <p:attrNameLst>
                                          <p:attrName>ppt_w</p:attrName>
                                        </p:attrNameLst>
                                      </p:cBhvr>
                                      <p:tavLst>
                                        <p:tav tm="0">
                                          <p:val>
                                            <p:fltVal val="0"/>
                                          </p:val>
                                        </p:tav>
                                        <p:tav tm="100000">
                                          <p:val>
                                            <p:strVal val="#ppt_w"/>
                                          </p:val>
                                        </p:tav>
                                      </p:tavLst>
                                    </p:anim>
                                  </p:childTnLst>
                                </p:cTn>
                              </p:par>
                              <p:par>
                                <p:cTn id="26" presetID="35" presetClass="entr" presetSubtype="0" fill="hold" nodeType="withEffect">
                                  <p:stCondLst>
                                    <p:cond delay="0"/>
                                  </p:stCondLst>
                                  <p:childTnLst>
                                    <p:set>
                                      <p:cBhvr>
                                        <p:cTn id="27" dur="1" fill="hold">
                                          <p:stCondLst>
                                            <p:cond delay="0"/>
                                          </p:stCondLst>
                                        </p:cTn>
                                        <p:tgtEl>
                                          <p:spTgt spid="31747">
                                            <p:txEl>
                                              <p:pRg st="1" end="1"/>
                                            </p:txEl>
                                          </p:spTgt>
                                        </p:tgtEl>
                                        <p:attrNameLst>
                                          <p:attrName>style.visibility</p:attrName>
                                        </p:attrNameLst>
                                      </p:cBhvr>
                                      <p:to>
                                        <p:strVal val="visible"/>
                                      </p:to>
                                    </p:set>
                                    <p:animEffect transition="in" filter="fade">
                                      <p:cBhvr>
                                        <p:cTn id="28" dur="2000"/>
                                        <p:tgtEl>
                                          <p:spTgt spid="31747">
                                            <p:txEl>
                                              <p:pRg st="1" end="1"/>
                                            </p:txEl>
                                          </p:spTgt>
                                        </p:tgtEl>
                                      </p:cBhvr>
                                    </p:animEffect>
                                    <p:anim calcmode="lin" valueType="num">
                                      <p:cBhvr>
                                        <p:cTn id="29" dur="2000" fill="hold"/>
                                        <p:tgtEl>
                                          <p:spTgt spid="31747">
                                            <p:txEl>
                                              <p:pRg st="1" end="1"/>
                                            </p:txEl>
                                          </p:spTgt>
                                        </p:tgtEl>
                                        <p:attrNameLst>
                                          <p:attrName>style.rotation</p:attrName>
                                        </p:attrNameLst>
                                      </p:cBhvr>
                                      <p:tavLst>
                                        <p:tav tm="0">
                                          <p:val>
                                            <p:fltVal val="720"/>
                                          </p:val>
                                        </p:tav>
                                        <p:tav tm="100000">
                                          <p:val>
                                            <p:fltVal val="0"/>
                                          </p:val>
                                        </p:tav>
                                      </p:tavLst>
                                    </p:anim>
                                    <p:anim calcmode="lin" valueType="num">
                                      <p:cBhvr>
                                        <p:cTn id="30" dur="2000" fill="hold"/>
                                        <p:tgtEl>
                                          <p:spTgt spid="31747">
                                            <p:txEl>
                                              <p:pRg st="1" end="1"/>
                                            </p:txEl>
                                          </p:spTgt>
                                        </p:tgtEl>
                                        <p:attrNameLst>
                                          <p:attrName>ppt_h</p:attrName>
                                        </p:attrNameLst>
                                      </p:cBhvr>
                                      <p:tavLst>
                                        <p:tav tm="0">
                                          <p:val>
                                            <p:fltVal val="0"/>
                                          </p:val>
                                        </p:tav>
                                        <p:tav tm="100000">
                                          <p:val>
                                            <p:strVal val="#ppt_h"/>
                                          </p:val>
                                        </p:tav>
                                      </p:tavLst>
                                    </p:anim>
                                    <p:anim calcmode="lin" valueType="num">
                                      <p:cBhvr>
                                        <p:cTn id="31" dur="2000" fill="hold"/>
                                        <p:tgtEl>
                                          <p:spTgt spid="31747">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worldpl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701" y="2195714"/>
            <a:ext cx="7543799" cy="466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Grp="1" noChangeArrowheads="1"/>
          </p:cNvSpPr>
          <p:nvPr>
            <p:ph type="title"/>
          </p:nvPr>
        </p:nvSpPr>
        <p:spPr>
          <a:xfrm>
            <a:off x="1981200" y="0"/>
            <a:ext cx="8229600" cy="1143000"/>
          </a:xfrm>
        </p:spPr>
        <p:txBody>
          <a:bodyPr/>
          <a:lstStyle/>
          <a:p>
            <a:pPr algn="ctr" eaLnBrk="1" hangingPunct="1"/>
            <a:r>
              <a:rPr lang="en-US" altLang="en-US" sz="4800" b="1" dirty="0" smtClean="0">
                <a:solidFill>
                  <a:srgbClr val="FF3300"/>
                </a:solidFill>
              </a:rPr>
              <a:t>Tectonic Plates</a:t>
            </a:r>
          </a:p>
        </p:txBody>
      </p:sp>
      <p:sp>
        <p:nvSpPr>
          <p:cNvPr id="37892" name="Rectangle 4"/>
          <p:cNvSpPr>
            <a:spLocks noGrp="1" noChangeArrowheads="1"/>
          </p:cNvSpPr>
          <p:nvPr>
            <p:ph type="body" sz="half" idx="1"/>
          </p:nvPr>
        </p:nvSpPr>
        <p:spPr>
          <a:xfrm>
            <a:off x="304800" y="914400"/>
            <a:ext cx="11353800" cy="2185988"/>
          </a:xfrm>
        </p:spPr>
        <p:txBody>
          <a:bodyPr/>
          <a:lstStyle/>
          <a:p>
            <a:pPr eaLnBrk="1" hangingPunct="1"/>
            <a:r>
              <a:rPr lang="en-US" altLang="en-US" b="1" dirty="0" smtClean="0">
                <a:solidFill>
                  <a:srgbClr val="FFFF00"/>
                </a:solidFill>
              </a:rPr>
              <a:t>Earth’s crust is broken into about 19 pieces</a:t>
            </a:r>
          </a:p>
          <a:p>
            <a:pPr eaLnBrk="1" hangingPunct="1"/>
            <a:r>
              <a:rPr lang="en-US" altLang="en-US" b="1" dirty="0" smtClean="0">
                <a:solidFill>
                  <a:srgbClr val="FFFF00"/>
                </a:solidFill>
              </a:rPr>
              <a:t>These plates move on top of the asthenosphere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37891"/>
                                        </p:tgtEl>
                                      </p:cBhvr>
                                      <p:to x="80000" y="100000"/>
                                    </p:animScale>
                                    <p:anim by="(#ppt_w*0.10)" calcmode="lin" valueType="num">
                                      <p:cBhvr>
                                        <p:cTn id="7" dur="250" autoRev="1" fill="hold">
                                          <p:stCondLst>
                                            <p:cond delay="0"/>
                                          </p:stCondLst>
                                        </p:cTn>
                                        <p:tgtEl>
                                          <p:spTgt spid="37891"/>
                                        </p:tgtEl>
                                        <p:attrNameLst>
                                          <p:attrName>ppt_x</p:attrName>
                                        </p:attrNameLst>
                                      </p:cBhvr>
                                    </p:anim>
                                    <p:anim by="(-#ppt_w*0.10)" calcmode="lin" valueType="num">
                                      <p:cBhvr>
                                        <p:cTn id="8" dur="250" autoRev="1" fill="hold">
                                          <p:stCondLst>
                                            <p:cond delay="0"/>
                                          </p:stCondLst>
                                        </p:cTn>
                                        <p:tgtEl>
                                          <p:spTgt spid="37891"/>
                                        </p:tgtEl>
                                        <p:attrNameLst>
                                          <p:attrName>ppt_y</p:attrName>
                                        </p:attrNameLst>
                                      </p:cBhvr>
                                    </p:anim>
                                    <p:animRot by="-480000">
                                      <p:cBhvr>
                                        <p:cTn id="9" dur="250" autoRev="1" fill="hold">
                                          <p:stCondLst>
                                            <p:cond delay="0"/>
                                          </p:stCondLst>
                                        </p:cTn>
                                        <p:tgtEl>
                                          <p:spTgt spid="37891"/>
                                        </p:tgtEl>
                                        <p:attrNameLst>
                                          <p:attrName>r</p:attrName>
                                        </p:attrNameLst>
                                      </p:cBhvr>
                                    </p:animRo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7892">
                                            <p:txEl>
                                              <p:pRg st="0" end="0"/>
                                            </p:txEl>
                                          </p:spTgt>
                                        </p:tgtEl>
                                        <p:attrNameLst>
                                          <p:attrName>style.visibility</p:attrName>
                                        </p:attrNameLst>
                                      </p:cBhvr>
                                      <p:to>
                                        <p:strVal val="visible"/>
                                      </p:to>
                                    </p:set>
                                    <p:anim calcmode="lin" valueType="num">
                                      <p:cBhvr>
                                        <p:cTn id="14" dur="500" fill="hold"/>
                                        <p:tgtEl>
                                          <p:spTgt spid="3789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7892">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789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789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7892">
                                            <p:txEl>
                                              <p:pRg st="0" end="0"/>
                                            </p:txEl>
                                          </p:spTgt>
                                        </p:tgtEl>
                                      </p:cBhvr>
                                    </p:animEffect>
                                  </p:childTnLst>
                                </p:cTn>
                              </p:par>
                              <p:par>
                                <p:cTn id="19" presetID="41" presetClass="entr" presetSubtype="0" fill="hold" nodeType="withEffect">
                                  <p:stCondLst>
                                    <p:cond delay="0"/>
                                  </p:stCondLst>
                                  <p:iterate type="lt">
                                    <p:tmPct val="10000"/>
                                  </p:iterate>
                                  <p:childTnLst>
                                    <p:set>
                                      <p:cBhvr>
                                        <p:cTn id="20" dur="1" fill="hold">
                                          <p:stCondLst>
                                            <p:cond delay="0"/>
                                          </p:stCondLst>
                                        </p:cTn>
                                        <p:tgtEl>
                                          <p:spTgt spid="37892">
                                            <p:txEl>
                                              <p:pRg st="1" end="1"/>
                                            </p:txEl>
                                          </p:spTgt>
                                        </p:tgtEl>
                                        <p:attrNameLst>
                                          <p:attrName>style.visibility</p:attrName>
                                        </p:attrNameLst>
                                      </p:cBhvr>
                                      <p:to>
                                        <p:strVal val="visible"/>
                                      </p:to>
                                    </p:set>
                                    <p:anim calcmode="lin" valueType="num">
                                      <p:cBhvr>
                                        <p:cTn id="21" dur="500" fill="hold"/>
                                        <p:tgtEl>
                                          <p:spTgt spid="3789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789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789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789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7892">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31" presetClass="entr" presetSubtype="0" fill="hold" nodeType="clickEffect">
                                  <p:stCondLst>
                                    <p:cond delay="0"/>
                                  </p:stCondLst>
                                  <p:iterate type="lt">
                                    <p:tmPct val="5000"/>
                                  </p:iterate>
                                  <p:childTnLst>
                                    <p:set>
                                      <p:cBhvr>
                                        <p:cTn id="29" dur="1" fill="hold">
                                          <p:stCondLst>
                                            <p:cond delay="0"/>
                                          </p:stCondLst>
                                        </p:cTn>
                                        <p:tgtEl>
                                          <p:spTgt spid="37890"/>
                                        </p:tgtEl>
                                        <p:attrNameLst>
                                          <p:attrName>style.visibility</p:attrName>
                                        </p:attrNameLst>
                                      </p:cBhvr>
                                      <p:to>
                                        <p:strVal val="visible"/>
                                      </p:to>
                                    </p:set>
                                    <p:anim calcmode="lin" valueType="num">
                                      <p:cBhvr>
                                        <p:cTn id="30" dur="1000" fill="hold"/>
                                        <p:tgtEl>
                                          <p:spTgt spid="37890"/>
                                        </p:tgtEl>
                                        <p:attrNameLst>
                                          <p:attrName>ppt_w</p:attrName>
                                        </p:attrNameLst>
                                      </p:cBhvr>
                                      <p:tavLst>
                                        <p:tav tm="0">
                                          <p:val>
                                            <p:fltVal val="0"/>
                                          </p:val>
                                        </p:tav>
                                        <p:tav tm="100000">
                                          <p:val>
                                            <p:strVal val="#ppt_w"/>
                                          </p:val>
                                        </p:tav>
                                      </p:tavLst>
                                    </p:anim>
                                    <p:anim calcmode="lin" valueType="num">
                                      <p:cBhvr>
                                        <p:cTn id="31" dur="1000" fill="hold"/>
                                        <p:tgtEl>
                                          <p:spTgt spid="37890"/>
                                        </p:tgtEl>
                                        <p:attrNameLst>
                                          <p:attrName>ppt_h</p:attrName>
                                        </p:attrNameLst>
                                      </p:cBhvr>
                                      <p:tavLst>
                                        <p:tav tm="0">
                                          <p:val>
                                            <p:fltVal val="0"/>
                                          </p:val>
                                        </p:tav>
                                        <p:tav tm="100000">
                                          <p:val>
                                            <p:strVal val="#ppt_h"/>
                                          </p:val>
                                        </p:tav>
                                      </p:tavLst>
                                    </p:anim>
                                    <p:anim calcmode="lin" valueType="num">
                                      <p:cBhvr>
                                        <p:cTn id="32" dur="1000" fill="hold"/>
                                        <p:tgtEl>
                                          <p:spTgt spid="37890"/>
                                        </p:tgtEl>
                                        <p:attrNameLst>
                                          <p:attrName>style.rotation</p:attrName>
                                        </p:attrNameLst>
                                      </p:cBhvr>
                                      <p:tavLst>
                                        <p:tav tm="0">
                                          <p:val>
                                            <p:fltVal val="90"/>
                                          </p:val>
                                        </p:tav>
                                        <p:tav tm="100000">
                                          <p:val>
                                            <p:fltVal val="0"/>
                                          </p:val>
                                        </p:tav>
                                      </p:tavLst>
                                    </p:anim>
                                    <p:animEffect transition="in" filter="fade">
                                      <p:cBhvr>
                                        <p:cTn id="33" dur="10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4953000" y="1219201"/>
            <a:ext cx="7035800" cy="5638800"/>
          </a:xfrm>
        </p:spPr>
        <p:txBody>
          <a:bodyPr/>
          <a:lstStyle/>
          <a:p>
            <a:r>
              <a:rPr lang="en-US" altLang="en-US" dirty="0" smtClean="0"/>
              <a:t>The “Ancients” thought of it as a solid mass. Though they were aware of volcanoes and earthquakes, they didn’t really understand what caused them.</a:t>
            </a:r>
          </a:p>
          <a:p>
            <a:r>
              <a:rPr lang="en-US" altLang="en-US" dirty="0" smtClean="0"/>
              <a:t>The reality is that the earth is a very interesting and complex entity. We know a lot more than the “Ancients” did, but we have much more yet to learn.</a:t>
            </a:r>
          </a:p>
          <a:p>
            <a:endParaRPr lang="en-US" altLang="en-US" dirty="0" smtClean="0"/>
          </a:p>
        </p:txBody>
      </p:sp>
      <p:pic>
        <p:nvPicPr>
          <p:cNvPr id="4099" name="Picture 2" descr="http://www.rps.psu.edu/probing/graphics/eart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19200"/>
            <a:ext cx="723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4"/>
          <p:cNvSpPr txBox="1">
            <a:spLocks noChangeArrowheads="1"/>
          </p:cNvSpPr>
          <p:nvPr/>
        </p:nvSpPr>
        <p:spPr bwMode="auto">
          <a:xfrm>
            <a:off x="1828800" y="217488"/>
            <a:ext cx="8763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dirty="0" smtClean="0"/>
              <a:t>The Earth Our “Island” Home</a:t>
            </a:r>
            <a:endParaRPr lang="en-US" altLang="en-US" sz="4400" dirty="0"/>
          </a:p>
        </p:txBody>
      </p:sp>
      <p:sp>
        <p:nvSpPr>
          <p:cNvPr id="4101" name="Rectangle 5"/>
          <p:cNvSpPr>
            <a:spLocks noChangeArrowheads="1"/>
          </p:cNvSpPr>
          <p:nvPr/>
        </p:nvSpPr>
        <p:spPr bwMode="auto">
          <a:xfrm>
            <a:off x="1524000" y="548640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419600"/>
            <a:ext cx="10744200" cy="2133600"/>
          </a:xfrm>
        </p:spPr>
        <p:txBody>
          <a:bodyPr/>
          <a:lstStyle/>
          <a:p>
            <a:r>
              <a:rPr lang="en-US" dirty="0" smtClean="0"/>
              <a:t>For the foreseeable future, this is the only home we humans have. it does not make sense to trash it.</a:t>
            </a:r>
            <a:endParaRPr lang="en-US" dirty="0"/>
          </a:p>
        </p:txBody>
      </p:sp>
      <p:sp>
        <p:nvSpPr>
          <p:cNvPr id="3" name="Text Placeholder 2"/>
          <p:cNvSpPr>
            <a:spLocks noGrp="1"/>
          </p:cNvSpPr>
          <p:nvPr>
            <p:ph type="body" idx="1"/>
          </p:nvPr>
        </p:nvSpPr>
        <p:spPr>
          <a:xfrm>
            <a:off x="762000" y="228600"/>
            <a:ext cx="11430000" cy="4038600"/>
          </a:xfrm>
        </p:spPr>
        <p:txBody>
          <a:bodyPr anchor="t"/>
          <a:lstStyle/>
          <a:p>
            <a:r>
              <a:rPr lang="en-US" sz="3200" dirty="0" smtClean="0"/>
              <a:t>Important “Bucket List”</a:t>
            </a:r>
          </a:p>
          <a:p>
            <a:pPr lvl="1" indent="-457200">
              <a:buFont typeface="+mj-lt"/>
              <a:buAutoNum type="arabicPeriod"/>
            </a:pPr>
            <a:r>
              <a:rPr lang="en-US" sz="2000" dirty="0" smtClean="0"/>
              <a:t>Learn more about how the structure of the earth operates</a:t>
            </a:r>
          </a:p>
          <a:p>
            <a:pPr lvl="1" indent="-457200">
              <a:buFont typeface="+mj-lt"/>
              <a:buAutoNum type="arabicPeriod"/>
            </a:pPr>
            <a:r>
              <a:rPr lang="en-US" sz="2000" dirty="0" smtClean="0"/>
              <a:t>Treat the earth with reverence and awe because it’s been good and we have no other home</a:t>
            </a:r>
          </a:p>
          <a:p>
            <a:pPr lvl="1" indent="-457200">
              <a:buFont typeface="+mj-lt"/>
              <a:buAutoNum type="arabicPeriod"/>
            </a:pPr>
            <a:r>
              <a:rPr lang="en-US" sz="2000" dirty="0" smtClean="0"/>
              <a:t>Cease </a:t>
            </a:r>
            <a:r>
              <a:rPr lang="en-US" sz="2000" b="1" dirty="0" smtClean="0">
                <a:solidFill>
                  <a:srgbClr val="FFFF00"/>
                </a:solidFill>
              </a:rPr>
              <a:t>adding to </a:t>
            </a:r>
            <a:r>
              <a:rPr lang="en-US" sz="2000" dirty="0" smtClean="0"/>
              <a:t>the natural process of global warming</a:t>
            </a:r>
          </a:p>
          <a:p>
            <a:pPr lvl="1" indent="-457200">
              <a:buFont typeface="+mj-lt"/>
              <a:buAutoNum type="arabicPeriod"/>
            </a:pPr>
            <a:r>
              <a:rPr lang="en-US" sz="2000" dirty="0" smtClean="0"/>
              <a:t>Cease taking things out of or putting tings into the earth’s crust until we have done everything we can to ascertain the probable consequences of the proposed action. Then reevaluate the proposal and decide whether the positive consequences outweigh the negative ones.</a:t>
            </a:r>
          </a:p>
          <a:p>
            <a:pPr lvl="1" indent="-457200">
              <a:buFont typeface="+mj-lt"/>
              <a:buAutoNum type="arabicPeriod"/>
            </a:pPr>
            <a:r>
              <a:rPr lang="en-US" sz="2000" dirty="0" smtClean="0"/>
              <a:t>In extracting and using the natural resources of the earth, be as efficient and non-polluting as possible. Recycle reusable materials wherever possible.</a:t>
            </a:r>
          </a:p>
          <a:p>
            <a:pPr lvl="1" indent="-457200">
              <a:buFont typeface="+mj-lt"/>
              <a:buAutoNum type="arabicPeriod"/>
            </a:pPr>
            <a:r>
              <a:rPr lang="en-US" sz="2000" dirty="0" smtClean="0"/>
              <a:t>Use renewable resources on a sustained-yield basis.</a:t>
            </a:r>
            <a:endParaRPr lang="en-US" sz="2000" dirty="0"/>
          </a:p>
        </p:txBody>
      </p:sp>
    </p:spTree>
    <p:extLst>
      <p:ext uri="{BB962C8B-B14F-4D97-AF65-F5344CB8AC3E}">
        <p14:creationId xmlns:p14="http://schemas.microsoft.com/office/powerpoint/2010/main" val="162313597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70309" y="152400"/>
            <a:ext cx="10058400" cy="1143000"/>
          </a:xfrm>
        </p:spPr>
        <p:txBody>
          <a:bodyPr/>
          <a:lstStyle/>
          <a:p>
            <a:pPr eaLnBrk="1" hangingPunct="1"/>
            <a:r>
              <a:rPr lang="en-US" altLang="en-US" sz="4800" dirty="0">
                <a:latin typeface="Comic Sans MS" panose="030F0702030302020204" pitchFamily="66" charset="0"/>
              </a:rPr>
              <a:t>Earth Layers</a:t>
            </a:r>
            <a:r>
              <a:rPr lang="en-US" altLang="en-US" sz="4000" dirty="0"/>
              <a:t> </a:t>
            </a:r>
            <a:br>
              <a:rPr lang="en-US" altLang="en-US" sz="4000" dirty="0"/>
            </a:br>
            <a:endParaRPr lang="en-US" altLang="en-US" sz="4000" dirty="0"/>
          </a:p>
        </p:txBody>
      </p:sp>
      <p:sp>
        <p:nvSpPr>
          <p:cNvPr id="27651" name="Rectangle 3"/>
          <p:cNvSpPr>
            <a:spLocks noGrp="1" noChangeArrowheads="1"/>
          </p:cNvSpPr>
          <p:nvPr>
            <p:ph type="body" sz="half" idx="1"/>
          </p:nvPr>
        </p:nvSpPr>
        <p:spPr>
          <a:xfrm>
            <a:off x="228600" y="884238"/>
            <a:ext cx="4953000" cy="4525963"/>
          </a:xfrm>
        </p:spPr>
        <p:txBody>
          <a:bodyPr/>
          <a:lstStyle/>
          <a:p>
            <a:pPr eaLnBrk="1" hangingPunct="1"/>
            <a:r>
              <a:rPr lang="en-US" altLang="en-US" sz="2800" b="1" dirty="0">
                <a:solidFill>
                  <a:srgbClr val="FFFF00"/>
                </a:solidFill>
                <a:latin typeface="Arial" panose="020B0604020202020204" pitchFamily="34" charset="0"/>
                <a:cs typeface="Arial" panose="020B0604020202020204" pitchFamily="34" charset="0"/>
              </a:rPr>
              <a:t>The Earth is divided into four main layers.</a:t>
            </a:r>
          </a:p>
          <a:p>
            <a:pPr lvl="1" eaLnBrk="1" hangingPunct="1">
              <a:buFontTx/>
              <a:buNone/>
            </a:pPr>
            <a:endParaRPr lang="en-US" altLang="en-US" b="1" dirty="0" smtClean="0">
              <a:solidFill>
                <a:srgbClr val="FFFF00"/>
              </a:solidFill>
              <a:latin typeface="Arial" panose="020B0604020202020204" pitchFamily="34" charset="0"/>
              <a:cs typeface="Arial" panose="020B0604020202020204" pitchFamily="34" charset="0"/>
            </a:endParaRPr>
          </a:p>
          <a:p>
            <a:pPr lvl="1" eaLnBrk="1" hangingPunct="1">
              <a:buFontTx/>
              <a:buNone/>
            </a:pPr>
            <a:r>
              <a:rPr lang="en-US" altLang="en-US" b="1" dirty="0" smtClean="0">
                <a:solidFill>
                  <a:srgbClr val="FFFF00"/>
                </a:solidFill>
                <a:latin typeface="Arial" panose="020B0604020202020204" pitchFamily="34" charset="0"/>
                <a:cs typeface="Arial" panose="020B0604020202020204" pitchFamily="34" charset="0"/>
              </a:rPr>
              <a:t>*Inner Core</a:t>
            </a:r>
          </a:p>
          <a:p>
            <a:pPr lvl="1" eaLnBrk="1" hangingPunct="1">
              <a:buFontTx/>
              <a:buNone/>
            </a:pPr>
            <a:r>
              <a:rPr lang="en-US" altLang="en-US" b="1" dirty="0" smtClean="0">
                <a:solidFill>
                  <a:srgbClr val="FFFF00"/>
                </a:solidFill>
                <a:latin typeface="Arial" panose="020B0604020202020204" pitchFamily="34" charset="0"/>
                <a:cs typeface="Arial" panose="020B0604020202020204" pitchFamily="34" charset="0"/>
              </a:rPr>
              <a:t>*Outer Core</a:t>
            </a:r>
          </a:p>
          <a:p>
            <a:pPr lvl="1" eaLnBrk="1" hangingPunct="1">
              <a:buFontTx/>
              <a:buNone/>
            </a:pPr>
            <a:r>
              <a:rPr lang="en-US" altLang="en-US" b="1" dirty="0" smtClean="0">
                <a:solidFill>
                  <a:srgbClr val="FFFF00"/>
                </a:solidFill>
                <a:latin typeface="Arial" panose="020B0604020202020204" pitchFamily="34" charset="0"/>
                <a:cs typeface="Arial" panose="020B0604020202020204" pitchFamily="34" charset="0"/>
              </a:rPr>
              <a:t>*Mantle </a:t>
            </a:r>
          </a:p>
          <a:p>
            <a:pPr lvl="1" eaLnBrk="1" hangingPunct="1">
              <a:buFontTx/>
              <a:buNone/>
            </a:pPr>
            <a:r>
              <a:rPr lang="en-US" altLang="en-US" b="1" dirty="0" smtClean="0">
                <a:solidFill>
                  <a:srgbClr val="FFFF00"/>
                </a:solidFill>
                <a:latin typeface="Arial" panose="020B0604020202020204" pitchFamily="34" charset="0"/>
                <a:cs typeface="Arial" panose="020B0604020202020204" pitchFamily="34" charset="0"/>
              </a:rPr>
              <a:t>*Crust</a:t>
            </a:r>
          </a:p>
          <a:p>
            <a:pPr lvl="1" eaLnBrk="1" hangingPunct="1">
              <a:buFontTx/>
              <a:buNone/>
            </a:pPr>
            <a:endParaRPr lang="en-US" altLang="en-US" b="1" dirty="0" smtClean="0">
              <a:solidFill>
                <a:srgbClr val="FF0000"/>
              </a:solidFill>
              <a:latin typeface="Comic Sans MS" panose="030F0702030302020204" pitchFamily="66" charset="0"/>
            </a:endParaRPr>
          </a:p>
        </p:txBody>
      </p:sp>
      <p:pic>
        <p:nvPicPr>
          <p:cNvPr id="3" name="Content Placeholder 2"/>
          <p:cNvPicPr>
            <a:picLocks noGrp="1" noChangeAspect="1"/>
          </p:cNvPicPr>
          <p:nvPr>
            <p:ph sz="half" idx="2"/>
          </p:nvPr>
        </p:nvPicPr>
        <p:blipFill>
          <a:blip r:embed="rId2"/>
          <a:stretch>
            <a:fillRect/>
          </a:stretch>
        </p:blipFill>
        <p:spPr>
          <a:xfrm>
            <a:off x="5310982" y="-228600"/>
            <a:ext cx="7086600" cy="70866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iterate type="lt">
                                    <p:tmPct val="0"/>
                                  </p:iterate>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dissolve">
                                      <p:cBhvr>
                                        <p:cTn id="12" dur="500"/>
                                        <p:tgtEl>
                                          <p:spTgt spid="2765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animEffect transition="in" filter="dissolve">
                                      <p:cBhvr>
                                        <p:cTn id="15" dur="500"/>
                                        <p:tgtEl>
                                          <p:spTgt spid="2765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7651">
                                            <p:txEl>
                                              <p:pRg st="3" end="3"/>
                                            </p:txEl>
                                          </p:spTgt>
                                        </p:tgtEl>
                                        <p:attrNameLst>
                                          <p:attrName>style.visibility</p:attrName>
                                        </p:attrNameLst>
                                      </p:cBhvr>
                                      <p:to>
                                        <p:strVal val="visible"/>
                                      </p:to>
                                    </p:set>
                                    <p:animEffect transition="in" filter="dissolve">
                                      <p:cBhvr>
                                        <p:cTn id="18" dur="500"/>
                                        <p:tgtEl>
                                          <p:spTgt spid="2765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7651">
                                            <p:txEl>
                                              <p:pRg st="4" end="4"/>
                                            </p:txEl>
                                          </p:spTgt>
                                        </p:tgtEl>
                                        <p:attrNameLst>
                                          <p:attrName>style.visibility</p:attrName>
                                        </p:attrNameLst>
                                      </p:cBhvr>
                                      <p:to>
                                        <p:strVal val="visible"/>
                                      </p:to>
                                    </p:set>
                                    <p:animEffect transition="in" filter="dissolve">
                                      <p:cBhvr>
                                        <p:cTn id="21" dur="500"/>
                                        <p:tgtEl>
                                          <p:spTgt spid="2765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dissolve">
                                      <p:cBhvr>
                                        <p:cTn id="24" dur="500"/>
                                        <p:tgtEl>
                                          <p:spTgt spid="27651">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1" presetClass="entr" presetSubtype="0" fill="hold" nodeType="clickEffect">
                                  <p:stCondLst>
                                    <p:cond delay="0"/>
                                  </p:stCondLst>
                                  <p:iterate type="lt">
                                    <p:tmPct val="10000"/>
                                  </p:iterate>
                                  <p:childTnLst>
                                    <p:set>
                                      <p:cBhvr>
                                        <p:cTn id="28" dur="1" fill="hold">
                                          <p:stCondLst>
                                            <p:cond delay="0"/>
                                          </p:stCondLst>
                                        </p:cTn>
                                        <p:tgtEl>
                                          <p:spTgt spid="27651">
                                            <p:txEl>
                                              <p:pRg st="0" end="0"/>
                                            </p:txEl>
                                          </p:spTgt>
                                        </p:tgtEl>
                                        <p:attrNameLst>
                                          <p:attrName>style.visibility</p:attrName>
                                        </p:attrNameLst>
                                      </p:cBhvr>
                                      <p:to>
                                        <p:strVal val="visible"/>
                                      </p:to>
                                    </p:set>
                                    <p:anim calcmode="lin" valueType="num">
                                      <p:cBhvr>
                                        <p:cTn id="29" dur="500" fill="hold"/>
                                        <p:tgtEl>
                                          <p:spTgt spid="276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27651">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276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276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pPr eaLnBrk="1" hangingPunct="1"/>
            <a:endParaRPr lang="en-US" altLang="en-US" smtClean="0"/>
          </a:p>
        </p:txBody>
      </p:sp>
      <p:pic>
        <p:nvPicPr>
          <p:cNvPr id="7171" name="Picture 2" descr="http://www.authorstream.com/Content/Shalini-8794-Mother-Nature-best-mother-nature-great-canyon-visions-earth-glen-wild-crusade-california-alps-cletic-realm-at-her-ppt-powerpoint-118_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Grp="1" noChangeArrowheads="1"/>
          </p:cNvSpPr>
          <p:nvPr>
            <p:ph type="title"/>
          </p:nvPr>
        </p:nvSpPr>
        <p:spPr>
          <a:xfrm>
            <a:off x="2438400" y="304800"/>
            <a:ext cx="7543800" cy="561917"/>
          </a:xfrm>
        </p:spPr>
        <p:txBody>
          <a:bodyPr/>
          <a:lstStyle/>
          <a:p>
            <a:pPr algn="ctr" eaLnBrk="1" hangingPunct="1"/>
            <a:r>
              <a:rPr lang="en-US" altLang="en-US" sz="6000" b="1" dirty="0">
                <a:solidFill>
                  <a:srgbClr val="FF0000"/>
                </a:solidFill>
                <a:latin typeface="+mn-lt"/>
              </a:rPr>
              <a:t>The Crust </a:t>
            </a:r>
          </a:p>
        </p:txBody>
      </p:sp>
      <p:sp>
        <p:nvSpPr>
          <p:cNvPr id="7173" name="Rectangle 5"/>
          <p:cNvSpPr>
            <a:spLocks noChangeArrowheads="1"/>
          </p:cNvSpPr>
          <p:nvPr/>
        </p:nvSpPr>
        <p:spPr bwMode="auto">
          <a:xfrm>
            <a:off x="304800" y="990600"/>
            <a:ext cx="115824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dirty="0">
                <a:cs typeface="Arial" panose="020B0604020202020204" pitchFamily="34" charset="0"/>
              </a:rPr>
              <a:t>The crust is only about 3-5 miles (8 kilometers) thick under the oceans(oceanic crust) and about 25 miles (32 kilometers) thick under the continents (continental crust). </a:t>
            </a:r>
            <a:r>
              <a:rPr lang="en-US" altLang="en-US" sz="4800" b="1" dirty="0" smtClean="0">
                <a:cs typeface="Arial" panose="020B0604020202020204" pitchFamily="34" charset="0"/>
              </a:rPr>
              <a:t>The crust makes up 1% of the Earth and is broken into many pieces called plates.</a:t>
            </a:r>
          </a:p>
          <a:p>
            <a:pPr eaLnBrk="1" hangingPunct="1"/>
            <a:endParaRPr lang="en-US" altLang="en-US" sz="4800" b="1" dirty="0">
              <a:cs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47900" y="228600"/>
            <a:ext cx="7543800" cy="685800"/>
          </a:xfrm>
        </p:spPr>
        <p:txBody>
          <a:bodyPr/>
          <a:lstStyle/>
          <a:p>
            <a:pPr algn="ctr" eaLnBrk="1" hangingPunct="1"/>
            <a:r>
              <a:rPr lang="en-US" altLang="en-US" b="1" dirty="0" smtClean="0">
                <a:solidFill>
                  <a:srgbClr val="FF0000"/>
                </a:solidFill>
              </a:rPr>
              <a:t>The Crust</a:t>
            </a:r>
          </a:p>
        </p:txBody>
      </p:sp>
      <p:sp>
        <p:nvSpPr>
          <p:cNvPr id="33795" name="Rectangle 3"/>
          <p:cNvSpPr>
            <a:spLocks noGrp="1" noChangeArrowheads="1"/>
          </p:cNvSpPr>
          <p:nvPr>
            <p:ph type="body" sz="half" idx="1"/>
          </p:nvPr>
        </p:nvSpPr>
        <p:spPr>
          <a:xfrm>
            <a:off x="762000" y="1143000"/>
            <a:ext cx="4495800" cy="4525963"/>
          </a:xfrm>
        </p:spPr>
        <p:txBody>
          <a:bodyPr/>
          <a:lstStyle/>
          <a:p>
            <a:pPr eaLnBrk="1" hangingPunct="1"/>
            <a:r>
              <a:rPr lang="en-US" altLang="en-US" sz="3200" dirty="0">
                <a:solidFill>
                  <a:srgbClr val="FFFF00"/>
                </a:solidFill>
              </a:rPr>
              <a:t>Outer layer</a:t>
            </a:r>
          </a:p>
          <a:p>
            <a:pPr eaLnBrk="1" hangingPunct="1"/>
            <a:r>
              <a:rPr lang="en-US" altLang="en-US" sz="3200" dirty="0">
                <a:solidFill>
                  <a:srgbClr val="FFFF00"/>
                </a:solidFill>
              </a:rPr>
              <a:t>5-100 km thick</a:t>
            </a:r>
          </a:p>
          <a:p>
            <a:pPr eaLnBrk="1" hangingPunct="1"/>
            <a:r>
              <a:rPr lang="en-US" altLang="en-US" sz="3200" dirty="0">
                <a:solidFill>
                  <a:srgbClr val="FFFF00"/>
                </a:solidFill>
              </a:rPr>
              <a:t>2 types of crust</a:t>
            </a:r>
          </a:p>
          <a:p>
            <a:pPr lvl="1" eaLnBrk="1" hangingPunct="1"/>
            <a:r>
              <a:rPr lang="en-US" altLang="en-US" sz="3200" dirty="0">
                <a:solidFill>
                  <a:srgbClr val="FFFF00"/>
                </a:solidFill>
              </a:rPr>
              <a:t>Oceanic</a:t>
            </a:r>
            <a:r>
              <a:rPr lang="en-US" altLang="en-US" sz="3200" b="1" u="sng" dirty="0">
                <a:solidFill>
                  <a:srgbClr val="FFFF00"/>
                </a:solidFill>
              </a:rPr>
              <a:t> (very dense, made of basalt)</a:t>
            </a:r>
          </a:p>
          <a:p>
            <a:pPr lvl="1" eaLnBrk="1" hangingPunct="1"/>
            <a:r>
              <a:rPr lang="en-US" altLang="en-US" sz="3200" dirty="0">
                <a:solidFill>
                  <a:srgbClr val="FFFF00"/>
                </a:solidFill>
              </a:rPr>
              <a:t>Continental (less dense, made of granite)</a:t>
            </a:r>
          </a:p>
        </p:txBody>
      </p:sp>
      <p:pic>
        <p:nvPicPr>
          <p:cNvPr id="8197" name="Picture 5" descr="cru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199" y="1117600"/>
            <a:ext cx="590229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 calcmode="lin" valueType="num">
                                      <p:cBhvr>
                                        <p:cTn id="9" dur="500" fill="hold"/>
                                        <p:tgtEl>
                                          <p:spTgt spid="33794"/>
                                        </p:tgtEl>
                                        <p:attrNameLst>
                                          <p:attrName>style.rotation</p:attrName>
                                        </p:attrNameLst>
                                      </p:cBhvr>
                                      <p:tavLst>
                                        <p:tav tm="0">
                                          <p:val>
                                            <p:fltVal val="360"/>
                                          </p:val>
                                        </p:tav>
                                        <p:tav tm="100000">
                                          <p:val>
                                            <p:fltVal val="0"/>
                                          </p:val>
                                        </p:tav>
                                      </p:tavLst>
                                    </p:anim>
                                    <p:animEffect transition="in" filter="fade">
                                      <p:cBhvr>
                                        <p:cTn id="10" dur="500"/>
                                        <p:tgtEl>
                                          <p:spTgt spid="337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33795">
                                            <p:txEl>
                                              <p:pRg st="0" end="0"/>
                                            </p:txEl>
                                          </p:spTgt>
                                        </p:tgtEl>
                                        <p:attrNameLst>
                                          <p:attrName>style.visibility</p:attrName>
                                        </p:attrNameLst>
                                      </p:cBhvr>
                                      <p:to>
                                        <p:strVal val="visible"/>
                                      </p:to>
                                    </p:set>
                                    <p:anim calcmode="lin" valueType="num">
                                      <p:cBhvr>
                                        <p:cTn id="15" dur="500" fill="hold"/>
                                        <p:tgtEl>
                                          <p:spTgt spid="3379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3795">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33795">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33795">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33795">
                                            <p:txEl>
                                              <p:pRg st="1" end="1"/>
                                            </p:txEl>
                                          </p:spTgt>
                                        </p:tgtEl>
                                        <p:attrNameLst>
                                          <p:attrName>style.visibility</p:attrName>
                                        </p:attrNameLst>
                                      </p:cBhvr>
                                      <p:to>
                                        <p:strVal val="visible"/>
                                      </p:to>
                                    </p:set>
                                    <p:anim calcmode="lin" valueType="num">
                                      <p:cBhvr>
                                        <p:cTn id="23" dur="5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3795">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33795">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33795">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33795">
                                            <p:txEl>
                                              <p:pRg st="2" end="2"/>
                                            </p:txEl>
                                          </p:spTgt>
                                        </p:tgtEl>
                                        <p:attrNameLst>
                                          <p:attrName>style.visibility</p:attrName>
                                        </p:attrNameLst>
                                      </p:cBhvr>
                                      <p:to>
                                        <p:strVal val="visible"/>
                                      </p:to>
                                    </p:set>
                                    <p:anim calcmode="lin" valueType="num">
                                      <p:cBhvr>
                                        <p:cTn id="31" dur="5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3795">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33795">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33795">
                                            <p:txEl>
                                              <p:pRg st="2" end="2"/>
                                            </p:txEl>
                                          </p:spTgt>
                                        </p:tgtEl>
                                      </p:cBhvr>
                                    </p:animEffect>
                                  </p:childTnLst>
                                </p:cTn>
                              </p:par>
                              <p:par>
                                <p:cTn id="35" presetID="49" presetClass="entr" presetSubtype="0" decel="100000" fill="hold" grpId="0" nodeType="withEffect">
                                  <p:stCondLst>
                                    <p:cond delay="0"/>
                                  </p:stCondLst>
                                  <p:iterate type="lt">
                                    <p:tmPct val="10000"/>
                                  </p:iterate>
                                  <p:childTnLst>
                                    <p:set>
                                      <p:cBhvr>
                                        <p:cTn id="36" dur="1" fill="hold">
                                          <p:stCondLst>
                                            <p:cond delay="0"/>
                                          </p:stCondLst>
                                        </p:cTn>
                                        <p:tgtEl>
                                          <p:spTgt spid="33795">
                                            <p:txEl>
                                              <p:pRg st="3" end="3"/>
                                            </p:txEl>
                                          </p:spTgt>
                                        </p:tgtEl>
                                        <p:attrNameLst>
                                          <p:attrName>style.visibility</p:attrName>
                                        </p:attrNameLst>
                                      </p:cBhvr>
                                      <p:to>
                                        <p:strVal val="visible"/>
                                      </p:to>
                                    </p:set>
                                    <p:anim calcmode="lin" valueType="num">
                                      <p:cBhvr>
                                        <p:cTn id="37" dur="5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3795">
                                            <p:txEl>
                                              <p:pRg st="3" end="3"/>
                                            </p:txEl>
                                          </p:spTgt>
                                        </p:tgtEl>
                                        <p:attrNameLst>
                                          <p:attrName>ppt_h</p:attrName>
                                        </p:attrNameLst>
                                      </p:cBhvr>
                                      <p:tavLst>
                                        <p:tav tm="0">
                                          <p:val>
                                            <p:fltVal val="0"/>
                                          </p:val>
                                        </p:tav>
                                        <p:tav tm="100000">
                                          <p:val>
                                            <p:strVal val="#ppt_h"/>
                                          </p:val>
                                        </p:tav>
                                      </p:tavLst>
                                    </p:anim>
                                    <p:anim calcmode="lin" valueType="num">
                                      <p:cBhvr>
                                        <p:cTn id="39" dur="500" fill="hold"/>
                                        <p:tgtEl>
                                          <p:spTgt spid="33795">
                                            <p:txEl>
                                              <p:pRg st="3" end="3"/>
                                            </p:txEl>
                                          </p:spTgt>
                                        </p:tgtEl>
                                        <p:attrNameLst>
                                          <p:attrName>style.rotation</p:attrName>
                                        </p:attrNameLst>
                                      </p:cBhvr>
                                      <p:tavLst>
                                        <p:tav tm="0">
                                          <p:val>
                                            <p:fltVal val="360"/>
                                          </p:val>
                                        </p:tav>
                                        <p:tav tm="100000">
                                          <p:val>
                                            <p:fltVal val="0"/>
                                          </p:val>
                                        </p:tav>
                                      </p:tavLst>
                                    </p:anim>
                                    <p:animEffect transition="in" filter="fade">
                                      <p:cBhvr>
                                        <p:cTn id="40" dur="500"/>
                                        <p:tgtEl>
                                          <p:spTgt spid="33795">
                                            <p:txEl>
                                              <p:pRg st="3" end="3"/>
                                            </p:txEl>
                                          </p:spTgt>
                                        </p:tgtEl>
                                      </p:cBhvr>
                                    </p:animEffect>
                                  </p:childTnLst>
                                </p:cTn>
                              </p:par>
                              <p:par>
                                <p:cTn id="41" presetID="49" presetClass="entr" presetSubtype="0" decel="100000" fill="hold" grpId="0" nodeType="withEffect">
                                  <p:stCondLst>
                                    <p:cond delay="0"/>
                                  </p:stCondLst>
                                  <p:iterate type="lt">
                                    <p:tmPct val="10000"/>
                                  </p:iterate>
                                  <p:childTnLst>
                                    <p:set>
                                      <p:cBhvr>
                                        <p:cTn id="42" dur="1" fill="hold">
                                          <p:stCondLst>
                                            <p:cond delay="0"/>
                                          </p:stCondLst>
                                        </p:cTn>
                                        <p:tgtEl>
                                          <p:spTgt spid="33795">
                                            <p:txEl>
                                              <p:pRg st="4" end="4"/>
                                            </p:txEl>
                                          </p:spTgt>
                                        </p:tgtEl>
                                        <p:attrNameLst>
                                          <p:attrName>style.visibility</p:attrName>
                                        </p:attrNameLst>
                                      </p:cBhvr>
                                      <p:to>
                                        <p:strVal val="visible"/>
                                      </p:to>
                                    </p:set>
                                    <p:anim calcmode="lin" valueType="num">
                                      <p:cBhvr>
                                        <p:cTn id="43" dur="5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3795">
                                            <p:txEl>
                                              <p:pRg st="4" end="4"/>
                                            </p:txEl>
                                          </p:spTgt>
                                        </p:tgtEl>
                                        <p:attrNameLst>
                                          <p:attrName>ppt_h</p:attrName>
                                        </p:attrNameLst>
                                      </p:cBhvr>
                                      <p:tavLst>
                                        <p:tav tm="0">
                                          <p:val>
                                            <p:fltVal val="0"/>
                                          </p:val>
                                        </p:tav>
                                        <p:tav tm="100000">
                                          <p:val>
                                            <p:strVal val="#ppt_h"/>
                                          </p:val>
                                        </p:tav>
                                      </p:tavLst>
                                    </p:anim>
                                    <p:anim calcmode="lin" valueType="num">
                                      <p:cBhvr>
                                        <p:cTn id="45" dur="500" fill="hold"/>
                                        <p:tgtEl>
                                          <p:spTgt spid="33795">
                                            <p:txEl>
                                              <p:pRg st="4" end="4"/>
                                            </p:txEl>
                                          </p:spTgt>
                                        </p:tgtEl>
                                        <p:attrNameLst>
                                          <p:attrName>style.rotation</p:attrName>
                                        </p:attrNameLst>
                                      </p:cBhvr>
                                      <p:tavLst>
                                        <p:tav tm="0">
                                          <p:val>
                                            <p:fltVal val="360"/>
                                          </p:val>
                                        </p:tav>
                                        <p:tav tm="100000">
                                          <p:val>
                                            <p:fltVal val="0"/>
                                          </p:val>
                                        </p:tav>
                                      </p:tavLst>
                                    </p:anim>
                                    <p:animEffect transition="in" filter="fade">
                                      <p:cBhvr>
                                        <p:cTn id="46" dur="5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9144000" cy="685800"/>
          </a:xfrm>
        </p:spPr>
        <p:txBody>
          <a:bodyPr/>
          <a:lstStyle/>
          <a:p>
            <a:pPr eaLnBrk="1" hangingPunct="1"/>
            <a:r>
              <a:rPr lang="en-US" altLang="en-US" sz="3600" dirty="0"/>
              <a:t>When Oceanic and Continental Crust Meet</a:t>
            </a:r>
          </a:p>
        </p:txBody>
      </p:sp>
      <p:pic>
        <p:nvPicPr>
          <p:cNvPr id="9219" name="Picture 4" descr="crust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34197"/>
            <a:ext cx="9144000" cy="4623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33400"/>
            <a:ext cx="12192000" cy="1569660"/>
          </a:xfrm>
          <a:prstGeom prst="rect">
            <a:avLst/>
          </a:prstGeom>
          <a:noFill/>
        </p:spPr>
        <p:txBody>
          <a:bodyPr wrap="square" rtlCol="0">
            <a:spAutoFit/>
          </a:bodyPr>
          <a:lstStyle/>
          <a:p>
            <a:pPr algn="l"/>
            <a:r>
              <a:rPr lang="en-US" sz="2400" dirty="0"/>
              <a:t>The less dense continental plate rides up over the denser oceanic plate = subduction. The drag, or friction, of the oceanic plate being forced down and melting back into the magma caused the continental plate to “wrinkle up” forming mountain ranges containing volcanoes like the western mountains of North and South America.</a:t>
            </a:r>
          </a:p>
        </p:txBody>
      </p:sp>
      <p:sp>
        <p:nvSpPr>
          <p:cNvPr id="3" name="Rectangle 2"/>
          <p:cNvSpPr/>
          <p:nvPr/>
        </p:nvSpPr>
        <p:spPr>
          <a:xfrm>
            <a:off x="5486400" y="5410200"/>
            <a:ext cx="2165979" cy="584775"/>
          </a:xfrm>
          <a:prstGeom prst="rect">
            <a:avLst/>
          </a:prstGeom>
        </p:spPr>
        <p:txBody>
          <a:bodyPr wrap="none">
            <a:spAutoFit/>
          </a:bodyPr>
          <a:lstStyle/>
          <a:p>
            <a:r>
              <a:rPr lang="en-US" sz="3200" dirty="0" smtClean="0">
                <a:solidFill>
                  <a:srgbClr val="FF0000"/>
                </a:solidFill>
              </a:rPr>
              <a:t>subduction</a:t>
            </a:r>
            <a:endParaRPr lang="en-US" sz="3200" dirty="0">
              <a:solidFill>
                <a:srgbClr val="FF0000"/>
              </a:solidFill>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0" y="274638"/>
            <a:ext cx="8991600" cy="1143000"/>
          </a:xfrm>
        </p:spPr>
        <p:txBody>
          <a:bodyPr/>
          <a:lstStyle/>
          <a:p>
            <a:pPr eaLnBrk="1" hangingPunct="1"/>
            <a:endParaRPr lang="en-US" altLang="en-US" smtClean="0"/>
          </a:p>
        </p:txBody>
      </p:sp>
      <p:sp>
        <p:nvSpPr>
          <p:cNvPr id="45059" name="Rectangle 3"/>
          <p:cNvSpPr>
            <a:spLocks noGrp="1" noChangeArrowheads="1"/>
          </p:cNvSpPr>
          <p:nvPr>
            <p:ph type="body" idx="1"/>
          </p:nvPr>
        </p:nvSpPr>
        <p:spPr>
          <a:xfrm>
            <a:off x="1828800" y="1600201"/>
            <a:ext cx="8686800" cy="5029199"/>
          </a:xfrm>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Granite/older                         </a:t>
            </a:r>
            <a:r>
              <a:rPr lang="en-US" altLang="en-US" dirty="0" smtClean="0"/>
              <a:t>Basalt/Younger 						and denser</a:t>
            </a:r>
            <a:endParaRPr lang="en-US" altLang="en-US" dirty="0" smtClean="0"/>
          </a:p>
          <a:p>
            <a:pPr eaLnBrk="1" hangingPunct="1">
              <a:buFontTx/>
              <a:buNone/>
            </a:pPr>
            <a:endParaRPr lang="en-US" altLang="en-US" dirty="0" smtClean="0"/>
          </a:p>
        </p:txBody>
      </p:sp>
      <p:pic>
        <p:nvPicPr>
          <p:cNvPr id="10244" name="Picture 5" descr="seafloor_sp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
            <a:ext cx="9144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Line 6"/>
          <p:cNvSpPr>
            <a:spLocks noChangeShapeType="1"/>
          </p:cNvSpPr>
          <p:nvPr/>
        </p:nvSpPr>
        <p:spPr bwMode="auto">
          <a:xfrm flipH="1" flipV="1">
            <a:off x="2438400" y="2895600"/>
            <a:ext cx="6858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63" name="Line 7"/>
          <p:cNvSpPr>
            <a:spLocks noChangeShapeType="1"/>
          </p:cNvSpPr>
          <p:nvPr/>
        </p:nvSpPr>
        <p:spPr bwMode="auto">
          <a:xfrm flipV="1">
            <a:off x="8686800" y="2819400"/>
            <a:ext cx="0" cy="2438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45059">
                                            <p:txEl>
                                              <p:pRg st="6" end="6"/>
                                            </p:txEl>
                                          </p:spTgt>
                                        </p:tgtEl>
                                        <p:attrNameLst>
                                          <p:attrName>style.visibility</p:attrName>
                                        </p:attrNameLst>
                                      </p:cBhvr>
                                      <p:to>
                                        <p:strVal val="visible"/>
                                      </p:to>
                                    </p:set>
                                    <p:anim by="(-#ppt_w*2)" calcmode="lin" valueType="num">
                                      <p:cBhvr rctx="PPT">
                                        <p:cTn id="7" dur="500" autoRev="1" fill="hold">
                                          <p:stCondLst>
                                            <p:cond delay="0"/>
                                          </p:stCondLst>
                                        </p:cTn>
                                        <p:tgtEl>
                                          <p:spTgt spid="45059">
                                            <p:txEl>
                                              <p:pRg st="6" end="6"/>
                                            </p:txEl>
                                          </p:spTgt>
                                        </p:tgtEl>
                                        <p:attrNameLst>
                                          <p:attrName>ppt_w</p:attrName>
                                        </p:attrNameLst>
                                      </p:cBhvr>
                                    </p:anim>
                                    <p:anim by="(#ppt_w*0.50)" calcmode="lin" valueType="num">
                                      <p:cBhvr>
                                        <p:cTn id="8" dur="500" decel="50000" autoRev="1" fill="hold">
                                          <p:stCondLst>
                                            <p:cond delay="0"/>
                                          </p:stCondLst>
                                        </p:cTn>
                                        <p:tgtEl>
                                          <p:spTgt spid="45059">
                                            <p:txEl>
                                              <p:pRg st="6" end="6"/>
                                            </p:txEl>
                                          </p:spTgt>
                                        </p:tgtEl>
                                        <p:attrNameLst>
                                          <p:attrName>ppt_x</p:attrName>
                                        </p:attrNameLst>
                                      </p:cBhvr>
                                    </p:anim>
                                    <p:anim from="(-#ppt_h/2)" to="(#ppt_y)" calcmode="lin" valueType="num">
                                      <p:cBhvr>
                                        <p:cTn id="9" dur="1000" fill="hold">
                                          <p:stCondLst>
                                            <p:cond delay="0"/>
                                          </p:stCondLst>
                                        </p:cTn>
                                        <p:tgtEl>
                                          <p:spTgt spid="45059">
                                            <p:txEl>
                                              <p:pRg st="6" end="6"/>
                                            </p:txEl>
                                          </p:spTgt>
                                        </p:tgtEl>
                                        <p:attrNameLst>
                                          <p:attrName>ppt_y</p:attrName>
                                        </p:attrNameLst>
                                      </p:cBhvr>
                                    </p:anim>
                                    <p:animRot by="21600000">
                                      <p:cBhvr>
                                        <p:cTn id="10" dur="1000" fill="hold">
                                          <p:stCondLst>
                                            <p:cond delay="0"/>
                                          </p:stCondLst>
                                        </p:cTn>
                                        <p:tgtEl>
                                          <p:spTgt spid="45059">
                                            <p:txEl>
                                              <p:pRg st="6" end="6"/>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43" presetClass="entr" presetSubtype="0" fill="hold" grpId="0" nodeType="clickEffect">
                                  <p:stCondLst>
                                    <p:cond delay="0"/>
                                  </p:stCondLst>
                                  <p:childTnLst>
                                    <p:set>
                                      <p:cBhvr>
                                        <p:cTn id="14" dur="1" fill="hold">
                                          <p:stCondLst>
                                            <p:cond delay="0"/>
                                          </p:stCondLst>
                                        </p:cTn>
                                        <p:tgtEl>
                                          <p:spTgt spid="45062"/>
                                        </p:tgtEl>
                                        <p:attrNameLst>
                                          <p:attrName>style.visibility</p:attrName>
                                        </p:attrNameLst>
                                      </p:cBhvr>
                                      <p:to>
                                        <p:strVal val="visible"/>
                                      </p:to>
                                    </p:set>
                                    <p:animEffect transition="in" filter="fade">
                                      <p:cBhvr>
                                        <p:cTn id="15" dur="100"/>
                                        <p:tgtEl>
                                          <p:spTgt spid="45062"/>
                                        </p:tgtEl>
                                      </p:cBhvr>
                                    </p:animEffect>
                                    <p:anim calcmode="lin" valueType="num">
                                      <p:cBhvr>
                                        <p:cTn id="16" dur="400" fill="hold"/>
                                        <p:tgtEl>
                                          <p:spTgt spid="45062"/>
                                        </p:tgtEl>
                                        <p:attrNameLst>
                                          <p:attrName>ppt_x</p:attrName>
                                        </p:attrNameLst>
                                      </p:cBhvr>
                                      <p:tavLst>
                                        <p:tav tm="0">
                                          <p:val>
                                            <p:strVal val="#ppt_x"/>
                                          </p:val>
                                        </p:tav>
                                        <p:tav tm="100000">
                                          <p:val>
                                            <p:strVal val="#ppt_x"/>
                                          </p:val>
                                        </p:tav>
                                      </p:tavLst>
                                    </p:anim>
                                    <p:anim calcmode="lin" valueType="num">
                                      <p:cBhvr>
                                        <p:cTn id="17" dur="400" fill="hold"/>
                                        <p:tgtEl>
                                          <p:spTgt spid="45062"/>
                                        </p:tgtEl>
                                        <p:attrNameLst>
                                          <p:attrName>ppt_y</p:attrName>
                                        </p:attrNameLst>
                                      </p:cBhvr>
                                      <p:tavLst>
                                        <p:tav tm="0">
                                          <p:val>
                                            <p:strVal val="#ppt_y+0.31"/>
                                          </p:val>
                                        </p:tav>
                                        <p:tav tm="100000">
                                          <p:val>
                                            <p:strVal val="#ppt_y+0.31"/>
                                          </p:val>
                                        </p:tav>
                                      </p:tavLst>
                                    </p:anim>
                                    <p:anim calcmode="lin" valueType="num">
                                      <p:cBhvr>
                                        <p:cTn id="18" dur="600" decel="50000" fill="hold">
                                          <p:stCondLst>
                                            <p:cond delay="400"/>
                                          </p:stCondLst>
                                        </p:cTn>
                                        <p:tgtEl>
                                          <p:spTgt spid="4506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600" decel="50000" fill="hold">
                                          <p:stCondLst>
                                            <p:cond delay="400"/>
                                          </p:stCondLst>
                                        </p:cTn>
                                        <p:tgtEl>
                                          <p:spTgt spid="4506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45063"/>
                                        </p:tgtEl>
                                        <p:attrNameLst>
                                          <p:attrName>style.visibility</p:attrName>
                                        </p:attrNameLst>
                                      </p:cBhvr>
                                      <p:to>
                                        <p:strVal val="visible"/>
                                      </p:to>
                                    </p:set>
                                    <p:animEffect transition="in" filter="fade">
                                      <p:cBhvr>
                                        <p:cTn id="24" dur="100"/>
                                        <p:tgtEl>
                                          <p:spTgt spid="45063"/>
                                        </p:tgtEl>
                                      </p:cBhvr>
                                    </p:animEffect>
                                    <p:anim calcmode="lin" valueType="num">
                                      <p:cBhvr>
                                        <p:cTn id="25" dur="400" fill="hold"/>
                                        <p:tgtEl>
                                          <p:spTgt spid="45063"/>
                                        </p:tgtEl>
                                        <p:attrNameLst>
                                          <p:attrName>ppt_x</p:attrName>
                                        </p:attrNameLst>
                                      </p:cBhvr>
                                      <p:tavLst>
                                        <p:tav tm="0">
                                          <p:val>
                                            <p:strVal val="#ppt_x"/>
                                          </p:val>
                                        </p:tav>
                                        <p:tav tm="100000">
                                          <p:val>
                                            <p:strVal val="#ppt_x"/>
                                          </p:val>
                                        </p:tav>
                                      </p:tavLst>
                                    </p:anim>
                                    <p:anim calcmode="lin" valueType="num">
                                      <p:cBhvr>
                                        <p:cTn id="26" dur="400" fill="hold"/>
                                        <p:tgtEl>
                                          <p:spTgt spid="45063"/>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4506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4506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P spid="450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sz="half" idx="1"/>
          </p:nvPr>
        </p:nvSpPr>
        <p:spPr/>
        <p:txBody>
          <a:bodyPr/>
          <a:lstStyle/>
          <a:p>
            <a:pPr eaLnBrk="1" hangingPunct="1"/>
            <a:endParaRPr lang="en-US" altLang="en-US" smtClean="0"/>
          </a:p>
        </p:txBody>
      </p:sp>
      <p:sp>
        <p:nvSpPr>
          <p:cNvPr id="16387" name="Content Placeholder 3"/>
          <p:cNvSpPr>
            <a:spLocks noGrp="1"/>
          </p:cNvSpPr>
          <p:nvPr>
            <p:ph sz="half" idx="2"/>
          </p:nvPr>
        </p:nvSpPr>
        <p:spPr/>
        <p:txBody>
          <a:bodyPr/>
          <a:lstStyle/>
          <a:p>
            <a:pPr eaLnBrk="1" hangingPunct="1"/>
            <a:endParaRPr lang="en-US" altLang="en-US" smtClean="0"/>
          </a:p>
        </p:txBody>
      </p:sp>
      <p:pic>
        <p:nvPicPr>
          <p:cNvPr id="16388" name="Picture 4" descr="264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1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2590800" y="228600"/>
            <a:ext cx="7543800" cy="1143000"/>
          </a:xfrm>
        </p:spPr>
        <p:txBody>
          <a:bodyPr/>
          <a:lstStyle/>
          <a:p>
            <a:pPr algn="ctr" eaLnBrk="1" hangingPunct="1"/>
            <a:r>
              <a:rPr lang="en-US" altLang="en-US" sz="6600">
                <a:solidFill>
                  <a:srgbClr val="FF3300"/>
                </a:solidFill>
              </a:rPr>
              <a:t>Lithosphere</a:t>
            </a:r>
          </a:p>
        </p:txBody>
      </p:sp>
      <p:sp>
        <p:nvSpPr>
          <p:cNvPr id="8" name="Rectangle 3"/>
          <p:cNvSpPr txBox="1">
            <a:spLocks noChangeArrowheads="1"/>
          </p:cNvSpPr>
          <p:nvPr/>
        </p:nvSpPr>
        <p:spPr bwMode="auto">
          <a:xfrm>
            <a:off x="685800" y="2133600"/>
            <a:ext cx="10744200" cy="4373564"/>
          </a:xfrm>
          <a:prstGeom prst="rect">
            <a:avLst/>
          </a:prstGeom>
          <a:noFill/>
          <a:ln w="9525">
            <a:noFill/>
            <a:miter lim="800000"/>
            <a:headEnd/>
            <a:tailEnd/>
          </a:ln>
          <a:effectLst/>
        </p:spPr>
        <p:txBody>
          <a:bodyPr/>
          <a:lstStyle/>
          <a:p>
            <a:pPr marL="342900" indent="-342900" algn="l">
              <a:spcBef>
                <a:spcPct val="20000"/>
              </a:spcBef>
              <a:buFontTx/>
              <a:buChar char="•"/>
              <a:defRPr/>
            </a:pPr>
            <a:r>
              <a:rPr lang="en-US" sz="3200" kern="0" dirty="0">
                <a:solidFill>
                  <a:srgbClr val="FFFF00"/>
                </a:solidFill>
                <a:cs typeface="Arial" panose="020B0604020202020204" pitchFamily="34" charset="0"/>
              </a:rPr>
              <a:t>The lithosphere (</a:t>
            </a:r>
            <a:r>
              <a:rPr lang="en-US" sz="3200" kern="0" dirty="0" err="1">
                <a:solidFill>
                  <a:srgbClr val="FFFF00"/>
                </a:solidFill>
                <a:cs typeface="Arial" panose="020B0604020202020204" pitchFamily="34" charset="0"/>
              </a:rPr>
              <a:t>geosphere</a:t>
            </a:r>
            <a:r>
              <a:rPr lang="en-US" sz="3200" kern="0" dirty="0">
                <a:solidFill>
                  <a:srgbClr val="FFFF00"/>
                </a:solidFill>
                <a:cs typeface="Arial" panose="020B0604020202020204" pitchFamily="34" charset="0"/>
              </a:rPr>
              <a:t>) is the "solid" part of Earth. It has two parts, the crust and the upper mantle </a:t>
            </a:r>
          </a:p>
          <a:p>
            <a:pPr marL="342900" indent="-342900" algn="l">
              <a:spcBef>
                <a:spcPct val="20000"/>
              </a:spcBef>
              <a:buFontTx/>
              <a:buChar char="•"/>
              <a:defRPr/>
            </a:pPr>
            <a:r>
              <a:rPr lang="en-US" sz="3200" kern="0" dirty="0">
                <a:solidFill>
                  <a:srgbClr val="FFFF00"/>
                </a:solidFill>
                <a:cs typeface="Arial" panose="020B0604020202020204" pitchFamily="34" charset="0"/>
              </a:rPr>
              <a:t>The lithosphere “ sits on the” </a:t>
            </a:r>
            <a:r>
              <a:rPr lang="en-US" sz="3200" kern="0" dirty="0" err="1">
                <a:solidFill>
                  <a:srgbClr val="FFFF00"/>
                </a:solidFill>
                <a:cs typeface="Arial" panose="020B0604020202020204" pitchFamily="34" charset="0"/>
              </a:rPr>
              <a:t>asthenosphere</a:t>
            </a:r>
            <a:r>
              <a:rPr lang="en-US" sz="3200" kern="0" dirty="0">
                <a:solidFill>
                  <a:srgbClr val="FFFF00"/>
                </a:solidFill>
                <a:cs typeface="Arial" panose="020B0604020202020204" pitchFamily="34" charset="0"/>
              </a:rPr>
              <a:t>.</a:t>
            </a:r>
          </a:p>
          <a:p>
            <a:pPr marL="342900" indent="-342900" algn="l">
              <a:spcBef>
                <a:spcPct val="20000"/>
              </a:spcBef>
              <a:buFontTx/>
              <a:buChar char="•"/>
              <a:defRPr/>
            </a:pPr>
            <a:r>
              <a:rPr lang="en-US" sz="3200" kern="0" dirty="0">
                <a:solidFill>
                  <a:srgbClr val="FFFF00"/>
                </a:solidFill>
                <a:cs typeface="Arial" panose="020B0604020202020204" pitchFamily="34" charset="0"/>
              </a:rPr>
              <a:t>The Earths Plates are the lithosphere.</a:t>
            </a:r>
          </a:p>
          <a:p>
            <a:pPr marL="342900" indent="-342900" algn="l">
              <a:spcBef>
                <a:spcPct val="20000"/>
              </a:spcBef>
              <a:buFontTx/>
              <a:buChar char="•"/>
              <a:defRPr/>
            </a:pPr>
            <a:r>
              <a:rPr lang="en-US" sz="3200" kern="0" dirty="0">
                <a:solidFill>
                  <a:srgbClr val="FFFF00"/>
                </a:solidFill>
                <a:cs typeface="Arial" panose="020B0604020202020204" pitchFamily="34" charset="0"/>
              </a:rPr>
              <a:t>It is the rocky, solid portion of the crust. Remember that it is made up of mostly Silicon( Si) and Oxygen (O).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grpId="1" nodeType="clickEffect">
                                  <p:stCondLst>
                                    <p:cond delay="0"/>
                                  </p:stCondLst>
                                  <p:iterate type="lt">
                                    <p:tmPct val="0"/>
                                  </p:iterate>
                                  <p:childTnLst>
                                    <p:animRot by="21600000">
                                      <p:cBhvr>
                                        <p:cTn id="14" dur="2000" fill="hold"/>
                                        <p:tgtEl>
                                          <p:spTgt spid="7"/>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31" presetClass="entr" presetSubtype="0" fill="hold" nodeType="clickEffect">
                                  <p:stCondLst>
                                    <p:cond delay="0"/>
                                  </p:stCondLst>
                                  <p:iterate type="lt">
                                    <p:tmPct val="5000"/>
                                  </p:iterate>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8">
                                            <p:txEl>
                                              <p:pRg st="0" end="0"/>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8">
                                            <p:txEl>
                                              <p:pRg st="1" end="1"/>
                                            </p:txEl>
                                          </p:spTgt>
                                        </p:tgtEl>
                                        <p:attrNameLst>
                                          <p:attrName>style.visibility</p:attrName>
                                        </p:attrNameLst>
                                      </p:cBhvr>
                                      <p:to>
                                        <p:strVal val="visible"/>
                                      </p:to>
                                    </p:set>
                                    <p:anim calcmode="lin" valueType="num">
                                      <p:cBhvr>
                                        <p:cTn id="25"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8">
                                            <p:txEl>
                                              <p:pRg st="1" end="1"/>
                                            </p:txEl>
                                          </p:spTgt>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8">
                                            <p:txEl>
                                              <p:pRg st="2" end="2"/>
                                            </p:txEl>
                                          </p:spTgt>
                                        </p:tgtEl>
                                        <p:attrNameLst>
                                          <p:attrName>style.visibility</p:attrName>
                                        </p:attrNameLst>
                                      </p:cBhvr>
                                      <p:to>
                                        <p:strVal val="visible"/>
                                      </p:to>
                                    </p:set>
                                    <p:anim calcmode="lin" valueType="num">
                                      <p:cBhvr>
                                        <p:cTn id="31"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2" end="2"/>
                                            </p:txEl>
                                          </p:spTgt>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p:cTn id="37"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ind_0106_slide">
  <a:themeElements>
    <a:clrScheme name="ind_0106_slide 1">
      <a:dk1>
        <a:srgbClr val="000000"/>
      </a:dk1>
      <a:lt1>
        <a:srgbClr val="FFFFFF"/>
      </a:lt1>
      <a:dk2>
        <a:srgbClr val="0000CE"/>
      </a:dk2>
      <a:lt2>
        <a:srgbClr val="FFFFFF"/>
      </a:lt2>
      <a:accent1>
        <a:srgbClr val="8D8DFF"/>
      </a:accent1>
      <a:accent2>
        <a:srgbClr val="7FB9F7"/>
      </a:accent2>
      <a:accent3>
        <a:srgbClr val="AAAAE3"/>
      </a:accent3>
      <a:accent4>
        <a:srgbClr val="DADADA"/>
      </a:accent4>
      <a:accent5>
        <a:srgbClr val="C5C5FF"/>
      </a:accent5>
      <a:accent6>
        <a:srgbClr val="72A7E0"/>
      </a:accent6>
      <a:hlink>
        <a:srgbClr val="D1E8FF"/>
      </a:hlink>
      <a:folHlink>
        <a:srgbClr val="D1D2FF"/>
      </a:folHlink>
    </a:clrScheme>
    <a:fontScheme name="ind_0106_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ind_0106_slide 1">
        <a:dk1>
          <a:srgbClr val="000000"/>
        </a:dk1>
        <a:lt1>
          <a:srgbClr val="FFFFFF"/>
        </a:lt1>
        <a:dk2>
          <a:srgbClr val="0000CE"/>
        </a:dk2>
        <a:lt2>
          <a:srgbClr val="FFFFFF"/>
        </a:lt2>
        <a:accent1>
          <a:srgbClr val="8D8DFF"/>
        </a:accent1>
        <a:accent2>
          <a:srgbClr val="7FB9F7"/>
        </a:accent2>
        <a:accent3>
          <a:srgbClr val="AAAAE3"/>
        </a:accent3>
        <a:accent4>
          <a:srgbClr val="DADADA"/>
        </a:accent4>
        <a:accent5>
          <a:srgbClr val="C5C5FF"/>
        </a:accent5>
        <a:accent6>
          <a:srgbClr val="72A7E0"/>
        </a:accent6>
        <a:hlink>
          <a:srgbClr val="D1E8FF"/>
        </a:hlink>
        <a:folHlink>
          <a:srgbClr val="D1D2FF"/>
        </a:folHlink>
      </a:clrScheme>
      <a:clrMap bg1="dk2" tx1="lt1" bg2="dk1" tx2="lt2" accent1="accent1" accent2="accent2" accent3="accent3" accent4="accent4" accent5="accent5" accent6="accent6" hlink="hlink" folHlink="folHlink"/>
    </a:extraClrScheme>
    <a:extraClrScheme>
      <a:clrScheme name="ind_0106_slide 2">
        <a:dk1>
          <a:srgbClr val="000000"/>
        </a:dk1>
        <a:lt1>
          <a:srgbClr val="FFFFFF"/>
        </a:lt1>
        <a:dk2>
          <a:srgbClr val="0000CE"/>
        </a:dk2>
        <a:lt2>
          <a:srgbClr val="FFFFFF"/>
        </a:lt2>
        <a:accent1>
          <a:srgbClr val="05D2FF"/>
        </a:accent1>
        <a:accent2>
          <a:srgbClr val="FF05FF"/>
        </a:accent2>
        <a:accent3>
          <a:srgbClr val="AAAAE3"/>
        </a:accent3>
        <a:accent4>
          <a:srgbClr val="DADADA"/>
        </a:accent4>
        <a:accent5>
          <a:srgbClr val="AAE5FF"/>
        </a:accent5>
        <a:accent6>
          <a:srgbClr val="E704E7"/>
        </a:accent6>
        <a:hlink>
          <a:srgbClr val="D1E8FF"/>
        </a:hlink>
        <a:folHlink>
          <a:srgbClr val="D1D2FF"/>
        </a:folHlink>
      </a:clrScheme>
      <a:clrMap bg1="dk2" tx1="lt1" bg2="dk1" tx2="lt2" accent1="accent1" accent2="accent2" accent3="accent3" accent4="accent4" accent5="accent5" accent6="accent6" hlink="hlink" folHlink="folHlink"/>
    </a:extraClrScheme>
    <a:extraClrScheme>
      <a:clrScheme name="ind_0106_slide 3">
        <a:dk1>
          <a:srgbClr val="000000"/>
        </a:dk1>
        <a:lt1>
          <a:srgbClr val="FFFFFF"/>
        </a:lt1>
        <a:dk2>
          <a:srgbClr val="0000CE"/>
        </a:dk2>
        <a:lt2>
          <a:srgbClr val="FFFFFF"/>
        </a:lt2>
        <a:accent1>
          <a:srgbClr val="FF9605"/>
        </a:accent1>
        <a:accent2>
          <a:srgbClr val="05CFFF"/>
        </a:accent2>
        <a:accent3>
          <a:srgbClr val="AAAAE3"/>
        </a:accent3>
        <a:accent4>
          <a:srgbClr val="DADADA"/>
        </a:accent4>
        <a:accent5>
          <a:srgbClr val="FFC9AA"/>
        </a:accent5>
        <a:accent6>
          <a:srgbClr val="04BBE7"/>
        </a:accent6>
        <a:hlink>
          <a:srgbClr val="FFDBE3"/>
        </a:hlink>
        <a:folHlink>
          <a:srgbClr val="D1F7FF"/>
        </a:folHlink>
      </a:clrScheme>
      <a:clrMap bg1="dk2" tx1="lt1" bg2="dk1" tx2="lt2" accent1="accent1" accent2="accent2" accent3="accent3" accent4="accent4" accent5="accent5" accent6="accent6" hlink="hlink" folHlink="folHlink"/>
    </a:extraClrScheme>
    <a:extraClrScheme>
      <a:clrScheme name="ind_0106_slide 4">
        <a:dk1>
          <a:srgbClr val="000000"/>
        </a:dk1>
        <a:lt1>
          <a:srgbClr val="FFFFFF"/>
        </a:lt1>
        <a:dk2>
          <a:srgbClr val="0000CE"/>
        </a:dk2>
        <a:lt2>
          <a:srgbClr val="FFFFFF"/>
        </a:lt2>
        <a:accent1>
          <a:srgbClr val="FFC605"/>
        </a:accent1>
        <a:accent2>
          <a:srgbClr val="78FF05"/>
        </a:accent2>
        <a:accent3>
          <a:srgbClr val="AAAAE3"/>
        </a:accent3>
        <a:accent4>
          <a:srgbClr val="DADADA"/>
        </a:accent4>
        <a:accent5>
          <a:srgbClr val="FFDFAA"/>
        </a:accent5>
        <a:accent6>
          <a:srgbClr val="6CE704"/>
        </a:accent6>
        <a:hlink>
          <a:srgbClr val="FFD1DA"/>
        </a:hlink>
        <a:folHlink>
          <a:srgbClr val="D1D1FF"/>
        </a:folHlink>
      </a:clrScheme>
      <a:clrMap bg1="dk2" tx1="lt1" bg2="dk1" tx2="lt2" accent1="accent1" accent2="accent2" accent3="accent3" accent4="accent4" accent5="accent5" accent6="accent6" hlink="hlink" folHlink="folHlink"/>
    </a:extraClrScheme>
    <a:extraClrScheme>
      <a:clrScheme name="ind_0106_slide 5">
        <a:dk1>
          <a:srgbClr val="000000"/>
        </a:dk1>
        <a:lt1>
          <a:srgbClr val="FFFFFF"/>
        </a:lt1>
        <a:dk2>
          <a:srgbClr val="000000"/>
        </a:dk2>
        <a:lt2>
          <a:srgbClr val="B2B2B2"/>
        </a:lt2>
        <a:accent1>
          <a:srgbClr val="8D8DFF"/>
        </a:accent1>
        <a:accent2>
          <a:srgbClr val="7FB9F7"/>
        </a:accent2>
        <a:accent3>
          <a:srgbClr val="FFFFFF"/>
        </a:accent3>
        <a:accent4>
          <a:srgbClr val="000000"/>
        </a:accent4>
        <a:accent5>
          <a:srgbClr val="C5C5FF"/>
        </a:accent5>
        <a:accent6>
          <a:srgbClr val="72A7E0"/>
        </a:accent6>
        <a:hlink>
          <a:srgbClr val="D1E8FF"/>
        </a:hlink>
        <a:folHlink>
          <a:srgbClr val="D1D2FF"/>
        </a:folHlink>
      </a:clrScheme>
      <a:clrMap bg1="lt1" tx1="dk1" bg2="lt2" tx2="dk2" accent1="accent1" accent2="accent2" accent3="accent3" accent4="accent4" accent5="accent5" accent6="accent6" hlink="hlink" folHlink="folHlink"/>
    </a:extraClrScheme>
    <a:extraClrScheme>
      <a:clrScheme name="ind_0106_slide 6">
        <a:dk1>
          <a:srgbClr val="000000"/>
        </a:dk1>
        <a:lt1>
          <a:srgbClr val="FFFFFF"/>
        </a:lt1>
        <a:dk2>
          <a:srgbClr val="000000"/>
        </a:dk2>
        <a:lt2>
          <a:srgbClr val="B2B2B2"/>
        </a:lt2>
        <a:accent1>
          <a:srgbClr val="05D2FF"/>
        </a:accent1>
        <a:accent2>
          <a:srgbClr val="FF05FF"/>
        </a:accent2>
        <a:accent3>
          <a:srgbClr val="FFFFFF"/>
        </a:accent3>
        <a:accent4>
          <a:srgbClr val="000000"/>
        </a:accent4>
        <a:accent5>
          <a:srgbClr val="AAE5FF"/>
        </a:accent5>
        <a:accent6>
          <a:srgbClr val="E704E7"/>
        </a:accent6>
        <a:hlink>
          <a:srgbClr val="D1E8FF"/>
        </a:hlink>
        <a:folHlink>
          <a:srgbClr val="D1D2FF"/>
        </a:folHlink>
      </a:clrScheme>
      <a:clrMap bg1="lt1" tx1="dk1" bg2="lt2" tx2="dk2" accent1="accent1" accent2="accent2" accent3="accent3" accent4="accent4" accent5="accent5" accent6="accent6" hlink="hlink" folHlink="folHlink"/>
    </a:extraClrScheme>
    <a:extraClrScheme>
      <a:clrScheme name="ind_0106_slide 7">
        <a:dk1>
          <a:srgbClr val="000000"/>
        </a:dk1>
        <a:lt1>
          <a:srgbClr val="FFFFFF"/>
        </a:lt1>
        <a:dk2>
          <a:srgbClr val="000000"/>
        </a:dk2>
        <a:lt2>
          <a:srgbClr val="B2B2B2"/>
        </a:lt2>
        <a:accent1>
          <a:srgbClr val="FF9605"/>
        </a:accent1>
        <a:accent2>
          <a:srgbClr val="05CFFF"/>
        </a:accent2>
        <a:accent3>
          <a:srgbClr val="FFFFFF"/>
        </a:accent3>
        <a:accent4>
          <a:srgbClr val="000000"/>
        </a:accent4>
        <a:accent5>
          <a:srgbClr val="FFC9AA"/>
        </a:accent5>
        <a:accent6>
          <a:srgbClr val="04BBE7"/>
        </a:accent6>
        <a:hlink>
          <a:srgbClr val="FFDBE3"/>
        </a:hlink>
        <a:folHlink>
          <a:srgbClr val="D1F7FF"/>
        </a:folHlink>
      </a:clrScheme>
      <a:clrMap bg1="lt1" tx1="dk1" bg2="lt2" tx2="dk2" accent1="accent1" accent2="accent2" accent3="accent3" accent4="accent4" accent5="accent5" accent6="accent6" hlink="hlink" folHlink="folHlink"/>
    </a:extraClrScheme>
    <a:extraClrScheme>
      <a:clrScheme name="ind_0106_slide 8">
        <a:dk1>
          <a:srgbClr val="000000"/>
        </a:dk1>
        <a:lt1>
          <a:srgbClr val="FFFFFF"/>
        </a:lt1>
        <a:dk2>
          <a:srgbClr val="000000"/>
        </a:dk2>
        <a:lt2>
          <a:srgbClr val="B2B2B2"/>
        </a:lt2>
        <a:accent1>
          <a:srgbClr val="FFC605"/>
        </a:accent1>
        <a:accent2>
          <a:srgbClr val="78FF05"/>
        </a:accent2>
        <a:accent3>
          <a:srgbClr val="FFFFFF"/>
        </a:accent3>
        <a:accent4>
          <a:srgbClr val="000000"/>
        </a:accent4>
        <a:accent5>
          <a:srgbClr val="FFDFAA"/>
        </a:accent5>
        <a:accent6>
          <a:srgbClr val="6CE704"/>
        </a:accent6>
        <a:hlink>
          <a:srgbClr val="FFD1DA"/>
        </a:hlink>
        <a:folHlink>
          <a:srgbClr val="D1D1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ind_0106_slide</Template>
  <TotalTime>321</TotalTime>
  <Words>701</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Comic Sans MS</vt:lpstr>
      <vt:lpstr>Berlin Sans FB</vt:lpstr>
      <vt:lpstr>Bodoni MT</vt:lpstr>
      <vt:lpstr>ind_0106_slide</vt:lpstr>
      <vt:lpstr>Inside the Earth </vt:lpstr>
      <vt:lpstr>PowerPoint Presentation</vt:lpstr>
      <vt:lpstr>For the foreseeable future, this is the only home we humans have. it does not make sense to trash it.</vt:lpstr>
      <vt:lpstr>Earth Layers  </vt:lpstr>
      <vt:lpstr>The Crust </vt:lpstr>
      <vt:lpstr>The Crust</vt:lpstr>
      <vt:lpstr>When Oceanic and Continental Crust Meet</vt:lpstr>
      <vt:lpstr>PowerPoint Presentation</vt:lpstr>
      <vt:lpstr>Lithosphere</vt:lpstr>
      <vt:lpstr>PowerPoint Presentation</vt:lpstr>
      <vt:lpstr>PowerPoint Presentation</vt:lpstr>
      <vt:lpstr>Asthenosphere</vt:lpstr>
      <vt:lpstr>The Mantle</vt:lpstr>
      <vt:lpstr>Outer Core</vt:lpstr>
      <vt:lpstr>Inner Core</vt:lpstr>
      <vt:lpstr>Tectonic Plates</vt:lpstr>
    </vt:vector>
  </TitlesOfParts>
  <Company>OCSD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The Earth</dc:title>
  <dc:creator>Joseph Naumann</dc:creator>
  <cp:lastModifiedBy>Joseph Naumann</cp:lastModifiedBy>
  <cp:revision>43</cp:revision>
  <dcterms:created xsi:type="dcterms:W3CDTF">2008-01-14T18:52:20Z</dcterms:created>
  <dcterms:modified xsi:type="dcterms:W3CDTF">2018-08-26T03:03:25Z</dcterms:modified>
</cp:coreProperties>
</file>