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sldIdLst>
    <p:sldId id="311" r:id="rId2"/>
    <p:sldId id="256" r:id="rId3"/>
    <p:sldId id="267" r:id="rId4"/>
    <p:sldId id="269" r:id="rId5"/>
    <p:sldId id="293" r:id="rId6"/>
    <p:sldId id="297" r:id="rId7"/>
    <p:sldId id="294" r:id="rId8"/>
    <p:sldId id="295" r:id="rId9"/>
    <p:sldId id="263" r:id="rId10"/>
    <p:sldId id="264" r:id="rId11"/>
    <p:sldId id="265" r:id="rId12"/>
    <p:sldId id="268" r:id="rId13"/>
    <p:sldId id="261" r:id="rId14"/>
    <p:sldId id="270" r:id="rId15"/>
    <p:sldId id="276" r:id="rId16"/>
    <p:sldId id="271" r:id="rId17"/>
    <p:sldId id="275" r:id="rId18"/>
    <p:sldId id="298" r:id="rId19"/>
    <p:sldId id="259" r:id="rId20"/>
    <p:sldId id="277" r:id="rId21"/>
    <p:sldId id="279" r:id="rId22"/>
    <p:sldId id="258" r:id="rId23"/>
    <p:sldId id="292" r:id="rId24"/>
    <p:sldId id="266" r:id="rId25"/>
    <p:sldId id="274" r:id="rId26"/>
    <p:sldId id="281" r:id="rId27"/>
    <p:sldId id="280" r:id="rId28"/>
    <p:sldId id="299" r:id="rId29"/>
    <p:sldId id="300" r:id="rId30"/>
    <p:sldId id="302" r:id="rId31"/>
    <p:sldId id="301" r:id="rId32"/>
    <p:sldId id="303" r:id="rId33"/>
    <p:sldId id="282" r:id="rId34"/>
    <p:sldId id="304" r:id="rId35"/>
    <p:sldId id="285" r:id="rId36"/>
    <p:sldId id="286" r:id="rId37"/>
    <p:sldId id="284" r:id="rId38"/>
    <p:sldId id="272" r:id="rId39"/>
    <p:sldId id="313" r:id="rId40"/>
    <p:sldId id="312" r:id="rId41"/>
    <p:sldId id="305" r:id="rId42"/>
    <p:sldId id="287" r:id="rId43"/>
    <p:sldId id="288" r:id="rId44"/>
    <p:sldId id="307" r:id="rId45"/>
    <p:sldId id="273" r:id="rId46"/>
    <p:sldId id="290" r:id="rId47"/>
    <p:sldId id="308" r:id="rId48"/>
    <p:sldId id="309" r:id="rId49"/>
    <p:sldId id="310" r:id="rId50"/>
    <p:sldId id="296" r:id="rId51"/>
    <p:sldId id="306" r:id="rId52"/>
    <p:sldId id="291"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FFFF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p:cViewPr varScale="1">
        <p:scale>
          <a:sx n="83" d="100"/>
          <a:sy n="83" d="100"/>
        </p:scale>
        <p:origin x="294" y="8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301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C261B10-89E3-496E-8FF7-241D27CA8427}" type="slidenum">
              <a:rPr lang="en-US" altLang="en-US" smtClean="0"/>
              <a:pPr/>
              <a:t>‹#›</a:t>
            </a:fld>
            <a:endParaRPr lang="en-US" altLang="en-US"/>
          </a:p>
        </p:txBody>
      </p:sp>
    </p:spTree>
    <p:extLst>
      <p:ext uri="{BB962C8B-B14F-4D97-AF65-F5344CB8AC3E}">
        <p14:creationId xmlns:p14="http://schemas.microsoft.com/office/powerpoint/2010/main" val="1707962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E17E814-0E62-47B7-90B5-EBE96348CA0E}" type="slidenum">
              <a:rPr lang="en-US" altLang="en-US" smtClean="0"/>
              <a:pPr/>
              <a:t>‹#›</a:t>
            </a:fld>
            <a:endParaRPr lang="en-US" altLang="en-US"/>
          </a:p>
        </p:txBody>
      </p:sp>
    </p:spTree>
    <p:extLst>
      <p:ext uri="{BB962C8B-B14F-4D97-AF65-F5344CB8AC3E}">
        <p14:creationId xmlns:p14="http://schemas.microsoft.com/office/powerpoint/2010/main" val="4012738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D3FA868-B070-40F0-ACD4-6C99D77D7B78}" type="slidenum">
              <a:rPr lang="en-US" altLang="en-US" smtClean="0"/>
              <a:pPr/>
              <a:t>‹#›</a:t>
            </a:fld>
            <a:endParaRPr lang="en-US" altLang="en-US"/>
          </a:p>
        </p:txBody>
      </p:sp>
    </p:spTree>
    <p:extLst>
      <p:ext uri="{BB962C8B-B14F-4D97-AF65-F5344CB8AC3E}">
        <p14:creationId xmlns:p14="http://schemas.microsoft.com/office/powerpoint/2010/main" val="2634497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62891E1-13E9-4604-90E3-BFE76395D0A0}" type="slidenum">
              <a:rPr lang="en-US" altLang="en-US" smtClean="0"/>
              <a:pPr/>
              <a:t>‹#›</a:t>
            </a:fld>
            <a:endParaRPr lang="en-US" altLang="en-US"/>
          </a:p>
        </p:txBody>
      </p:sp>
    </p:spTree>
    <p:extLst>
      <p:ext uri="{BB962C8B-B14F-4D97-AF65-F5344CB8AC3E}">
        <p14:creationId xmlns:p14="http://schemas.microsoft.com/office/powerpoint/2010/main" val="1333950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73FFB1E-A826-4036-97DA-710802EB3B4B}" type="slidenum">
              <a:rPr lang="en-US" altLang="en-US" smtClean="0"/>
              <a:pPr/>
              <a:t>‹#›</a:t>
            </a:fld>
            <a:endParaRPr lang="en-US" altLang="en-US"/>
          </a:p>
        </p:txBody>
      </p:sp>
    </p:spTree>
    <p:extLst>
      <p:ext uri="{BB962C8B-B14F-4D97-AF65-F5344CB8AC3E}">
        <p14:creationId xmlns:p14="http://schemas.microsoft.com/office/powerpoint/2010/main" val="2557635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350AE72-8343-45C9-B1C8-6950758A94D3}" type="slidenum">
              <a:rPr lang="en-US" altLang="en-US" smtClean="0"/>
              <a:pPr/>
              <a:t>‹#›</a:t>
            </a:fld>
            <a:endParaRPr lang="en-US" altLang="en-US"/>
          </a:p>
        </p:txBody>
      </p:sp>
    </p:spTree>
    <p:extLst>
      <p:ext uri="{BB962C8B-B14F-4D97-AF65-F5344CB8AC3E}">
        <p14:creationId xmlns:p14="http://schemas.microsoft.com/office/powerpoint/2010/main" val="482756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CEF1D3FB-7CFB-4B9D-B45B-8D35CFD06622}" type="slidenum">
              <a:rPr lang="en-US" altLang="en-US" smtClean="0"/>
              <a:pPr/>
              <a:t>‹#›</a:t>
            </a:fld>
            <a:endParaRPr lang="en-US" altLang="en-US"/>
          </a:p>
        </p:txBody>
      </p:sp>
    </p:spTree>
    <p:extLst>
      <p:ext uri="{BB962C8B-B14F-4D97-AF65-F5344CB8AC3E}">
        <p14:creationId xmlns:p14="http://schemas.microsoft.com/office/powerpoint/2010/main" val="1542372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2AE60C98-A661-40F5-B2F7-5E9067F449B7}" type="slidenum">
              <a:rPr lang="en-US" altLang="en-US" smtClean="0"/>
              <a:pPr/>
              <a:t>‹#›</a:t>
            </a:fld>
            <a:endParaRPr lang="en-US" altLang="en-US"/>
          </a:p>
        </p:txBody>
      </p:sp>
    </p:spTree>
    <p:extLst>
      <p:ext uri="{BB962C8B-B14F-4D97-AF65-F5344CB8AC3E}">
        <p14:creationId xmlns:p14="http://schemas.microsoft.com/office/powerpoint/2010/main" val="3438829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42B39848-6F3E-4CF4-8F1B-849A7A9669DD}" type="slidenum">
              <a:rPr lang="en-US" altLang="en-US" smtClean="0"/>
              <a:pPr/>
              <a:t>‹#›</a:t>
            </a:fld>
            <a:endParaRPr lang="en-US" altLang="en-US"/>
          </a:p>
        </p:txBody>
      </p:sp>
    </p:spTree>
    <p:extLst>
      <p:ext uri="{BB962C8B-B14F-4D97-AF65-F5344CB8AC3E}">
        <p14:creationId xmlns:p14="http://schemas.microsoft.com/office/powerpoint/2010/main" val="1468810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409C888-A6E4-4A39-B470-EE4C032204CA}" type="slidenum">
              <a:rPr lang="en-US" altLang="en-US" smtClean="0"/>
              <a:pPr/>
              <a:t>‹#›</a:t>
            </a:fld>
            <a:endParaRPr lang="en-US" altLang="en-US"/>
          </a:p>
        </p:txBody>
      </p:sp>
    </p:spTree>
    <p:extLst>
      <p:ext uri="{BB962C8B-B14F-4D97-AF65-F5344CB8AC3E}">
        <p14:creationId xmlns:p14="http://schemas.microsoft.com/office/powerpoint/2010/main" val="2763568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1748E0D-509C-45B0-8E16-99D86CC4DF37}" type="slidenum">
              <a:rPr lang="en-US" altLang="en-US" smtClean="0"/>
              <a:pPr/>
              <a:t>‹#›</a:t>
            </a:fld>
            <a:endParaRPr lang="en-US" altLang="en-US"/>
          </a:p>
        </p:txBody>
      </p:sp>
    </p:spTree>
    <p:extLst>
      <p:ext uri="{BB962C8B-B14F-4D97-AF65-F5344CB8AC3E}">
        <p14:creationId xmlns:p14="http://schemas.microsoft.com/office/powerpoint/2010/main" val="3941167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4325A-9CF9-4F0F-98AD-0FAAEA9DC128}" type="slidenum">
              <a:rPr lang="en-US" altLang="en-US" smtClean="0"/>
              <a:pPr/>
              <a:t>‹#›</a:t>
            </a:fld>
            <a:endParaRPr lang="en-US" altLang="en-US"/>
          </a:p>
        </p:txBody>
      </p:sp>
    </p:spTree>
    <p:extLst>
      <p:ext uri="{BB962C8B-B14F-4D97-AF65-F5344CB8AC3E}">
        <p14:creationId xmlns:p14="http://schemas.microsoft.com/office/powerpoint/2010/main" val="950179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4800"/>
            <a:ext cx="9144000" cy="2387600"/>
          </a:xfrm>
        </p:spPr>
        <p:txBody>
          <a:bodyPr>
            <a:normAutofit/>
          </a:bodyPr>
          <a:lstStyle/>
          <a:p>
            <a:r>
              <a:rPr lang="en-US" sz="7200" b="1" dirty="0" smtClean="0"/>
              <a:t>Physical Geography</a:t>
            </a:r>
            <a:endParaRPr lang="en-US" sz="7200" b="1" dirty="0"/>
          </a:p>
        </p:txBody>
      </p:sp>
      <p:sp>
        <p:nvSpPr>
          <p:cNvPr id="3" name="Subtitle 2"/>
          <p:cNvSpPr>
            <a:spLocks noGrp="1"/>
          </p:cNvSpPr>
          <p:nvPr>
            <p:ph type="subTitle" idx="1"/>
          </p:nvPr>
        </p:nvSpPr>
        <p:spPr/>
        <p:txBody>
          <a:bodyPr>
            <a:normAutofit fontScale="77500" lnSpcReduction="20000"/>
          </a:bodyPr>
          <a:lstStyle/>
          <a:p>
            <a:r>
              <a:rPr lang="en-US" sz="3600" dirty="0" smtClean="0"/>
              <a:t/>
            </a:r>
            <a:br>
              <a:rPr lang="en-US" sz="3600" dirty="0" smtClean="0"/>
            </a:br>
            <a:r>
              <a:rPr lang="en-US" sz="3600" dirty="0" smtClean="0"/>
              <a:t>Glaciation and Glacial Landforms</a:t>
            </a:r>
          </a:p>
          <a:p>
            <a:endParaRPr lang="en-US" sz="3600" dirty="0"/>
          </a:p>
          <a:p>
            <a:r>
              <a:rPr lang="en-US" sz="3600" dirty="0" smtClean="0"/>
              <a:t>UMSL</a:t>
            </a:r>
            <a:endParaRPr lang="en-US" sz="3600" dirty="0"/>
          </a:p>
        </p:txBody>
      </p:sp>
    </p:spTree>
    <p:extLst>
      <p:ext uri="{BB962C8B-B14F-4D97-AF65-F5344CB8AC3E}">
        <p14:creationId xmlns:p14="http://schemas.microsoft.com/office/powerpoint/2010/main" val="26121812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endParaRPr lang="en-US" altLang="en-US">
              <a:solidFill>
                <a:schemeClr val="bg1"/>
              </a:solidFill>
              <a:latin typeface="Tahoma" panose="020B0604030504040204" pitchFamily="34" charset="0"/>
            </a:endParaRPr>
          </a:p>
        </p:txBody>
      </p:sp>
      <p:pic>
        <p:nvPicPr>
          <p:cNvPr id="10243" name="Picture 3" descr="D:\Lecture Resources\Text Figures\Chapter 19\FG19_02.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500" b="91500" l="3250" r="99125">
                        <a14:foregroundMark x1="7750" y1="31833" x2="7750" y2="31833"/>
                        <a14:foregroundMark x1="19250" y1="20500" x2="19250" y2="20500"/>
                        <a14:foregroundMark x1="12375" y1="26000" x2="12375" y2="26000"/>
                        <a14:foregroundMark x1="12000" y1="24833" x2="12000" y2="24833"/>
                        <a14:foregroundMark x1="30625" y1="16500" x2="30625" y2="16500"/>
                        <a14:foregroundMark x1="70500" y1="18000" x2="70500" y2="18000"/>
                        <a14:foregroundMark x1="91500" y1="35500" x2="91500" y2="35500"/>
                        <a14:foregroundMark x1="95000" y1="43667" x2="95000" y2="43667"/>
                        <a14:foregroundMark x1="99125" y1="48167" x2="99000" y2="48167"/>
                        <a14:foregroundMark x1="3375" y1="44833" x2="3250" y2="44833"/>
                        <a14:foregroundMark x1="26125" y1="69000" x2="26125" y2="69000"/>
                        <a14:foregroundMark x1="16750" y1="68500" x2="16750" y2="68500"/>
                        <a14:foregroundMark x1="13250" y1="68833" x2="13250" y2="68833"/>
                        <a14:foregroundMark x1="11500" y1="66833" x2="11500" y2="66833"/>
                        <a14:foregroundMark x1="10375" y1="66833" x2="10375" y2="66833"/>
                        <a14:foregroundMark x1="15000" y1="70167" x2="15000" y2="70167"/>
                        <a14:foregroundMark x1="15500" y1="66833" x2="15500" y2="66833"/>
                        <a14:foregroundMark x1="18125" y1="67167" x2="18125" y2="67167"/>
                        <a14:foregroundMark x1="22000" y1="66833" x2="22000" y2="66833"/>
                        <a14:foregroundMark x1="24875" y1="67833" x2="24875" y2="67833"/>
                        <a14:foregroundMark x1="26875" y1="66833" x2="26875" y2="66833"/>
                        <a14:foregroundMark x1="27750" y1="69500" x2="27750" y2="69500"/>
                      </a14:backgroundRemoval>
                    </a14:imgEffect>
                  </a14:imgLayer>
                </a14:imgProps>
              </a:ext>
              <a:ext uri="{28A0092B-C50C-407E-A947-70E740481C1C}">
                <a14:useLocalDpi xmlns:a14="http://schemas.microsoft.com/office/drawing/2010/main" val="0"/>
              </a:ext>
            </a:extLst>
          </a:blip>
          <a:srcRect t="15555" b="15587"/>
          <a:stretch/>
        </p:blipFill>
        <p:spPr bwMode="auto">
          <a:xfrm>
            <a:off x="0" y="-76200"/>
            <a:ext cx="12192000" cy="6296323"/>
          </a:xfrm>
          <a:prstGeom prst="rect">
            <a:avLst/>
          </a:prstGeom>
          <a:noFill/>
          <a:extLst>
            <a:ext uri="{909E8E84-426E-40DD-AFC4-6F175D3DCCD1}">
              <a14:hiddenFill xmlns:a14="http://schemas.microsoft.com/office/drawing/2010/main">
                <a:solidFill>
                  <a:srgbClr val="FFFFFF"/>
                </a:solidFill>
              </a14:hiddenFill>
            </a:ext>
          </a:extLst>
        </p:spPr>
      </p:pic>
      <p:sp>
        <p:nvSpPr>
          <p:cNvPr id="10244" name="Text Box 4"/>
          <p:cNvSpPr txBox="1">
            <a:spLocks noChangeArrowheads="1"/>
          </p:cNvSpPr>
          <p:nvPr/>
        </p:nvSpPr>
        <p:spPr bwMode="auto">
          <a:xfrm>
            <a:off x="2743200" y="6176465"/>
            <a:ext cx="6400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a:latin typeface="Tahoma" panose="020B0604030504040204" pitchFamily="34" charset="0"/>
              </a:rPr>
              <a:t>Current Extent of Glaciation - about 10% of land surface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endParaRPr lang="en-US" altLang="en-US">
              <a:solidFill>
                <a:schemeClr val="bg1"/>
              </a:solidFill>
              <a:latin typeface="Tahoma" panose="020B0604030504040204" pitchFamily="34" charset="0"/>
            </a:endParaRPr>
          </a:p>
        </p:txBody>
      </p:sp>
      <p:pic>
        <p:nvPicPr>
          <p:cNvPr id="11267" name="Picture 3" descr="D:\Lecture Resources\Text Figures\Chapter 19\FG19_03.JPG"/>
          <p:cNvPicPr>
            <a:picLocks noChangeAspect="1" noChangeArrowheads="1"/>
          </p:cNvPicPr>
          <p:nvPr/>
        </p:nvPicPr>
        <p:blipFill rotWithShape="1">
          <a:blip r:embed="rId2">
            <a:extLst>
              <a:ext uri="{28A0092B-C50C-407E-A947-70E740481C1C}">
                <a14:useLocalDpi xmlns:a14="http://schemas.microsoft.com/office/drawing/2010/main" val="0"/>
              </a:ext>
            </a:extLst>
          </a:blip>
          <a:srcRect l="833" t="15556" b="16666"/>
          <a:stretch/>
        </p:blipFill>
        <p:spPr bwMode="auto">
          <a:xfrm>
            <a:off x="0" y="285589"/>
            <a:ext cx="12192000" cy="62496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Lecture Resources\Text Figures\Chapter 19\FG19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endParaRPr lang="en-US" altLang="en-US">
              <a:solidFill>
                <a:schemeClr val="bg1"/>
              </a:solidFill>
              <a:latin typeface="Tahoma" panose="020B0604030504040204" pitchFamily="34" charset="0"/>
            </a:endParaRPr>
          </a:p>
        </p:txBody>
      </p:sp>
      <p:pic>
        <p:nvPicPr>
          <p:cNvPr id="7171" name="Picture 3" descr="C:\My Documents\My Pictures\Australia\franz joseph landscape.jpg"/>
          <p:cNvPicPr>
            <a:picLocks noChangeAspect="1" noChangeArrowheads="1"/>
          </p:cNvPicPr>
          <p:nvPr/>
        </p:nvPicPr>
        <p:blipFill rotWithShape="1">
          <a:blip r:embed="rId2">
            <a:extLst>
              <a:ext uri="{28A0092B-C50C-407E-A947-70E740481C1C}">
                <a14:useLocalDpi xmlns:a14="http://schemas.microsoft.com/office/drawing/2010/main" val="0"/>
              </a:ext>
            </a:extLst>
          </a:blip>
          <a:srcRect t="6666"/>
          <a:stretch/>
        </p:blipFill>
        <p:spPr bwMode="auto">
          <a:xfrm>
            <a:off x="1143000" y="0"/>
            <a:ext cx="9797142"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2" name="Text Box 4"/>
          <p:cNvSpPr txBox="1">
            <a:spLocks noChangeArrowheads="1"/>
          </p:cNvSpPr>
          <p:nvPr/>
        </p:nvSpPr>
        <p:spPr bwMode="auto">
          <a:xfrm>
            <a:off x="2895600" y="6481764"/>
            <a:ext cx="6096000" cy="376237"/>
          </a:xfrm>
          <a:prstGeom prst="rect">
            <a:avLst/>
          </a:prstGeom>
          <a:solidFill>
            <a:schemeClr val="accent2">
              <a:lumMod val="20000"/>
              <a:lumOff val="80000"/>
            </a:schemeClr>
          </a:solidFill>
          <a:ln w="9525">
            <a:solidFill>
              <a:schemeClr val="tx1"/>
            </a:solidFill>
            <a:miter lim="800000"/>
            <a:headEnd/>
            <a:tailEnd/>
          </a:ln>
          <a:effectLst/>
          <a:extLst/>
        </p:spPr>
        <p:txBody>
          <a:bodyPr>
            <a:spAutoFit/>
          </a:bodyPr>
          <a:lstStyle/>
          <a:p>
            <a:pPr>
              <a:spcBef>
                <a:spcPct val="50000"/>
              </a:spcBef>
            </a:pPr>
            <a:r>
              <a:rPr lang="en-US" altLang="en-US" sz="1800" dirty="0">
                <a:latin typeface="Tahoma" panose="020B0604030504040204" pitchFamily="34" charset="0"/>
              </a:rPr>
              <a:t>Franz Joseph Glacier and Outwash Plain, New Zealand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76200" y="1219200"/>
            <a:ext cx="8229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solidFill>
                  <a:schemeClr val="bg1"/>
                </a:solidFill>
                <a:latin typeface="Tahoma" panose="020B0604030504040204" pitchFamily="34" charset="0"/>
              </a:rPr>
              <a:t>Why is a glacier the only thing that is ever coming and going at the same time?</a:t>
            </a:r>
          </a:p>
        </p:txBody>
      </p:sp>
      <p:pic>
        <p:nvPicPr>
          <p:cNvPr id="16388" name="Picture 4" descr="D:\Lecture Resources\Text Figures\Chapter 19\FG19_10.JPG"/>
          <p:cNvPicPr>
            <a:picLocks noChangeAspect="1" noChangeArrowheads="1"/>
          </p:cNvPicPr>
          <p:nvPr/>
        </p:nvPicPr>
        <p:blipFill>
          <a:blip r:embed="rId2">
            <a:extLst>
              <a:ext uri="{28A0092B-C50C-407E-A947-70E740481C1C}">
                <a14:useLocalDpi xmlns:a14="http://schemas.microsoft.com/office/drawing/2010/main" val="0"/>
              </a:ext>
            </a:extLst>
          </a:blip>
          <a:srcRect l="31000" r="31000" b="5333"/>
          <a:stretch>
            <a:fillRect/>
          </a:stretch>
        </p:blipFill>
        <p:spPr bwMode="auto">
          <a:xfrm>
            <a:off x="8458200" y="89573"/>
            <a:ext cx="3670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89573"/>
            <a:ext cx="7162800" cy="901027"/>
          </a:xfrm>
        </p:spPr>
        <p:txBody>
          <a:bodyPr/>
          <a:lstStyle/>
          <a:p>
            <a:r>
              <a:rPr lang="en-US" dirty="0" smtClean="0"/>
              <a:t>Something to think about . . . </a:t>
            </a:r>
            <a:endParaRPr lang="en-US" dirty="0"/>
          </a:p>
        </p:txBody>
      </p:sp>
      <p:pic>
        <p:nvPicPr>
          <p:cNvPr id="3" name="Picture 2"/>
          <p:cNvPicPr>
            <a:picLocks noChangeAspect="1"/>
          </p:cNvPicPr>
          <p:nvPr/>
        </p:nvPicPr>
        <p:blipFill>
          <a:blip r:embed="rId3"/>
          <a:stretch>
            <a:fillRect/>
          </a:stretch>
        </p:blipFill>
        <p:spPr>
          <a:xfrm>
            <a:off x="533400" y="1981200"/>
            <a:ext cx="6940826"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1000"/>
                                        <p:tgtEl>
                                          <p:spTgt spid="16387"/>
                                        </p:tgtEl>
                                      </p:cBhvr>
                                    </p:animEffect>
                                    <p:anim calcmode="lin" valueType="num">
                                      <p:cBhvr>
                                        <p:cTn id="8" dur="1000" fill="hold"/>
                                        <p:tgtEl>
                                          <p:spTgt spid="16387"/>
                                        </p:tgtEl>
                                        <p:attrNameLst>
                                          <p:attrName>ppt_x</p:attrName>
                                        </p:attrNameLst>
                                      </p:cBhvr>
                                      <p:tavLst>
                                        <p:tav tm="0">
                                          <p:val>
                                            <p:strVal val="#ppt_x"/>
                                          </p:val>
                                        </p:tav>
                                        <p:tav tm="100000">
                                          <p:val>
                                            <p:strVal val="#ppt_x"/>
                                          </p:val>
                                        </p:tav>
                                      </p:tavLst>
                                    </p:anim>
                                    <p:anim calcmode="lin" valueType="num">
                                      <p:cBhvr>
                                        <p:cTn id="9"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457200" y="228600"/>
            <a:ext cx="6172200"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chemeClr val="bg1"/>
                </a:solidFill>
                <a:latin typeface="Tahoma" panose="020B0604030504040204" pitchFamily="34" charset="0"/>
              </a:rPr>
              <a:t>Erosion by Glaciers</a:t>
            </a:r>
            <a:endParaRPr lang="en-US" altLang="en-US" sz="2000" dirty="0">
              <a:solidFill>
                <a:srgbClr val="C00000"/>
              </a:solidFill>
              <a:latin typeface="Tahoma" panose="020B0604030504040204" pitchFamily="34" charset="0"/>
            </a:endParaRPr>
          </a:p>
          <a:p>
            <a:pPr>
              <a:spcBef>
                <a:spcPct val="50000"/>
              </a:spcBef>
              <a:buFontTx/>
              <a:buChar char="•"/>
            </a:pPr>
            <a:r>
              <a:rPr lang="en-US" altLang="en-US" sz="2000" dirty="0">
                <a:solidFill>
                  <a:srgbClr val="C00000"/>
                </a:solidFill>
                <a:latin typeface="Tahoma" panose="020B0604030504040204" pitchFamily="34" charset="0"/>
              </a:rPr>
              <a:t> </a:t>
            </a:r>
            <a: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t>volume and speed determines</a:t>
            </a:r>
            <a:b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br>
            <a: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t>amount of erosion.</a:t>
            </a:r>
          </a:p>
          <a:p>
            <a:pPr>
              <a:spcBef>
                <a:spcPct val="50000"/>
              </a:spcBef>
              <a:buFontTx/>
              <a:buChar char="•"/>
            </a:pPr>
            <a: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t> erodes slightly more effectively</a:t>
            </a:r>
            <a:b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br>
            <a: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t> than water.</a:t>
            </a:r>
          </a:p>
          <a:p>
            <a:pPr>
              <a:spcBef>
                <a:spcPct val="50000"/>
              </a:spcBef>
              <a:buFontTx/>
              <a:buChar char="•"/>
            </a:pPr>
            <a: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t> plucking and abrasion (rock-tipped blade).</a:t>
            </a:r>
          </a:p>
          <a:p>
            <a:pPr>
              <a:spcBef>
                <a:spcPct val="50000"/>
              </a:spcBef>
              <a:buFontTx/>
              <a:buChar char="•"/>
            </a:pPr>
            <a: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t> polishing and striations.</a:t>
            </a:r>
          </a:p>
          <a:p>
            <a:pPr>
              <a:spcBef>
                <a:spcPct val="50000"/>
              </a:spcBef>
              <a:buFontTx/>
              <a:buChar char="•"/>
            </a:pPr>
            <a: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t> Continental glaciers remove</a:t>
            </a:r>
            <a:b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br>
            <a: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t>all soil, plants, and small hills.</a:t>
            </a:r>
          </a:p>
          <a:p>
            <a:pPr>
              <a:spcBef>
                <a:spcPct val="50000"/>
              </a:spcBef>
              <a:buFontTx/>
              <a:buChar char="•"/>
            </a:pPr>
            <a: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t> Alpine glaciers change V-shaped</a:t>
            </a:r>
            <a:b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br>
            <a:r>
              <a:rPr lang="en-US" altLang="en-US" sz="2400" b="1" dirty="0">
                <a:solidFill>
                  <a:srgbClr val="C00000"/>
                </a:solidFill>
                <a:effectLst>
                  <a:outerShdw blurRad="38100" dist="38100" dir="2700000" algn="tl">
                    <a:srgbClr val="000000">
                      <a:alpha val="43137"/>
                    </a:srgbClr>
                  </a:outerShdw>
                </a:effectLst>
                <a:latin typeface="Tahoma" panose="020B0604030504040204" pitchFamily="34" charset="0"/>
              </a:rPr>
              <a:t>valleys to U-shaped.</a:t>
            </a:r>
          </a:p>
        </p:txBody>
      </p:sp>
      <p:pic>
        <p:nvPicPr>
          <p:cNvPr id="22531" name="Picture 3" descr="D:\Lecture Resources\Text Figures\Chapter 19\FG19_11a.JPG"/>
          <p:cNvPicPr>
            <a:picLocks noChangeAspect="1" noChangeArrowheads="1"/>
          </p:cNvPicPr>
          <p:nvPr/>
        </p:nvPicPr>
        <p:blipFill>
          <a:blip r:embed="rId2">
            <a:extLst>
              <a:ext uri="{28A0092B-C50C-407E-A947-70E740481C1C}">
                <a14:useLocalDpi xmlns:a14="http://schemas.microsoft.com/office/drawing/2010/main" val="0"/>
              </a:ext>
            </a:extLst>
          </a:blip>
          <a:srcRect b="8046"/>
          <a:stretch>
            <a:fillRect/>
          </a:stretch>
        </p:blipFill>
        <p:spPr bwMode="auto">
          <a:xfrm>
            <a:off x="7086600" y="3336925"/>
            <a:ext cx="5105400" cy="3521075"/>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C:\WINDOWS\Desktop\Yosemite%20Valley.jpg"/>
          <p:cNvPicPr>
            <a:picLocks noChangeAspect="1" noChangeArrowheads="1"/>
          </p:cNvPicPr>
          <p:nvPr/>
        </p:nvPicPr>
        <p:blipFill>
          <a:blip r:embed="rId3">
            <a:extLst>
              <a:ext uri="{28A0092B-C50C-407E-A947-70E740481C1C}">
                <a14:useLocalDpi xmlns:a14="http://schemas.microsoft.com/office/drawing/2010/main" val="0"/>
              </a:ext>
            </a:extLst>
          </a:blip>
          <a:srcRect b="6259"/>
          <a:stretch>
            <a:fillRect/>
          </a:stretch>
        </p:blipFill>
        <p:spPr bwMode="auto">
          <a:xfrm>
            <a:off x="7086600" y="30866"/>
            <a:ext cx="5078392" cy="31944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26" descr="D:\Lecture Resources\Text Figures\Chapter 19\FG19_16.JPG"/>
          <p:cNvPicPr>
            <a:picLocks noChangeAspect="1" noChangeArrowheads="1"/>
          </p:cNvPicPr>
          <p:nvPr/>
        </p:nvPicPr>
        <p:blipFill rotWithShape="1">
          <a:blip r:embed="rId2">
            <a:extLst>
              <a:ext uri="{28A0092B-C50C-407E-A947-70E740481C1C}">
                <a14:useLocalDpi xmlns:a14="http://schemas.microsoft.com/office/drawing/2010/main" val="0"/>
              </a:ext>
            </a:extLst>
          </a:blip>
          <a:srcRect t="8594" b="16667"/>
          <a:stretch/>
        </p:blipFill>
        <p:spPr bwMode="auto">
          <a:xfrm>
            <a:off x="0" y="23792"/>
            <a:ext cx="12192000" cy="68342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Glacial Striations</a:t>
            </a:r>
          </a:p>
        </p:txBody>
      </p:sp>
      <p:pic>
        <p:nvPicPr>
          <p:cNvPr id="4" name="Content Placeholder 3"/>
          <p:cNvPicPr>
            <a:picLocks noGrp="1" noChangeAspect="1"/>
          </p:cNvPicPr>
          <p:nvPr>
            <p:ph idx="1"/>
          </p:nvPr>
        </p:nvPicPr>
        <p:blipFill>
          <a:blip r:embed="rId2"/>
          <a:stretch>
            <a:fillRect/>
          </a:stretch>
        </p:blipFill>
        <p:spPr>
          <a:xfrm>
            <a:off x="4287457" y="1600200"/>
            <a:ext cx="7901650" cy="5270339"/>
          </a:xfrm>
          <a:prstGeom prst="rect">
            <a:avLst/>
          </a:prstGeom>
        </p:spPr>
      </p:pic>
      <p:sp>
        <p:nvSpPr>
          <p:cNvPr id="5" name="Rectangle 4"/>
          <p:cNvSpPr/>
          <p:nvPr/>
        </p:nvSpPr>
        <p:spPr>
          <a:xfrm>
            <a:off x="152400" y="1524000"/>
            <a:ext cx="4135057" cy="4401205"/>
          </a:xfrm>
          <a:prstGeom prst="rect">
            <a:avLst/>
          </a:prstGeom>
        </p:spPr>
        <p:txBody>
          <a:bodyPr wrap="square">
            <a:spAutoFit/>
          </a:bodyPr>
          <a:lstStyle/>
          <a:p>
            <a:r>
              <a:rPr lang="en-US" sz="2800" dirty="0"/>
              <a:t>Glacial striations are scratches or gouges cut into bedrock by glacial abrasion. These scratches and gouges were first recognized as the result of a moving glacier in the late 18th century when Swiss alpinists first associated them with moving glaciers.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a:t>Glacial polish </a:t>
            </a:r>
          </a:p>
        </p:txBody>
      </p:sp>
      <p:pic>
        <p:nvPicPr>
          <p:cNvPr id="5" name="Content Placeholder 4"/>
          <p:cNvPicPr>
            <a:picLocks noGrp="1" noChangeAspect="1"/>
          </p:cNvPicPr>
          <p:nvPr>
            <p:ph idx="1"/>
          </p:nvPr>
        </p:nvPicPr>
        <p:blipFill>
          <a:blip r:embed="rId2"/>
          <a:stretch>
            <a:fillRect/>
          </a:stretch>
        </p:blipFill>
        <p:spPr>
          <a:xfrm>
            <a:off x="4572000" y="1116957"/>
            <a:ext cx="7620000" cy="5715000"/>
          </a:xfrm>
          <a:prstGeom prst="rect">
            <a:avLst/>
          </a:prstGeom>
        </p:spPr>
      </p:pic>
      <p:sp>
        <p:nvSpPr>
          <p:cNvPr id="4" name="Rectangle 3"/>
          <p:cNvSpPr/>
          <p:nvPr/>
        </p:nvSpPr>
        <p:spPr>
          <a:xfrm>
            <a:off x="76200" y="1342967"/>
            <a:ext cx="4495800" cy="5262979"/>
          </a:xfrm>
          <a:prstGeom prst="rect">
            <a:avLst/>
          </a:prstGeom>
        </p:spPr>
        <p:txBody>
          <a:bodyPr wrap="square">
            <a:spAutoFit/>
          </a:bodyPr>
          <a:lstStyle/>
          <a:p>
            <a:r>
              <a:rPr lang="en-US" sz="2800" dirty="0"/>
              <a:t>Glacial polish is a characteristic of rock surfaces where glaciers have passed over bedrock, typically granite or other hard igneous or metamorphic rock. Moving ice will carry pebbles and sand grains removed from upper levels which in turn grind a smooth or grooved surface upon the underlying rock.</a:t>
            </a:r>
          </a:p>
        </p:txBody>
      </p:sp>
    </p:spTree>
    <p:extLst>
      <p:ext uri="{BB962C8B-B14F-4D97-AF65-F5344CB8AC3E}">
        <p14:creationId xmlns:p14="http://schemas.microsoft.com/office/powerpoint/2010/main" val="3766490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 y="22185"/>
            <a:ext cx="2895600" cy="6835815"/>
          </a:xfrm>
        </p:spPr>
        <p:txBody>
          <a:bodyPr/>
          <a:lstStyle/>
          <a:p>
            <a:r>
              <a:rPr lang="en-US" altLang="en-US" dirty="0" smtClean="0">
                <a:solidFill>
                  <a:schemeClr val="bg1"/>
                </a:solidFill>
                <a:effectLst>
                  <a:outerShdw blurRad="38100" dist="38100" dir="2700000" algn="tl">
                    <a:srgbClr val="000000">
                      <a:alpha val="43137"/>
                    </a:srgbClr>
                  </a:outerShdw>
                </a:effectLst>
                <a:latin typeface="Tahoma" panose="020B0604030504040204" pitchFamily="34" charset="0"/>
              </a:rPr>
              <a:t>Walking on a glacier can be very dangerous</a:t>
            </a:r>
            <a:endParaRPr lang="en-US" altLang="en-US" dirty="0">
              <a:solidFill>
                <a:schemeClr val="bg1"/>
              </a:solidFill>
              <a:effectLst>
                <a:outerShdw blurRad="38100" dist="38100" dir="2700000" algn="tl">
                  <a:srgbClr val="000000">
                    <a:alpha val="43137"/>
                  </a:srgbClr>
                </a:outerShdw>
              </a:effectLst>
              <a:latin typeface="Tahoma" panose="020B0604030504040204" pitchFamily="34" charset="0"/>
            </a:endParaRPr>
          </a:p>
        </p:txBody>
      </p:sp>
      <p:pic>
        <p:nvPicPr>
          <p:cNvPr id="5123" name="Picture 3" descr="C:\My Documents\My Pictures\Australia\crevass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descr="C:\WINDOWS\Desktop\glaci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8448" y="0"/>
            <a:ext cx="4267200" cy="31956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WINDOWS\Desktop\glacial la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4384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title"/>
          </p:nvPr>
        </p:nvSpPr>
        <p:spPr>
          <a:xfrm>
            <a:off x="304800" y="762000"/>
            <a:ext cx="7696200" cy="1143000"/>
          </a:xfrm>
        </p:spPr>
        <p:txBody>
          <a:bodyPr>
            <a:normAutofit fontScale="90000"/>
          </a:bodyPr>
          <a:lstStyle/>
          <a:p>
            <a:r>
              <a:rPr lang="en-US" altLang="en-US" dirty="0">
                <a:solidFill>
                  <a:schemeClr val="bg1"/>
                </a:solidFill>
                <a:effectLst>
                  <a:outerShdw blurRad="38100" dist="38100" dir="2700000" algn="tl">
                    <a:srgbClr val="000000">
                      <a:alpha val="43137"/>
                    </a:srgbClr>
                  </a:outerShdw>
                </a:effectLst>
                <a:latin typeface="Tahoma" panose="020B0604030504040204" pitchFamily="34" charset="0"/>
              </a:rPr>
              <a:t>Glacial Processes and Landforms</a:t>
            </a:r>
          </a:p>
        </p:txBody>
      </p:sp>
      <p:pic>
        <p:nvPicPr>
          <p:cNvPr id="2056" name="Picture 8" descr="C:\My Documents\My Pictures\Australia\franzjosep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6" y="3792264"/>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4800" y="-24114"/>
            <a:ext cx="7239000" cy="615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chemeClr val="bg1"/>
                </a:solidFill>
                <a:effectLst>
                  <a:outerShdw blurRad="38100" dist="38100" dir="2700000" algn="tl">
                    <a:srgbClr val="000000">
                      <a:alpha val="43137"/>
                    </a:srgbClr>
                  </a:outerShdw>
                </a:effectLst>
                <a:latin typeface="Tahoma" panose="020B0604030504040204" pitchFamily="34" charset="0"/>
              </a:rPr>
              <a:t>Transportation by Glaciers</a:t>
            </a:r>
            <a:endParaRPr lang="en-US" altLang="en-US" sz="2000" b="1" dirty="0">
              <a:solidFill>
                <a:schemeClr val="bg1"/>
              </a:solidFill>
              <a:effectLst>
                <a:outerShdw blurRad="38100" dist="38100" dir="2700000" algn="tl">
                  <a:srgbClr val="000000">
                    <a:alpha val="43137"/>
                  </a:srgbClr>
                </a:outerShdw>
              </a:effectLst>
              <a:latin typeface="Tahoma" panose="020B0604030504040204" pitchFamily="34" charset="0"/>
            </a:endParaRPr>
          </a:p>
          <a:p>
            <a:pPr>
              <a:spcBef>
                <a:spcPct val="50000"/>
              </a:spcBef>
              <a:buFontTx/>
              <a:buChar char="•"/>
            </a:pPr>
            <a:r>
              <a:rPr lang="en-US" altLang="en-US" sz="2000" dirty="0">
                <a:solidFill>
                  <a:srgbClr val="FFFF00"/>
                </a:solidFill>
                <a:latin typeface="Tahoma" panose="020B0604030504040204" pitchFamily="34" charset="0"/>
              </a:rPr>
              <a:t> </a:t>
            </a:r>
            <a:r>
              <a:rPr lang="en-US" altLang="en-US" sz="2800"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rPr>
              <a:t>will move material of all sizes, from </a:t>
            </a:r>
            <a:r>
              <a:rPr lang="en-US" altLang="en-US" sz="2800" i="1"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rPr>
              <a:t>glacial flour </a:t>
            </a:r>
            <a:r>
              <a:rPr lang="en-US" altLang="en-US" sz="2800"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rPr>
              <a:t>to massive boulders</a:t>
            </a:r>
            <a:r>
              <a:rPr lang="en-US" altLang="en-US" sz="2800" dirty="0" smtClean="0">
                <a:solidFill>
                  <a:schemeClr val="accent2">
                    <a:lumMod val="50000"/>
                  </a:schemeClr>
                </a:solidFill>
                <a:effectLst>
                  <a:outerShdw blurRad="38100" dist="38100" dir="2700000" algn="tl">
                    <a:srgbClr val="000000">
                      <a:alpha val="43137"/>
                    </a:srgbClr>
                  </a:outerShdw>
                </a:effectLst>
                <a:latin typeface="Tahoma" panose="020B0604030504040204" pitchFamily="34" charset="0"/>
              </a:rPr>
              <a:t>.</a:t>
            </a:r>
          </a:p>
          <a:p>
            <a:pPr lvl="1">
              <a:spcBef>
                <a:spcPct val="50000"/>
              </a:spcBef>
              <a:buFontTx/>
              <a:buChar char="•"/>
            </a:pPr>
            <a:r>
              <a:rPr lang="en-US" altLang="en-US" sz="2800" dirty="0" smtClean="0">
                <a:solidFill>
                  <a:schemeClr val="accent2">
                    <a:lumMod val="50000"/>
                  </a:schemeClr>
                </a:solidFill>
                <a:effectLst>
                  <a:outerShdw blurRad="38100" dist="38100" dir="2700000" algn="tl">
                    <a:srgbClr val="000000">
                      <a:alpha val="43137"/>
                    </a:srgbClr>
                  </a:outerShdw>
                </a:effectLst>
                <a:latin typeface="Tahoma" panose="020B0604030504040204" pitchFamily="34" charset="0"/>
              </a:rPr>
              <a:t>The soil of Canada is quite thin and young (12 to 18 thousand years old). The last continental glacier pushed all the soil that had been in what is now Canada and deposited it all over the northern U.S.A.</a:t>
            </a:r>
            <a:endParaRPr lang="en-US" altLang="en-US" sz="2800"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endParaRPr>
          </a:p>
          <a:p>
            <a:pPr>
              <a:spcBef>
                <a:spcPct val="50000"/>
              </a:spcBef>
              <a:buFontTx/>
              <a:buChar char="•"/>
            </a:pPr>
            <a:r>
              <a:rPr lang="en-US" altLang="en-US" sz="2800"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rPr>
              <a:t> Slow transport.</a:t>
            </a:r>
          </a:p>
          <a:p>
            <a:pPr>
              <a:spcBef>
                <a:spcPct val="50000"/>
              </a:spcBef>
              <a:buFontTx/>
              <a:buChar char="•"/>
            </a:pPr>
            <a:r>
              <a:rPr lang="en-US" altLang="en-US" sz="2800"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rPr>
              <a:t> Water in, on, and under glaciers (pluvial processes) moves much sediment as well.</a:t>
            </a:r>
          </a:p>
          <a:p>
            <a:pPr>
              <a:spcBef>
                <a:spcPct val="50000"/>
              </a:spcBef>
              <a:buFontTx/>
              <a:buChar char="•"/>
            </a:pPr>
            <a:endParaRPr lang="en-US" altLang="en-US" sz="2000" dirty="0">
              <a:solidFill>
                <a:schemeClr val="accent2">
                  <a:lumMod val="50000"/>
                </a:schemeClr>
              </a:solidFill>
              <a:latin typeface="Tahoma" panose="020B0604030504040204" pitchFamily="34" charset="0"/>
            </a:endParaRPr>
          </a:p>
        </p:txBody>
      </p:sp>
      <p:pic>
        <p:nvPicPr>
          <p:cNvPr id="23557" name="Picture 5" descr="D:\Lecture Resources\Text Figures\Chapter 19\FG19_12.JPG"/>
          <p:cNvPicPr>
            <a:picLocks noChangeAspect="1" noChangeArrowheads="1"/>
          </p:cNvPicPr>
          <p:nvPr/>
        </p:nvPicPr>
        <p:blipFill>
          <a:blip r:embed="rId2">
            <a:lum contrast="18000"/>
            <a:extLst>
              <a:ext uri="{28A0092B-C50C-407E-A947-70E740481C1C}">
                <a14:useLocalDpi xmlns:a14="http://schemas.microsoft.com/office/drawing/2010/main" val="0"/>
              </a:ext>
            </a:extLst>
          </a:blip>
          <a:srcRect l="1563" r="4688" b="10417"/>
          <a:stretch>
            <a:fillRect/>
          </a:stretch>
        </p:blipFill>
        <p:spPr bwMode="auto">
          <a:xfrm>
            <a:off x="7598794" y="0"/>
            <a:ext cx="457295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C:\My Documents\My Pictures\Australia\till on glaci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799" y="3365581"/>
            <a:ext cx="4611547" cy="34586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524000" y="1"/>
            <a:ext cx="4343400" cy="448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a:solidFill>
                  <a:schemeClr val="bg1"/>
                </a:solidFill>
                <a:latin typeface="Tahoma" panose="020B0604030504040204" pitchFamily="34" charset="0"/>
              </a:rPr>
              <a:t>Deposition by Glaciers</a:t>
            </a:r>
            <a:endParaRPr lang="en-US" altLang="en-US" sz="2000">
              <a:solidFill>
                <a:schemeClr val="bg1"/>
              </a:solidFill>
              <a:latin typeface="Tahoma" panose="020B0604030504040204" pitchFamily="34" charset="0"/>
            </a:endParaRPr>
          </a:p>
          <a:p>
            <a:pPr>
              <a:spcBef>
                <a:spcPct val="50000"/>
              </a:spcBef>
              <a:buFontTx/>
              <a:buChar char="•"/>
            </a:pPr>
            <a:r>
              <a:rPr lang="en-US" altLang="en-US" sz="2000">
                <a:solidFill>
                  <a:schemeClr val="bg1"/>
                </a:solidFill>
                <a:latin typeface="Tahoma" panose="020B0604030504040204" pitchFamily="34" charset="0"/>
              </a:rPr>
              <a:t> </a:t>
            </a:r>
            <a:r>
              <a:rPr lang="en-US" altLang="en-US" sz="2000" i="1">
                <a:solidFill>
                  <a:schemeClr val="bg1"/>
                </a:solidFill>
                <a:latin typeface="Tahoma" panose="020B0604030504040204" pitchFamily="34" charset="0"/>
              </a:rPr>
              <a:t>drift</a:t>
            </a:r>
            <a:r>
              <a:rPr lang="en-US" altLang="en-US" sz="2000">
                <a:solidFill>
                  <a:srgbClr val="FFFF00"/>
                </a:solidFill>
                <a:latin typeface="Tahoma" panose="020B0604030504040204" pitchFamily="34" charset="0"/>
              </a:rPr>
              <a:t> is any material deposited by glaciers or their meltwater.</a:t>
            </a:r>
          </a:p>
          <a:p>
            <a:pPr>
              <a:spcBef>
                <a:spcPct val="50000"/>
              </a:spcBef>
              <a:buFontTx/>
              <a:buChar char="•"/>
            </a:pPr>
            <a:r>
              <a:rPr lang="en-US" altLang="en-US" sz="2000" i="1">
                <a:solidFill>
                  <a:schemeClr val="bg1"/>
                </a:solidFill>
                <a:latin typeface="Tahoma" panose="020B0604030504040204" pitchFamily="34" charset="0"/>
              </a:rPr>
              <a:t>Till</a:t>
            </a:r>
            <a:r>
              <a:rPr lang="en-US" altLang="en-US" sz="2000">
                <a:solidFill>
                  <a:srgbClr val="FFFF00"/>
                </a:solidFill>
                <a:latin typeface="Tahoma" panose="020B0604030504040204" pitchFamily="34" charset="0"/>
              </a:rPr>
              <a:t> is that unsorted material that is deposited directly by ice.</a:t>
            </a:r>
          </a:p>
          <a:p>
            <a:pPr>
              <a:spcBef>
                <a:spcPct val="50000"/>
              </a:spcBef>
              <a:buFontTx/>
              <a:buChar char="•"/>
            </a:pPr>
            <a:r>
              <a:rPr lang="en-US" altLang="en-US" sz="2000">
                <a:solidFill>
                  <a:srgbClr val="FFFF00"/>
                </a:solidFill>
                <a:latin typeface="Tahoma" panose="020B0604030504040204" pitchFamily="34" charset="0"/>
              </a:rPr>
              <a:t> </a:t>
            </a:r>
            <a:r>
              <a:rPr lang="en-US" altLang="en-US" sz="2000" i="1">
                <a:solidFill>
                  <a:schemeClr val="bg1"/>
                </a:solidFill>
                <a:latin typeface="Tahoma" panose="020B0604030504040204" pitchFamily="34" charset="0"/>
              </a:rPr>
              <a:t>Moraines</a:t>
            </a:r>
            <a:r>
              <a:rPr lang="en-US" altLang="en-US" sz="2000" i="1">
                <a:solidFill>
                  <a:srgbClr val="FFFF00"/>
                </a:solidFill>
                <a:latin typeface="Tahoma" panose="020B0604030504040204" pitchFamily="34" charset="0"/>
              </a:rPr>
              <a:t> </a:t>
            </a:r>
            <a:r>
              <a:rPr lang="en-US" altLang="en-US" sz="2000">
                <a:solidFill>
                  <a:srgbClr val="FFFF00"/>
                </a:solidFill>
                <a:latin typeface="Tahoma" panose="020B0604030504040204" pitchFamily="34" charset="0"/>
              </a:rPr>
              <a:t>are linear features deposited at bottom or along sides of glaciers.</a:t>
            </a:r>
          </a:p>
          <a:p>
            <a:pPr>
              <a:spcBef>
                <a:spcPct val="50000"/>
              </a:spcBef>
              <a:buFontTx/>
              <a:buChar char="•"/>
            </a:pPr>
            <a:r>
              <a:rPr lang="en-US" altLang="en-US" sz="2000">
                <a:solidFill>
                  <a:schemeClr val="bg1"/>
                </a:solidFill>
                <a:latin typeface="Tahoma" panose="020B0604030504040204" pitchFamily="34" charset="0"/>
              </a:rPr>
              <a:t> </a:t>
            </a:r>
            <a:r>
              <a:rPr lang="en-US" altLang="en-US" sz="2000" i="1">
                <a:solidFill>
                  <a:schemeClr val="bg1"/>
                </a:solidFill>
                <a:latin typeface="Tahoma" panose="020B0604030504040204" pitchFamily="34" charset="0"/>
              </a:rPr>
              <a:t>Glacial erratics</a:t>
            </a:r>
            <a:r>
              <a:rPr lang="en-US" altLang="en-US" sz="2000" i="1">
                <a:solidFill>
                  <a:srgbClr val="FFFF00"/>
                </a:solidFill>
                <a:latin typeface="Tahoma" panose="020B0604030504040204" pitchFamily="34" charset="0"/>
              </a:rPr>
              <a:t> </a:t>
            </a:r>
            <a:r>
              <a:rPr lang="en-US" altLang="en-US" sz="2000">
                <a:solidFill>
                  <a:srgbClr val="FFFF00"/>
                </a:solidFill>
                <a:latin typeface="Tahoma" panose="020B0604030504040204" pitchFamily="34" charset="0"/>
              </a:rPr>
              <a:t>are enormous boulders transported and deposited by glaciers, often far from their source region.</a:t>
            </a:r>
          </a:p>
        </p:txBody>
      </p:sp>
      <p:pic>
        <p:nvPicPr>
          <p:cNvPr id="25605" name="Picture 5" descr="D:\Lecture Resources\Text Figures\Chapter 19\FG19_14.JPG"/>
          <p:cNvPicPr>
            <a:picLocks noChangeAspect="1" noChangeArrowheads="1"/>
          </p:cNvPicPr>
          <p:nvPr/>
        </p:nvPicPr>
        <p:blipFill>
          <a:blip r:embed="rId2">
            <a:extLst>
              <a:ext uri="{28A0092B-C50C-407E-A947-70E740481C1C}">
                <a14:useLocalDpi xmlns:a14="http://schemas.microsoft.com/office/drawing/2010/main" val="0"/>
              </a:ext>
            </a:extLst>
          </a:blip>
          <a:srcRect l="2000" t="7333" r="6236" b="6697"/>
          <a:stretch>
            <a:fillRect/>
          </a:stretch>
        </p:blipFill>
        <p:spPr bwMode="auto">
          <a:xfrm>
            <a:off x="5715000" y="0"/>
            <a:ext cx="4953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C:\WINDOWS\Desktop\medial moraine.jpg"/>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5867400" y="3581400"/>
            <a:ext cx="4572000" cy="3111500"/>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descr="C:\WINDOWS\Desktop\ti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476750"/>
            <a:ext cx="3505200" cy="2381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57400" y="0"/>
            <a:ext cx="7772400" cy="1143000"/>
          </a:xfrm>
        </p:spPr>
        <p:txBody>
          <a:bodyPr/>
          <a:lstStyle/>
          <a:p>
            <a:r>
              <a:rPr lang="en-US" altLang="en-US">
                <a:solidFill>
                  <a:schemeClr val="bg1"/>
                </a:solidFill>
                <a:latin typeface="Tahoma" panose="020B0604030504040204" pitchFamily="34" charset="0"/>
              </a:rPr>
              <a:t>Alpine Glaciers</a:t>
            </a:r>
          </a:p>
        </p:txBody>
      </p:sp>
      <p:pic>
        <p:nvPicPr>
          <p:cNvPr id="4102" name="Picture 6" descr="C:\WINDOWS\Desktop\grinnell_lak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95401"/>
            <a:ext cx="4381500" cy="288131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My Documents\My Pictures\Australia\mikey on glaci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200400"/>
            <a:ext cx="4343400" cy="3257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3060209" cy="4419600"/>
          </a:xfrm>
        </p:spPr>
        <p:txBody>
          <a:bodyPr>
            <a:normAutofit fontScale="90000"/>
          </a:bodyPr>
          <a:lstStyle/>
          <a:p>
            <a:r>
              <a:rPr lang="en-US" dirty="0" smtClean="0"/>
              <a:t>Sometimes, alpine glaciers push beyond the valley and merge with other valley glaciers</a:t>
            </a:r>
            <a:endParaRPr lang="en-US" dirty="0"/>
          </a:p>
        </p:txBody>
      </p:sp>
      <p:pic>
        <p:nvPicPr>
          <p:cNvPr id="3" name="Picture 2"/>
          <p:cNvPicPr>
            <a:picLocks noChangeAspect="1"/>
          </p:cNvPicPr>
          <p:nvPr/>
        </p:nvPicPr>
        <p:blipFill>
          <a:blip r:embed="rId2"/>
          <a:stretch>
            <a:fillRect/>
          </a:stretch>
        </p:blipFill>
        <p:spPr>
          <a:xfrm>
            <a:off x="3136409" y="0"/>
            <a:ext cx="9055591" cy="6858000"/>
          </a:xfrm>
          <a:prstGeom prst="rect">
            <a:avLst/>
          </a:prstGeom>
        </p:spPr>
      </p:pic>
      <p:sp>
        <p:nvSpPr>
          <p:cNvPr id="4" name="Down Arrow 3"/>
          <p:cNvSpPr/>
          <p:nvPr/>
        </p:nvSpPr>
        <p:spPr>
          <a:xfrm>
            <a:off x="7696200" y="15240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10363200" y="1524000"/>
            <a:ext cx="457200"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804782">
            <a:off x="9981469" y="3962400"/>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8781618">
            <a:off x="10612030" y="4014045"/>
            <a:ext cx="416106" cy="281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8012741" y="3938000"/>
            <a:ext cx="293059" cy="253693"/>
          </a:xfrm>
          <a:prstGeom prst="rect">
            <a:avLst/>
          </a:prstGeom>
        </p:spPr>
      </p:pic>
      <p:pic>
        <p:nvPicPr>
          <p:cNvPr id="9" name="Picture 8"/>
          <p:cNvPicPr>
            <a:picLocks noChangeAspect="1"/>
          </p:cNvPicPr>
          <p:nvPr/>
        </p:nvPicPr>
        <p:blipFill>
          <a:blip r:embed="rId3"/>
          <a:stretch>
            <a:fillRect/>
          </a:stretch>
        </p:blipFill>
        <p:spPr>
          <a:xfrm rot="17739287">
            <a:off x="10215564" y="4544665"/>
            <a:ext cx="765392" cy="662579"/>
          </a:xfrm>
          <a:prstGeom prst="rect">
            <a:avLst/>
          </a:prstGeom>
        </p:spPr>
      </p:pic>
      <p:pic>
        <p:nvPicPr>
          <p:cNvPr id="10" name="Picture 9"/>
          <p:cNvPicPr>
            <a:picLocks noChangeAspect="1"/>
          </p:cNvPicPr>
          <p:nvPr/>
        </p:nvPicPr>
        <p:blipFill>
          <a:blip r:embed="rId4"/>
          <a:stretch>
            <a:fillRect/>
          </a:stretch>
        </p:blipFill>
        <p:spPr>
          <a:xfrm rot="13747039">
            <a:off x="7347177" y="4026805"/>
            <a:ext cx="298730" cy="256054"/>
          </a:xfrm>
          <a:prstGeom prst="rect">
            <a:avLst/>
          </a:prstGeom>
        </p:spPr>
      </p:pic>
      <p:sp>
        <p:nvSpPr>
          <p:cNvPr id="11" name="Down Arrow 10"/>
          <p:cNvSpPr/>
          <p:nvPr/>
        </p:nvSpPr>
        <p:spPr>
          <a:xfrm>
            <a:off x="7696200" y="4387298"/>
            <a:ext cx="304800" cy="4886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5066797" y="4307234"/>
            <a:ext cx="197107" cy="3409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flipH="1">
            <a:off x="5038407" y="1676400"/>
            <a:ext cx="225496" cy="309441"/>
          </a:xfrm>
          <a:prstGeom prst="rect">
            <a:avLst/>
          </a:prstGeom>
        </p:spPr>
      </p:pic>
    </p:spTree>
    <p:extLst>
      <p:ext uri="{BB962C8B-B14F-4D97-AF65-F5344CB8AC3E}">
        <p14:creationId xmlns:p14="http://schemas.microsoft.com/office/powerpoint/2010/main" val="5393997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US" altLang="en-US">
              <a:solidFill>
                <a:schemeClr val="bg1"/>
              </a:solidFill>
              <a:latin typeface="Tahoma" panose="020B0604030504040204" pitchFamily="34" charset="0"/>
            </a:endParaRPr>
          </a:p>
        </p:txBody>
      </p:sp>
      <p:pic>
        <p:nvPicPr>
          <p:cNvPr id="12292" name="Picture 4" descr="D:\Lecture Resources\Text Figures\Chapter 19\FG19_2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n-US" altLang="en-US">
              <a:solidFill>
                <a:schemeClr val="bg1"/>
              </a:solidFill>
              <a:latin typeface="Tahoma" panose="020B0604030504040204" pitchFamily="34" charset="0"/>
            </a:endParaRPr>
          </a:p>
        </p:txBody>
      </p:sp>
      <p:pic>
        <p:nvPicPr>
          <p:cNvPr id="20484" name="Picture 4" descr="D:\Lecture Resources\Text Figures\Chapter 19\FG19_23b.JPG"/>
          <p:cNvPicPr>
            <a:picLocks noChangeAspect="1" noChangeArrowheads="1"/>
          </p:cNvPicPr>
          <p:nvPr/>
        </p:nvPicPr>
        <p:blipFill>
          <a:blip r:embed="rId2">
            <a:extLst>
              <a:ext uri="{28A0092B-C50C-407E-A947-70E740481C1C}">
                <a14:useLocalDpi xmlns:a14="http://schemas.microsoft.com/office/drawing/2010/main" val="0"/>
              </a:ext>
            </a:extLst>
          </a:blip>
          <a:srcRect r="10156" b="10001"/>
          <a:stretch>
            <a:fillRect/>
          </a:stretch>
        </p:blipFill>
        <p:spPr bwMode="auto">
          <a:xfrm>
            <a:off x="1524000" y="0"/>
            <a:ext cx="9144000" cy="6870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D:\Lecture Resources\Text Figures\Chapter 19\FG19_27.JPG"/>
          <p:cNvPicPr>
            <a:picLocks noChangeAspect="1" noChangeArrowheads="1"/>
          </p:cNvPicPr>
          <p:nvPr/>
        </p:nvPicPr>
        <p:blipFill>
          <a:blip r:embed="rId2">
            <a:extLst>
              <a:ext uri="{28A0092B-C50C-407E-A947-70E740481C1C}">
                <a14:useLocalDpi xmlns:a14="http://schemas.microsoft.com/office/drawing/2010/main" val="0"/>
              </a:ext>
            </a:extLst>
          </a:blip>
          <a:srcRect l="4167" t="12222" r="5000" b="6667"/>
          <a:stretch>
            <a:fillRect/>
          </a:stretch>
        </p:blipFill>
        <p:spPr bwMode="auto">
          <a:xfrm>
            <a:off x="1524000" y="381001"/>
            <a:ext cx="9144000" cy="6124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descr="D:\Lecture Resources\Text Figures\Chapter 19\FG19_27.JPG"/>
          <p:cNvPicPr>
            <a:picLocks noChangeAspect="1" noChangeArrowheads="1"/>
          </p:cNvPicPr>
          <p:nvPr/>
        </p:nvPicPr>
        <p:blipFill>
          <a:blip r:embed="rId2">
            <a:extLst>
              <a:ext uri="{28A0092B-C50C-407E-A947-70E740481C1C}">
                <a14:useLocalDpi xmlns:a14="http://schemas.microsoft.com/office/drawing/2010/main" val="0"/>
              </a:ext>
            </a:extLst>
          </a:blip>
          <a:srcRect l="25000" t="54445" r="30000" b="6667"/>
          <a:stretch>
            <a:fillRect/>
          </a:stretch>
        </p:blipFill>
        <p:spPr bwMode="auto">
          <a:xfrm>
            <a:off x="25077" y="-9646"/>
            <a:ext cx="10597789" cy="68676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0"/>
            <a:ext cx="10218816" cy="6826170"/>
          </a:xfrm>
          <a:prstGeom prst="rect">
            <a:avLst/>
          </a:prstGeom>
        </p:spPr>
      </p:pic>
    </p:spTree>
    <p:extLst>
      <p:ext uri="{BB962C8B-B14F-4D97-AF65-F5344CB8AC3E}">
        <p14:creationId xmlns:p14="http://schemas.microsoft.com/office/powerpoint/2010/main" val="1701588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5800"/>
            <a:ext cx="4093726" cy="6172200"/>
          </a:xfrm>
          <a:prstGeom prst="rect">
            <a:avLst/>
          </a:prstGeom>
        </p:spPr>
      </p:pic>
      <p:pic>
        <p:nvPicPr>
          <p:cNvPr id="3" name="Picture 2"/>
          <p:cNvPicPr>
            <a:picLocks noChangeAspect="1"/>
          </p:cNvPicPr>
          <p:nvPr/>
        </p:nvPicPr>
        <p:blipFill>
          <a:blip r:embed="rId3"/>
          <a:stretch>
            <a:fillRect/>
          </a:stretch>
        </p:blipFill>
        <p:spPr>
          <a:xfrm>
            <a:off x="4093725" y="678084"/>
            <a:ext cx="8198271" cy="6179916"/>
          </a:xfrm>
          <a:prstGeom prst="rect">
            <a:avLst/>
          </a:prstGeom>
        </p:spPr>
      </p:pic>
      <p:sp>
        <p:nvSpPr>
          <p:cNvPr id="4" name="TextBox 3"/>
          <p:cNvSpPr txBox="1"/>
          <p:nvPr/>
        </p:nvSpPr>
        <p:spPr>
          <a:xfrm>
            <a:off x="304800" y="152400"/>
            <a:ext cx="3505200" cy="461665"/>
          </a:xfrm>
          <a:prstGeom prst="rect">
            <a:avLst/>
          </a:prstGeom>
          <a:noFill/>
        </p:spPr>
        <p:txBody>
          <a:bodyPr wrap="square" rtlCol="0">
            <a:spAutoFit/>
          </a:bodyPr>
          <a:lstStyle/>
          <a:p>
            <a:r>
              <a:rPr lang="en-US" sz="2400" dirty="0" smtClean="0"/>
              <a:t>Hanging Valley</a:t>
            </a:r>
            <a:endParaRPr lang="en-US" sz="2400" dirty="0"/>
          </a:p>
        </p:txBody>
      </p:sp>
      <p:sp>
        <p:nvSpPr>
          <p:cNvPr id="5" name="TextBox 4"/>
          <p:cNvSpPr txBox="1"/>
          <p:nvPr/>
        </p:nvSpPr>
        <p:spPr>
          <a:xfrm>
            <a:off x="3962400" y="188267"/>
            <a:ext cx="8329596" cy="461665"/>
          </a:xfrm>
          <a:prstGeom prst="rect">
            <a:avLst/>
          </a:prstGeom>
          <a:noFill/>
        </p:spPr>
        <p:txBody>
          <a:bodyPr wrap="square" rtlCol="0">
            <a:spAutoFit/>
          </a:bodyPr>
          <a:lstStyle/>
          <a:p>
            <a:r>
              <a:rPr lang="en-US" sz="2400" dirty="0" smtClean="0"/>
              <a:t>Cirque with almost all the glacier that had formed it melted away</a:t>
            </a:r>
            <a:endParaRPr lang="en-US" sz="2400" dirty="0"/>
          </a:p>
        </p:txBody>
      </p:sp>
    </p:spTree>
    <p:extLst>
      <p:ext uri="{BB962C8B-B14F-4D97-AF65-F5344CB8AC3E}">
        <p14:creationId xmlns:p14="http://schemas.microsoft.com/office/powerpoint/2010/main" val="2101064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1028"/>
          <p:cNvSpPr txBox="1">
            <a:spLocks noChangeArrowheads="1"/>
          </p:cNvSpPr>
          <p:nvPr/>
        </p:nvSpPr>
        <p:spPr bwMode="auto">
          <a:xfrm>
            <a:off x="1066800" y="1316831"/>
            <a:ext cx="10820400" cy="5216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600" dirty="0">
                <a:solidFill>
                  <a:schemeClr val="bg1"/>
                </a:solidFill>
                <a:latin typeface="Tahoma" panose="020B0604030504040204" pitchFamily="34" charset="0"/>
              </a:rPr>
              <a:t>What is a glacier?</a:t>
            </a:r>
            <a:endParaRPr lang="en-US" altLang="en-US" sz="3600" dirty="0">
              <a:solidFill>
                <a:srgbClr val="FFFF00"/>
              </a:solidFill>
              <a:latin typeface="Tahoma" panose="020B0604030504040204" pitchFamily="34" charset="0"/>
            </a:endParaRPr>
          </a:p>
          <a:p>
            <a:pPr>
              <a:spcBef>
                <a:spcPct val="50000"/>
              </a:spcBef>
              <a:buFontTx/>
              <a:buChar char="•"/>
            </a:pPr>
            <a:endParaRPr lang="en-US" altLang="en-US" dirty="0">
              <a:solidFill>
                <a:srgbClr val="FFFF00"/>
              </a:solidFill>
              <a:latin typeface="Tahoma" panose="020B0604030504040204" pitchFamily="34" charset="0"/>
            </a:endParaRPr>
          </a:p>
          <a:p>
            <a:pPr>
              <a:spcBef>
                <a:spcPct val="50000"/>
              </a:spcBef>
            </a:pPr>
            <a:endParaRPr lang="en-US" altLang="en-US" dirty="0">
              <a:solidFill>
                <a:srgbClr val="FFFF00"/>
              </a:solidFill>
              <a:latin typeface="Tahoma" panose="020B0604030504040204" pitchFamily="34" charset="0"/>
            </a:endParaRPr>
          </a:p>
          <a:p>
            <a:pPr>
              <a:spcBef>
                <a:spcPct val="50000"/>
              </a:spcBef>
            </a:pPr>
            <a:r>
              <a:rPr lang="en-US" altLang="en-US" sz="3600" dirty="0" smtClean="0">
                <a:solidFill>
                  <a:schemeClr val="bg1"/>
                </a:solidFill>
                <a:latin typeface="Tahoma" panose="020B0604030504040204" pitchFamily="34" charset="0"/>
              </a:rPr>
              <a:t>How </a:t>
            </a:r>
            <a:r>
              <a:rPr lang="en-US" altLang="en-US" sz="3600" dirty="0">
                <a:solidFill>
                  <a:schemeClr val="bg1"/>
                </a:solidFill>
                <a:latin typeface="Tahoma" panose="020B0604030504040204" pitchFamily="34" charset="0"/>
              </a:rPr>
              <a:t>do glaciers form</a:t>
            </a:r>
            <a:r>
              <a:rPr lang="en-US" altLang="en-US" sz="3600" dirty="0" smtClean="0">
                <a:solidFill>
                  <a:schemeClr val="bg1"/>
                </a:solidFill>
                <a:latin typeface="Tahoma" panose="020B0604030504040204" pitchFamily="34" charset="0"/>
              </a:rPr>
              <a:t>?</a:t>
            </a:r>
          </a:p>
          <a:p>
            <a:pPr>
              <a:spcBef>
                <a:spcPct val="50000"/>
              </a:spcBef>
            </a:pPr>
            <a:endParaRPr lang="en-US" altLang="en-US" sz="3600" dirty="0" smtClean="0">
              <a:solidFill>
                <a:schemeClr val="bg1"/>
              </a:solidFill>
              <a:latin typeface="Tahoma" panose="020B0604030504040204" pitchFamily="34" charset="0"/>
            </a:endParaRPr>
          </a:p>
          <a:p>
            <a:pPr>
              <a:spcBef>
                <a:spcPct val="50000"/>
              </a:spcBef>
            </a:pPr>
            <a:r>
              <a:rPr lang="en-US" altLang="en-US" sz="3600" dirty="0" smtClean="0">
                <a:solidFill>
                  <a:schemeClr val="bg1"/>
                </a:solidFill>
                <a:latin typeface="Tahoma" panose="020B0604030504040204" pitchFamily="34" charset="0"/>
              </a:rPr>
              <a:t>What’s left when they melt back (recede)?</a:t>
            </a:r>
          </a:p>
          <a:p>
            <a:pPr lvl="1">
              <a:spcBef>
                <a:spcPct val="50000"/>
              </a:spcBef>
            </a:pPr>
            <a:r>
              <a:rPr lang="en-US" altLang="en-US" sz="3600" dirty="0" smtClean="0">
                <a:solidFill>
                  <a:schemeClr val="bg1"/>
                </a:solidFill>
                <a:latin typeface="Tahoma" panose="020B0604030504040204" pitchFamily="34" charset="0"/>
              </a:rPr>
              <a:t>I do not like the term “retreat”</a:t>
            </a:r>
            <a:endParaRPr lang="en-US" altLang="en-US" sz="3600" dirty="0">
              <a:solidFill>
                <a:srgbClr val="FFFF00"/>
              </a:solidFill>
              <a:latin typeface="Tahoma" panose="020B0604030504040204" pitchFamily="34" charset="0"/>
            </a:endParaRPr>
          </a:p>
          <a:p>
            <a:pPr>
              <a:spcBef>
                <a:spcPct val="50000"/>
              </a:spcBef>
            </a:pPr>
            <a:endParaRPr lang="en-US" altLang="en-US" dirty="0">
              <a:latin typeface="Tahoma" panose="020B0604030504040204" pitchFamily="34" charset="0"/>
            </a:endParaRPr>
          </a:p>
        </p:txBody>
      </p:sp>
      <p:sp>
        <p:nvSpPr>
          <p:cNvPr id="2" name="Title 1"/>
          <p:cNvSpPr>
            <a:spLocks noGrp="1"/>
          </p:cNvSpPr>
          <p:nvPr>
            <p:ph type="title"/>
          </p:nvPr>
        </p:nvSpPr>
        <p:spPr>
          <a:xfrm>
            <a:off x="609600" y="-8732"/>
            <a:ext cx="10515600" cy="1325563"/>
          </a:xfrm>
        </p:spPr>
        <p:txBody>
          <a:bodyPr>
            <a:normAutofit/>
          </a:bodyPr>
          <a:lstStyle/>
          <a:p>
            <a:r>
              <a:rPr lang="en-US" sz="5400" b="1" dirty="0" smtClean="0"/>
              <a:t>Initial questions</a:t>
            </a:r>
            <a:endParaRPr lang="en-US" sz="54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078"/>
            <a:ext cx="10515600" cy="1325563"/>
          </a:xfrm>
        </p:spPr>
        <p:txBody>
          <a:bodyPr/>
          <a:lstStyle/>
          <a:p>
            <a:r>
              <a:rPr lang="en-US" dirty="0" smtClean="0"/>
              <a:t>Definitions</a:t>
            </a:r>
            <a:endParaRPr lang="en-US" dirty="0"/>
          </a:p>
        </p:txBody>
      </p:sp>
      <p:sp>
        <p:nvSpPr>
          <p:cNvPr id="3" name="Content Placeholder 2"/>
          <p:cNvSpPr>
            <a:spLocks noGrp="1"/>
          </p:cNvSpPr>
          <p:nvPr>
            <p:ph idx="1"/>
          </p:nvPr>
        </p:nvSpPr>
        <p:spPr>
          <a:xfrm>
            <a:off x="381000" y="1066800"/>
            <a:ext cx="11506200" cy="4351338"/>
          </a:xfrm>
        </p:spPr>
        <p:txBody>
          <a:bodyPr>
            <a:normAutofit fontScale="92500" lnSpcReduction="20000"/>
          </a:bodyPr>
          <a:lstStyle/>
          <a:p>
            <a:r>
              <a:rPr lang="en-US" sz="3200" b="1" dirty="0">
                <a:solidFill>
                  <a:srgbClr val="FF0000"/>
                </a:solidFill>
              </a:rPr>
              <a:t>A hanging valley </a:t>
            </a:r>
            <a:r>
              <a:rPr lang="en-US" sz="3200" b="1" dirty="0">
                <a:solidFill>
                  <a:schemeClr val="tx1">
                    <a:lumMod val="95000"/>
                    <a:lumOff val="5000"/>
                  </a:schemeClr>
                </a:solidFill>
              </a:rPr>
              <a:t>is a shallow valley carved by a small glacier and thus the elevation of the valley floor is "hanging" high above the elevation of the valley floor carved out by the larger glacier. The hanging valley in the top right photo in Glacier National Park contains a waterfall called Bird Woman Falls</a:t>
            </a:r>
            <a:r>
              <a:rPr lang="en-US" sz="3200" b="1" dirty="0" smtClean="0">
                <a:solidFill>
                  <a:schemeClr val="tx1">
                    <a:lumMod val="95000"/>
                    <a:lumOff val="5000"/>
                  </a:schemeClr>
                </a:solidFill>
              </a:rPr>
              <a:t>.</a:t>
            </a:r>
          </a:p>
          <a:p>
            <a:endParaRPr lang="en-US" sz="3200" b="1" dirty="0" smtClean="0">
              <a:solidFill>
                <a:schemeClr val="tx1">
                  <a:lumMod val="95000"/>
                  <a:lumOff val="5000"/>
                </a:schemeClr>
              </a:solidFill>
            </a:endParaRPr>
          </a:p>
          <a:p>
            <a:r>
              <a:rPr lang="en-US" sz="3200" b="1" dirty="0" smtClean="0">
                <a:solidFill>
                  <a:srgbClr val="FF0000"/>
                </a:solidFill>
              </a:rPr>
              <a:t>A </a:t>
            </a:r>
            <a:r>
              <a:rPr lang="en-US" sz="3200" b="1" dirty="0">
                <a:solidFill>
                  <a:srgbClr val="FF0000"/>
                </a:solidFill>
              </a:rPr>
              <a:t>cirque </a:t>
            </a:r>
            <a:r>
              <a:rPr lang="en-US" sz="3200" b="1" dirty="0">
                <a:solidFill>
                  <a:schemeClr val="tx1">
                    <a:lumMod val="95000"/>
                    <a:lumOff val="5000"/>
                  </a:schemeClr>
                </a:solidFill>
              </a:rPr>
              <a:t>is an </a:t>
            </a:r>
            <a:r>
              <a:rPr lang="en-US" sz="3200" b="1" dirty="0" err="1">
                <a:solidFill>
                  <a:schemeClr val="tx1">
                    <a:lumMod val="95000"/>
                    <a:lumOff val="5000"/>
                  </a:schemeClr>
                </a:solidFill>
              </a:rPr>
              <a:t>amphitheatre</a:t>
            </a:r>
            <a:r>
              <a:rPr lang="en-US" sz="3200" b="1" dirty="0">
                <a:solidFill>
                  <a:schemeClr val="tx1">
                    <a:lumMod val="95000"/>
                    <a:lumOff val="5000"/>
                  </a:schemeClr>
                </a:solidFill>
              </a:rPr>
              <a:t>-like valley formed by glacial erosion. Alternative names for this landform are </a:t>
            </a:r>
            <a:r>
              <a:rPr lang="en-US" sz="3200" b="1" dirty="0" err="1">
                <a:solidFill>
                  <a:schemeClr val="tx1">
                    <a:lumMod val="95000"/>
                    <a:lumOff val="5000"/>
                  </a:schemeClr>
                </a:solidFill>
              </a:rPr>
              <a:t>corrie</a:t>
            </a:r>
            <a:r>
              <a:rPr lang="en-US" sz="3200" b="1" dirty="0">
                <a:solidFill>
                  <a:schemeClr val="tx1">
                    <a:lumMod val="95000"/>
                    <a:lumOff val="5000"/>
                  </a:schemeClr>
                </a:solidFill>
              </a:rPr>
              <a:t> and cwm. A cirque may also be a similarly shaped landform arising from fluvial erosion. The concave shape of a glacial cirque is open on the downhill side, while the cupped section is generally steep. </a:t>
            </a:r>
          </a:p>
        </p:txBody>
      </p:sp>
    </p:spTree>
    <p:extLst>
      <p:ext uri="{BB962C8B-B14F-4D97-AF65-F5344CB8AC3E}">
        <p14:creationId xmlns:p14="http://schemas.microsoft.com/office/powerpoint/2010/main" val="180597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4800"/>
            <a:ext cx="6096000" cy="3539430"/>
          </a:xfrm>
          <a:prstGeom prst="rect">
            <a:avLst/>
          </a:prstGeom>
        </p:spPr>
        <p:txBody>
          <a:bodyPr>
            <a:spAutoFit/>
          </a:bodyPr>
          <a:lstStyle/>
          <a:p>
            <a:r>
              <a:rPr lang="en-US" sz="2800" b="1" dirty="0">
                <a:solidFill>
                  <a:srgbClr val="FF0000"/>
                </a:solidFill>
              </a:rPr>
              <a:t>An arête </a:t>
            </a:r>
            <a:r>
              <a:rPr lang="en-US" sz="2800" dirty="0"/>
              <a:t>is a narrow ridge of rock which separates two valleys. It is typically </a:t>
            </a:r>
            <a:r>
              <a:rPr lang="en-US" sz="2800" dirty="0" err="1" smtClean="0"/>
              <a:t>f</a:t>
            </a:r>
            <a:r>
              <a:rPr lang="en-US" sz="2800" dirty="0" err="1"/>
              <a:t>Arêtes</a:t>
            </a:r>
            <a:r>
              <a:rPr lang="en-US" sz="2800" dirty="0"/>
              <a:t> </a:t>
            </a:r>
            <a:r>
              <a:rPr lang="en-US" sz="2800" dirty="0" err="1" smtClean="0"/>
              <a:t>ormed</a:t>
            </a:r>
            <a:r>
              <a:rPr lang="en-US" sz="2800" dirty="0" smtClean="0"/>
              <a:t> </a:t>
            </a:r>
            <a:r>
              <a:rPr lang="en-US" sz="2800" dirty="0"/>
              <a:t>when two glaciers erode parallel U-shaped valleys. </a:t>
            </a:r>
            <a:r>
              <a:rPr lang="en-US" sz="2800" dirty="0" smtClean="0"/>
              <a:t>can </a:t>
            </a:r>
            <a:r>
              <a:rPr lang="en-US" sz="2800" dirty="0"/>
              <a:t>also form when two glacial cirques erode </a:t>
            </a:r>
            <a:r>
              <a:rPr lang="en-US" sz="2800" dirty="0" err="1"/>
              <a:t>headwards</a:t>
            </a:r>
            <a:r>
              <a:rPr lang="en-US" sz="2800" dirty="0"/>
              <a:t> towards one another, although frequently this results in a saddle-shaped pass, called a col.</a:t>
            </a:r>
          </a:p>
        </p:txBody>
      </p:sp>
      <p:pic>
        <p:nvPicPr>
          <p:cNvPr id="3" name="Picture 2"/>
          <p:cNvPicPr>
            <a:picLocks noChangeAspect="1"/>
          </p:cNvPicPr>
          <p:nvPr/>
        </p:nvPicPr>
        <p:blipFill>
          <a:blip r:embed="rId2"/>
          <a:stretch>
            <a:fillRect/>
          </a:stretch>
        </p:blipFill>
        <p:spPr>
          <a:xfrm>
            <a:off x="6780088" y="0"/>
            <a:ext cx="5411912" cy="3733800"/>
          </a:xfrm>
          <a:prstGeom prst="rect">
            <a:avLst/>
          </a:prstGeom>
        </p:spPr>
      </p:pic>
      <p:sp>
        <p:nvSpPr>
          <p:cNvPr id="4" name="Rectangle 3"/>
          <p:cNvSpPr/>
          <p:nvPr/>
        </p:nvSpPr>
        <p:spPr>
          <a:xfrm>
            <a:off x="228600" y="3962400"/>
            <a:ext cx="6096000" cy="2246769"/>
          </a:xfrm>
          <a:prstGeom prst="rect">
            <a:avLst/>
          </a:prstGeom>
        </p:spPr>
        <p:txBody>
          <a:bodyPr>
            <a:spAutoFit/>
          </a:bodyPr>
          <a:lstStyle/>
          <a:p>
            <a:r>
              <a:rPr lang="en-US" sz="2800" b="1" dirty="0">
                <a:solidFill>
                  <a:srgbClr val="FF0000"/>
                </a:solidFill>
              </a:rPr>
              <a:t>A horn </a:t>
            </a:r>
            <a:r>
              <a:rPr lang="en-US" sz="2800" dirty="0"/>
              <a:t>results when glaciers erode three or more arêtes, usually forming a sharp-edged peak. Cirques are concave, circular basins carved by the base of a glacier as it erodes the landscape.</a:t>
            </a:r>
          </a:p>
        </p:txBody>
      </p:sp>
      <p:pic>
        <p:nvPicPr>
          <p:cNvPr id="5" name="Picture 4"/>
          <p:cNvPicPr>
            <a:picLocks noChangeAspect="1"/>
          </p:cNvPicPr>
          <p:nvPr/>
        </p:nvPicPr>
        <p:blipFill>
          <a:blip r:embed="rId3"/>
          <a:stretch>
            <a:fillRect/>
          </a:stretch>
        </p:blipFill>
        <p:spPr>
          <a:xfrm>
            <a:off x="6781053" y="4025412"/>
            <a:ext cx="4286250" cy="2857500"/>
          </a:xfrm>
          <a:prstGeom prst="rect">
            <a:avLst/>
          </a:prstGeom>
        </p:spPr>
      </p:pic>
    </p:spTree>
    <p:extLst>
      <p:ext uri="{BB962C8B-B14F-4D97-AF65-F5344CB8AC3E}">
        <p14:creationId xmlns:p14="http://schemas.microsoft.com/office/powerpoint/2010/main" val="5831770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2817" y="304800"/>
            <a:ext cx="6096000" cy="1815882"/>
          </a:xfrm>
          <a:prstGeom prst="rect">
            <a:avLst/>
          </a:prstGeom>
        </p:spPr>
        <p:txBody>
          <a:bodyPr>
            <a:spAutoFit/>
          </a:bodyPr>
          <a:lstStyle/>
          <a:p>
            <a:r>
              <a:rPr lang="en-US" sz="2800" b="1" dirty="0">
                <a:solidFill>
                  <a:srgbClr val="FF0000"/>
                </a:solidFill>
              </a:rPr>
              <a:t>A tarn </a:t>
            </a:r>
            <a:r>
              <a:rPr lang="en-US" sz="2800" dirty="0"/>
              <a:t>is a mountain lake or pool, formed in a cirque excavated by a glacier. A moraine may form a natural dam below a tarn</a:t>
            </a:r>
          </a:p>
        </p:txBody>
      </p:sp>
      <p:sp>
        <p:nvSpPr>
          <p:cNvPr id="4" name="Rectangle 3"/>
          <p:cNvSpPr/>
          <p:nvPr/>
        </p:nvSpPr>
        <p:spPr>
          <a:xfrm>
            <a:off x="302817" y="3733800"/>
            <a:ext cx="6096000" cy="2246769"/>
          </a:xfrm>
          <a:prstGeom prst="rect">
            <a:avLst/>
          </a:prstGeom>
        </p:spPr>
        <p:txBody>
          <a:bodyPr>
            <a:spAutoFit/>
          </a:bodyPr>
          <a:lstStyle/>
          <a:p>
            <a:r>
              <a:rPr lang="en-US" sz="2800" b="1" dirty="0">
                <a:solidFill>
                  <a:srgbClr val="FF0000"/>
                </a:solidFill>
              </a:rPr>
              <a:t>A moraine </a:t>
            </a:r>
            <a:r>
              <a:rPr lang="en-US" sz="2800" dirty="0"/>
              <a:t>is any glacially formed accumulation of unconsolidated glacial debris that occurs in both currently and formerly glaciated regions on Earth, through geomorphological processes. </a:t>
            </a:r>
          </a:p>
        </p:txBody>
      </p:sp>
      <p:pic>
        <p:nvPicPr>
          <p:cNvPr id="5" name="Picture 4"/>
          <p:cNvPicPr>
            <a:picLocks noChangeAspect="1"/>
          </p:cNvPicPr>
          <p:nvPr/>
        </p:nvPicPr>
        <p:blipFill>
          <a:blip r:embed="rId2"/>
          <a:stretch>
            <a:fillRect/>
          </a:stretch>
        </p:blipFill>
        <p:spPr>
          <a:xfrm>
            <a:off x="6429682" y="2925850"/>
            <a:ext cx="5762317" cy="3855950"/>
          </a:xfrm>
          <a:prstGeom prst="rect">
            <a:avLst/>
          </a:prstGeom>
        </p:spPr>
      </p:pic>
      <p:pic>
        <p:nvPicPr>
          <p:cNvPr id="2" name="Picture 1"/>
          <p:cNvPicPr>
            <a:picLocks noChangeAspect="1"/>
          </p:cNvPicPr>
          <p:nvPr/>
        </p:nvPicPr>
        <p:blipFill>
          <a:blip r:embed="rId3"/>
          <a:stretch>
            <a:fillRect/>
          </a:stretch>
        </p:blipFill>
        <p:spPr>
          <a:xfrm>
            <a:off x="6429683" y="9646"/>
            <a:ext cx="5740132" cy="3343154"/>
          </a:xfrm>
          <a:prstGeom prst="rect">
            <a:avLst/>
          </a:prstGeom>
        </p:spPr>
      </p:pic>
      <p:cxnSp>
        <p:nvCxnSpPr>
          <p:cNvPr id="7" name="Straight Arrow Connector 6"/>
          <p:cNvCxnSpPr/>
          <p:nvPr/>
        </p:nvCxnSpPr>
        <p:spPr>
          <a:xfrm>
            <a:off x="5562600" y="3886200"/>
            <a:ext cx="3581400" cy="13716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8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D:\Lecture Resources\Text Figures\Chapter 19\FG19_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6799" y="-20256"/>
            <a:ext cx="9161435" cy="6878256"/>
          </a:xfrm>
          <a:prstGeom prst="rect">
            <a:avLst/>
          </a:prstGeom>
        </p:spPr>
      </p:pic>
    </p:spTree>
    <p:extLst>
      <p:ext uri="{BB962C8B-B14F-4D97-AF65-F5344CB8AC3E}">
        <p14:creationId xmlns:p14="http://schemas.microsoft.com/office/powerpoint/2010/main" val="42135324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8" name="Group 4"/>
          <p:cNvGrpSpPr>
            <a:grpSpLocks/>
          </p:cNvGrpSpPr>
          <p:nvPr/>
        </p:nvGrpSpPr>
        <p:grpSpPr bwMode="auto">
          <a:xfrm>
            <a:off x="0" y="-17881"/>
            <a:ext cx="12152941" cy="6847388"/>
            <a:chOff x="-74" y="0"/>
            <a:chExt cx="6718" cy="3871"/>
          </a:xfrm>
        </p:grpSpPr>
        <p:pic>
          <p:nvPicPr>
            <p:cNvPr id="31746" name="Picture 2" descr="D:\Lecture Resources\Text Figures\Chapter 19\FG19_18a-c.JPG"/>
            <p:cNvPicPr>
              <a:picLocks noChangeAspect="1" noChangeArrowheads="1"/>
            </p:cNvPicPr>
            <p:nvPr/>
          </p:nvPicPr>
          <p:blipFill>
            <a:blip r:embed="rId2">
              <a:extLst>
                <a:ext uri="{28A0092B-C50C-407E-A947-70E740481C1C}">
                  <a14:useLocalDpi xmlns:a14="http://schemas.microsoft.com/office/drawing/2010/main" val="0"/>
                </a:ext>
              </a:extLst>
            </a:blip>
            <a:srcRect l="18001" t="3334" r="18401" b="2000"/>
            <a:stretch>
              <a:fillRect/>
            </a:stretch>
          </p:blipFill>
          <p:spPr bwMode="auto">
            <a:xfrm>
              <a:off x="-74" y="0"/>
              <a:ext cx="2064" cy="2304"/>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D:\Lecture Resources\Text Figures\Chapter 19\FG19_18d-e.JPG"/>
            <p:cNvPicPr>
              <a:picLocks noChangeAspect="1" noChangeArrowheads="1"/>
            </p:cNvPicPr>
            <p:nvPr/>
          </p:nvPicPr>
          <p:blipFill>
            <a:blip r:embed="rId3">
              <a:extLst>
                <a:ext uri="{28A0092B-C50C-407E-A947-70E740481C1C}">
                  <a14:useLocalDpi xmlns:a14="http://schemas.microsoft.com/office/drawing/2010/main" val="0"/>
                </a:ext>
              </a:extLst>
            </a:blip>
            <a:srcRect l="17999" t="19333" r="19000" b="16667"/>
            <a:stretch>
              <a:fillRect/>
            </a:stretch>
          </p:blipFill>
          <p:spPr bwMode="auto">
            <a:xfrm>
              <a:off x="2074" y="388"/>
              <a:ext cx="4570" cy="3483"/>
            </a:xfrm>
            <a:prstGeom prst="rect">
              <a:avLst/>
            </a:prstGeom>
            <a:noFill/>
            <a:extLst>
              <a:ext uri="{909E8E84-426E-40DD-AFC4-6F175D3DCCD1}">
                <a14:hiddenFill xmlns:a14="http://schemas.microsoft.com/office/drawing/2010/main">
                  <a:solidFill>
                    <a:srgbClr val="FFFFFF"/>
                  </a:solidFill>
                </a14:hiddenFill>
              </a:ext>
            </a:extLst>
          </p:spPr>
        </p:pic>
      </p:grpSp>
      <p:sp>
        <p:nvSpPr>
          <p:cNvPr id="31750" name="Text Box 6"/>
          <p:cNvSpPr txBox="1">
            <a:spLocks noChangeArrowheads="1"/>
          </p:cNvSpPr>
          <p:nvPr/>
        </p:nvSpPr>
        <p:spPr bwMode="auto">
          <a:xfrm>
            <a:off x="6096000" y="17808"/>
            <a:ext cx="3429000" cy="650875"/>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600" dirty="0">
                <a:solidFill>
                  <a:srgbClr val="0000CC"/>
                </a:solidFill>
                <a:latin typeface="Tahoma" panose="020B0604030504040204" pitchFamily="34" charset="0"/>
              </a:rPr>
              <a:t>Moraines</a:t>
            </a:r>
            <a:endParaRPr lang="en-US" altLang="en-US" sz="3600" dirty="0">
              <a:solidFill>
                <a:srgbClr val="FFFF00"/>
              </a:solidFill>
              <a:latin typeface="Tahoma" panose="020B0604030504040204" pitchFamily="34" charset="0"/>
            </a:endParaRPr>
          </a:p>
        </p:txBody>
      </p:sp>
      <p:pic>
        <p:nvPicPr>
          <p:cNvPr id="31751" name="Picture 7" descr="C:\WINDOWS\Desktop\mora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 y="4057650"/>
            <a:ext cx="3733800" cy="2800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Lecture Resources\Text Figures\Chapter 19\FG19_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1027" descr="D:\Lecture Resources\Text Figures\Chapter 19\FG19_37.JPG"/>
          <p:cNvPicPr>
            <a:picLocks noChangeAspect="1" noChangeArrowheads="1"/>
          </p:cNvPicPr>
          <p:nvPr/>
        </p:nvPicPr>
        <p:blipFill rotWithShape="1">
          <a:blip r:embed="rId2">
            <a:extLst>
              <a:ext uri="{28A0092B-C50C-407E-A947-70E740481C1C}">
                <a14:useLocalDpi xmlns:a14="http://schemas.microsoft.com/office/drawing/2010/main" val="0"/>
              </a:ext>
            </a:extLst>
          </a:blip>
          <a:srcRect t="20746" b="1477"/>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5" descr="C:\WINDOWS\Desktop\glacier_Ellesmere_GS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542713"/>
            <a:ext cx="6560916" cy="4287313"/>
          </a:xfrm>
          <a:prstGeom prst="rect">
            <a:avLst/>
          </a:prstGeom>
          <a:noFill/>
          <a:extLst>
            <a:ext uri="{909E8E84-426E-40DD-AFC4-6F175D3DCCD1}">
              <a14:hiddenFill xmlns:a14="http://schemas.microsoft.com/office/drawing/2010/main">
                <a:solidFill>
                  <a:srgbClr val="FFFFFF"/>
                </a:solidFill>
              </a14:hiddenFill>
            </a:ext>
          </a:extLst>
        </p:spPr>
      </p:pic>
      <p:sp>
        <p:nvSpPr>
          <p:cNvPr id="18435" name="Rectangle 3"/>
          <p:cNvSpPr>
            <a:spLocks noChangeArrowheads="1"/>
          </p:cNvSpPr>
          <p:nvPr/>
        </p:nvSpPr>
        <p:spPr bwMode="auto">
          <a:xfrm>
            <a:off x="5257800" y="-1"/>
            <a:ext cx="6934200" cy="2300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anose="02020603050405020304" pitchFamily="18" charset="0"/>
              </a:defRPr>
            </a:lvl1pPr>
            <a:lvl2pPr algn="ctr">
              <a:defRPr sz="4400">
                <a:solidFill>
                  <a:schemeClr val="tx2"/>
                </a:solidFill>
                <a:latin typeface="Times New Roman" panose="02020603050405020304" pitchFamily="18" charset="0"/>
              </a:defRPr>
            </a:lvl2pPr>
            <a:lvl3pPr algn="ctr">
              <a:defRPr sz="4400">
                <a:solidFill>
                  <a:schemeClr val="tx2"/>
                </a:solidFill>
                <a:latin typeface="Times New Roman" panose="02020603050405020304" pitchFamily="18" charset="0"/>
              </a:defRPr>
            </a:lvl3pPr>
            <a:lvl4pPr algn="ctr">
              <a:defRPr sz="4400">
                <a:solidFill>
                  <a:schemeClr val="tx2"/>
                </a:solidFill>
                <a:latin typeface="Times New Roman" panose="02020603050405020304" pitchFamily="18" charset="0"/>
              </a:defRPr>
            </a:lvl4pPr>
            <a:lvl5pPr algn="ctr">
              <a:defRPr sz="4400">
                <a:solidFill>
                  <a:schemeClr val="tx2"/>
                </a:solidFill>
                <a:latin typeface="Times New Roman" panose="02020603050405020304" pitchFamily="18" charset="0"/>
              </a:defRPr>
            </a:lvl5pPr>
            <a:lvl6pPr marL="457200" algn="ctr" eaLnBrk="0" fontAlgn="base" hangingPunct="0">
              <a:spcBef>
                <a:spcPct val="0"/>
              </a:spcBef>
              <a:spcAft>
                <a:spcPct val="0"/>
              </a:spcAft>
              <a:defRPr sz="4400">
                <a:solidFill>
                  <a:schemeClr val="tx2"/>
                </a:solidFill>
                <a:latin typeface="Times New Roman" panose="02020603050405020304" pitchFamily="18" charset="0"/>
              </a:defRPr>
            </a:lvl6pPr>
            <a:lvl7pPr marL="914400" algn="ctr" eaLnBrk="0" fontAlgn="base" hangingPunct="0">
              <a:spcBef>
                <a:spcPct val="0"/>
              </a:spcBef>
              <a:spcAft>
                <a:spcPct val="0"/>
              </a:spcAft>
              <a:defRPr sz="4400">
                <a:solidFill>
                  <a:schemeClr val="tx2"/>
                </a:solidFill>
                <a:latin typeface="Times New Roman" panose="02020603050405020304" pitchFamily="18" charset="0"/>
              </a:defRPr>
            </a:lvl7pPr>
            <a:lvl8pPr marL="1371600" algn="ctr" eaLnBrk="0" fontAlgn="base" hangingPunct="0">
              <a:spcBef>
                <a:spcPct val="0"/>
              </a:spcBef>
              <a:spcAft>
                <a:spcPct val="0"/>
              </a:spcAft>
              <a:defRPr sz="4400">
                <a:solidFill>
                  <a:schemeClr val="tx2"/>
                </a:solidFill>
                <a:latin typeface="Times New Roman" panose="02020603050405020304" pitchFamily="18" charset="0"/>
              </a:defRPr>
            </a:lvl8pPr>
            <a:lvl9pPr marL="1828800" algn="ctr" eaLnBrk="0" fontAlgn="base" hangingPunct="0">
              <a:spcBef>
                <a:spcPct val="0"/>
              </a:spcBef>
              <a:spcAft>
                <a:spcPct val="0"/>
              </a:spcAft>
              <a:defRPr sz="4400">
                <a:solidFill>
                  <a:schemeClr val="tx2"/>
                </a:solidFill>
                <a:latin typeface="Times New Roman" panose="02020603050405020304" pitchFamily="18" charset="0"/>
              </a:defRPr>
            </a:lvl9pPr>
          </a:lstStyle>
          <a:p>
            <a:r>
              <a:rPr lang="en-US" altLang="en-US" b="1" dirty="0">
                <a:solidFill>
                  <a:srgbClr val="FFFF00"/>
                </a:solidFill>
                <a:latin typeface="Tahoma" panose="020B0604030504040204" pitchFamily="34" charset="0"/>
              </a:rPr>
              <a:t>Continental Glaciers or Ice Sheets</a:t>
            </a:r>
          </a:p>
        </p:txBody>
      </p:sp>
      <p:sp>
        <p:nvSpPr>
          <p:cNvPr id="18436" name="Text Box 4"/>
          <p:cNvSpPr txBox="1">
            <a:spLocks noChangeArrowheads="1"/>
          </p:cNvSpPr>
          <p:nvPr/>
        </p:nvSpPr>
        <p:spPr bwMode="auto">
          <a:xfrm>
            <a:off x="152400" y="-2"/>
            <a:ext cx="533400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en-US" altLang="en-US" sz="2400" dirty="0">
                <a:solidFill>
                  <a:schemeClr val="bg1"/>
                </a:solidFill>
                <a:latin typeface="Tahoma" panose="020B0604030504040204" pitchFamily="34" charset="0"/>
              </a:rPr>
              <a:t> </a:t>
            </a:r>
            <a:r>
              <a:rPr lang="en-US" altLang="en-US" sz="2800" dirty="0">
                <a:solidFill>
                  <a:schemeClr val="tx1">
                    <a:lumMod val="85000"/>
                    <a:lumOff val="15000"/>
                  </a:schemeClr>
                </a:solidFill>
                <a:latin typeface="Tahoma" panose="020B0604030504040204" pitchFamily="34" charset="0"/>
              </a:rPr>
              <a:t>only two true ice sheets exist today: Greenland and Antarctica</a:t>
            </a:r>
          </a:p>
          <a:p>
            <a:pPr>
              <a:spcBef>
                <a:spcPct val="50000"/>
              </a:spcBef>
              <a:buFontTx/>
              <a:buChar char="•"/>
            </a:pPr>
            <a:r>
              <a:rPr lang="en-US" altLang="en-US" sz="2800" dirty="0">
                <a:solidFill>
                  <a:schemeClr val="tx1">
                    <a:lumMod val="85000"/>
                    <a:lumOff val="15000"/>
                  </a:schemeClr>
                </a:solidFill>
                <a:latin typeface="Tahoma" panose="020B0604030504040204" pitchFamily="34" charset="0"/>
              </a:rPr>
              <a:t> where they meet the sea they can form ice sheets. </a:t>
            </a:r>
          </a:p>
          <a:p>
            <a:pPr>
              <a:spcBef>
                <a:spcPct val="50000"/>
              </a:spcBef>
              <a:buFontTx/>
              <a:buChar char="•"/>
            </a:pPr>
            <a:r>
              <a:rPr lang="en-US" altLang="en-US" sz="2800" dirty="0">
                <a:solidFill>
                  <a:schemeClr val="tx1">
                    <a:lumMod val="85000"/>
                    <a:lumOff val="15000"/>
                  </a:schemeClr>
                </a:solidFill>
                <a:latin typeface="Tahoma" panose="020B0604030504040204" pitchFamily="34" charset="0"/>
              </a:rPr>
              <a:t> vary in thickness from hundreds of feet to two miles deep</a:t>
            </a:r>
          </a:p>
          <a:p>
            <a:pPr>
              <a:spcBef>
                <a:spcPct val="50000"/>
              </a:spcBef>
              <a:buFontTx/>
              <a:buChar char="•"/>
            </a:pPr>
            <a:r>
              <a:rPr lang="en-US" altLang="en-US" sz="2800" dirty="0">
                <a:solidFill>
                  <a:schemeClr val="tx1">
                    <a:lumMod val="85000"/>
                    <a:lumOff val="15000"/>
                  </a:schemeClr>
                </a:solidFill>
                <a:latin typeface="Tahoma" panose="020B0604030504040204" pitchFamily="34" charset="0"/>
              </a:rPr>
              <a:t> scour away all soil and vegetation and dramatically reshape the landscape and ecology of large regions.</a:t>
            </a:r>
          </a:p>
          <a:p>
            <a:pPr>
              <a:spcBef>
                <a:spcPct val="50000"/>
              </a:spcBef>
              <a:buFontTx/>
              <a:buChar char="•"/>
            </a:pPr>
            <a:r>
              <a:rPr lang="en-US" altLang="en-US" sz="2800" dirty="0">
                <a:solidFill>
                  <a:schemeClr val="tx1">
                    <a:lumMod val="85000"/>
                    <a:lumOff val="15000"/>
                  </a:schemeClr>
                </a:solidFill>
                <a:latin typeface="Tahoma" panose="020B0604030504040204" pitchFamily="34" charset="0"/>
              </a:rPr>
              <a:t> much change occurs in the </a:t>
            </a:r>
            <a:r>
              <a:rPr lang="en-US" altLang="en-US" sz="2800" i="1" dirty="0">
                <a:solidFill>
                  <a:srgbClr val="FF0000"/>
                </a:solidFill>
                <a:latin typeface="Tahoma" panose="020B0604030504040204" pitchFamily="34" charset="0"/>
              </a:rPr>
              <a:t>periglacial </a:t>
            </a:r>
            <a:r>
              <a:rPr lang="en-US" altLang="en-US" sz="2800" dirty="0">
                <a:solidFill>
                  <a:schemeClr val="tx1">
                    <a:lumMod val="85000"/>
                    <a:lumOff val="15000"/>
                  </a:schemeClr>
                </a:solidFill>
                <a:latin typeface="Tahoma" panose="020B0604030504040204" pitchFamily="34" charset="0"/>
              </a:rPr>
              <a:t>environment.</a:t>
            </a:r>
          </a:p>
        </p:txBody>
      </p:sp>
      <p:sp>
        <p:nvSpPr>
          <p:cNvPr id="18438" name="Text Box 6"/>
          <p:cNvSpPr txBox="1">
            <a:spLocks noChangeArrowheads="1"/>
          </p:cNvSpPr>
          <p:nvPr/>
        </p:nvSpPr>
        <p:spPr bwMode="auto">
          <a:xfrm>
            <a:off x="6400800" y="5791201"/>
            <a:ext cx="3581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solidFill>
                  <a:schemeClr val="bg1"/>
                </a:solidFill>
                <a:latin typeface="Tahoma" panose="020B0604030504040204" pitchFamily="34" charset="0"/>
              </a:rPr>
              <a:t>Ellesmere Island, Canada</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1500" b="1" dirty="0" smtClean="0">
                <a:solidFill>
                  <a:srgbClr val="FF0000"/>
                </a:solidFill>
              </a:rPr>
              <a:t>SHIFTING</a:t>
            </a:r>
            <a:endParaRPr lang="en-US" sz="11500" b="1" dirty="0">
              <a:solidFill>
                <a:srgbClr val="FF0000"/>
              </a:solidFill>
            </a:endParaRP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6426120" y="517525"/>
            <a:ext cx="5734050" cy="5572125"/>
          </a:xfrm>
          <a:prstGeom prst="rect">
            <a:avLst/>
          </a:prstGeom>
        </p:spPr>
      </p:pic>
    </p:spTree>
    <p:extLst>
      <p:ext uri="{BB962C8B-B14F-4D97-AF65-F5344CB8AC3E}">
        <p14:creationId xmlns:p14="http://schemas.microsoft.com/office/powerpoint/2010/main" val="2524633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026"/>
          <p:cNvSpPr txBox="1">
            <a:spLocks noChangeArrowheads="1"/>
          </p:cNvSpPr>
          <p:nvPr/>
        </p:nvSpPr>
        <p:spPr bwMode="auto">
          <a:xfrm>
            <a:off x="381000" y="228600"/>
            <a:ext cx="11430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solidFill>
                  <a:schemeClr val="bg1"/>
                </a:solidFill>
                <a:effectLst>
                  <a:outerShdw blurRad="38100" dist="38100" dir="2700000" algn="tl">
                    <a:srgbClr val="000000">
                      <a:alpha val="43137"/>
                    </a:srgbClr>
                  </a:outerShdw>
                </a:effectLst>
                <a:latin typeface="Tahoma" panose="020B0604030504040204" pitchFamily="34" charset="0"/>
              </a:rPr>
              <a:t>What is a glacier?</a:t>
            </a:r>
            <a:endParaRPr lang="en-US" altLang="en-US" sz="2400" b="1" dirty="0">
              <a:solidFill>
                <a:srgbClr val="FFFF00"/>
              </a:solidFill>
              <a:effectLst>
                <a:outerShdw blurRad="38100" dist="38100" dir="2700000" algn="tl">
                  <a:srgbClr val="000000">
                    <a:alpha val="43137"/>
                  </a:srgbClr>
                </a:outerShdw>
              </a:effectLst>
              <a:latin typeface="Tahoma" panose="020B0604030504040204" pitchFamily="34" charset="0"/>
            </a:endParaRPr>
          </a:p>
          <a:p>
            <a:pPr>
              <a:spcBef>
                <a:spcPct val="50000"/>
              </a:spcBef>
              <a:buFontTx/>
              <a:buChar char="•"/>
            </a:pPr>
            <a:r>
              <a:rPr lang="en-US" altLang="en-US" sz="2400" b="1" dirty="0">
                <a:solidFill>
                  <a:srgbClr val="FFFF00"/>
                </a:solidFill>
                <a:latin typeface="Tahoma" panose="020B0604030504040204" pitchFamily="34" charset="0"/>
              </a:rPr>
              <a:t> A glacier is simply the existence of year-round ice on the landscape.</a:t>
            </a:r>
          </a:p>
          <a:p>
            <a:pPr>
              <a:spcBef>
                <a:spcPct val="50000"/>
              </a:spcBef>
              <a:buFontTx/>
              <a:buChar char="•"/>
            </a:pPr>
            <a:r>
              <a:rPr lang="en-US" altLang="en-US" sz="2400" b="1" dirty="0">
                <a:solidFill>
                  <a:srgbClr val="FFFF00"/>
                </a:solidFill>
                <a:latin typeface="Tahoma" panose="020B0604030504040204" pitchFamily="34" charset="0"/>
              </a:rPr>
              <a:t> There are two broad types: continental and alpine.</a:t>
            </a:r>
          </a:p>
          <a:p>
            <a:pPr>
              <a:spcBef>
                <a:spcPct val="50000"/>
              </a:spcBef>
            </a:pPr>
            <a:endParaRPr lang="en-US" altLang="en-US" sz="2400" dirty="0">
              <a:solidFill>
                <a:srgbClr val="FFFF00"/>
              </a:solidFill>
              <a:latin typeface="Tahoma" panose="020B0604030504040204" pitchFamily="34" charset="0"/>
            </a:endParaRPr>
          </a:p>
          <a:p>
            <a:pPr>
              <a:spcBef>
                <a:spcPct val="50000"/>
              </a:spcBef>
            </a:pPr>
            <a:r>
              <a:rPr lang="en-US" altLang="en-US" sz="2400" b="1" dirty="0">
                <a:solidFill>
                  <a:schemeClr val="bg1"/>
                </a:solidFill>
                <a:effectLst>
                  <a:outerShdw blurRad="38100" dist="38100" dir="2700000" algn="tl">
                    <a:srgbClr val="000000">
                      <a:alpha val="43137"/>
                    </a:srgbClr>
                  </a:outerShdw>
                </a:effectLst>
                <a:latin typeface="Tahoma" panose="020B0604030504040204" pitchFamily="34" charset="0"/>
              </a:rPr>
              <a:t>How do glaciers form?</a:t>
            </a:r>
            <a:endParaRPr lang="en-US" altLang="en-US" sz="2400" b="1" dirty="0">
              <a:solidFill>
                <a:srgbClr val="FFFF00"/>
              </a:solidFill>
              <a:effectLst>
                <a:outerShdw blurRad="38100" dist="38100" dir="2700000" algn="tl">
                  <a:srgbClr val="000000">
                    <a:alpha val="43137"/>
                  </a:srgbClr>
                </a:outerShdw>
              </a:effectLst>
              <a:latin typeface="Tahoma" panose="020B0604030504040204" pitchFamily="34" charset="0"/>
            </a:endParaRPr>
          </a:p>
          <a:p>
            <a:pPr>
              <a:spcBef>
                <a:spcPct val="50000"/>
              </a:spcBef>
              <a:buFontTx/>
              <a:buChar char="•"/>
            </a:pPr>
            <a:r>
              <a:rPr lang="en-US" altLang="en-US" sz="2400" dirty="0">
                <a:solidFill>
                  <a:srgbClr val="FFFF00"/>
                </a:solidFill>
                <a:latin typeface="Tahoma" panose="020B0604030504040204" pitchFamily="34" charset="0"/>
              </a:rPr>
              <a:t> </a:t>
            </a:r>
            <a:r>
              <a:rPr lang="en-US" altLang="en-US" sz="2400" b="1" dirty="0">
                <a:solidFill>
                  <a:srgbClr val="FFFF00"/>
                </a:solidFill>
                <a:latin typeface="Tahoma" panose="020B0604030504040204" pitchFamily="34" charset="0"/>
              </a:rPr>
              <a:t>Glaciers form whenever snowfall exceeds snowmelt year after year. The snow accumulates incrementally, pressure increases, and it is changed into </a:t>
            </a:r>
            <a:r>
              <a:rPr lang="en-US" altLang="en-US" sz="2400" b="1" i="1" dirty="0" err="1">
                <a:solidFill>
                  <a:srgbClr val="FFFF00"/>
                </a:solidFill>
                <a:latin typeface="Tahoma" panose="020B0604030504040204" pitchFamily="34" charset="0"/>
              </a:rPr>
              <a:t>névé</a:t>
            </a:r>
            <a:r>
              <a:rPr lang="en-US" altLang="en-US" sz="2400" b="1" dirty="0">
                <a:solidFill>
                  <a:srgbClr val="FFFF00"/>
                </a:solidFill>
                <a:latin typeface="Tahoma" panose="020B0604030504040204" pitchFamily="34" charset="0"/>
              </a:rPr>
              <a:t> and then ice by this pressure.</a:t>
            </a:r>
          </a:p>
          <a:p>
            <a:pPr>
              <a:spcBef>
                <a:spcPct val="50000"/>
              </a:spcBef>
            </a:pPr>
            <a:endParaRPr lang="en-US" altLang="en-US" sz="2400" dirty="0">
              <a:latin typeface="Tahoma" panose="020B0604030504040204" pitchFamily="34" charset="0"/>
            </a:endParaRPr>
          </a:p>
        </p:txBody>
      </p:sp>
      <p:sp>
        <p:nvSpPr>
          <p:cNvPr id="2" name="TextBox 1"/>
          <p:cNvSpPr txBox="1"/>
          <p:nvPr/>
        </p:nvSpPr>
        <p:spPr>
          <a:xfrm>
            <a:off x="457200" y="4191000"/>
            <a:ext cx="6629400" cy="2369880"/>
          </a:xfrm>
          <a:prstGeom prst="rect">
            <a:avLst/>
          </a:prstGeom>
          <a:noFill/>
        </p:spPr>
        <p:txBody>
          <a:bodyPr wrap="square" rtlCol="0">
            <a:spAutoFit/>
          </a:bodyPr>
          <a:lstStyle/>
          <a:p>
            <a:r>
              <a:rPr lang="en-US" sz="3600" b="1" dirty="0" err="1">
                <a:solidFill>
                  <a:srgbClr val="FF0000"/>
                </a:solidFill>
              </a:rPr>
              <a:t>névé</a:t>
            </a:r>
            <a:r>
              <a:rPr lang="en-US" sz="2800" dirty="0"/>
              <a:t> in British. (ˈ</a:t>
            </a:r>
            <a:r>
              <a:rPr lang="en-US" sz="2800" dirty="0" err="1"/>
              <a:t>nɛveɪ</a:t>
            </a:r>
            <a:r>
              <a:rPr lang="en-US" sz="2800" dirty="0"/>
              <a:t> ) Also called: </a:t>
            </a:r>
            <a:r>
              <a:rPr lang="en-US" sz="3200" b="1" dirty="0" err="1">
                <a:solidFill>
                  <a:srgbClr val="FF0000"/>
                </a:solidFill>
              </a:rPr>
              <a:t>firn</a:t>
            </a:r>
            <a:r>
              <a:rPr lang="en-US" sz="2800" dirty="0"/>
              <a:t>. a mass of porous ice, formed from snow, that has not yet become frozen into glacier ice. a snowfield at the head of a glacier that becomes transformed into ice.</a:t>
            </a:r>
          </a:p>
        </p:txBody>
      </p:sp>
      <p:pic>
        <p:nvPicPr>
          <p:cNvPr id="3" name="Picture 2"/>
          <p:cNvPicPr>
            <a:picLocks noChangeAspect="1"/>
          </p:cNvPicPr>
          <p:nvPr/>
        </p:nvPicPr>
        <p:blipFill>
          <a:blip r:embed="rId2"/>
          <a:stretch>
            <a:fillRect/>
          </a:stretch>
        </p:blipFill>
        <p:spPr>
          <a:xfrm>
            <a:off x="7543800" y="4343400"/>
            <a:ext cx="3505200" cy="23334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778"/>
          <a:stretch/>
        </p:blipFill>
        <p:spPr>
          <a:xfrm>
            <a:off x="11574" y="0"/>
            <a:ext cx="12180425" cy="6858000"/>
          </a:xfrm>
          <a:prstGeom prst="rect">
            <a:avLst/>
          </a:prstGeom>
        </p:spPr>
      </p:pic>
    </p:spTree>
    <p:extLst>
      <p:ext uri="{BB962C8B-B14F-4D97-AF65-F5344CB8AC3E}">
        <p14:creationId xmlns:p14="http://schemas.microsoft.com/office/powerpoint/2010/main" val="26626640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853" y="0"/>
            <a:ext cx="10515600" cy="1325563"/>
          </a:xfrm>
        </p:spPr>
        <p:txBody>
          <a:bodyPr/>
          <a:lstStyle/>
          <a:p>
            <a:r>
              <a:rPr lang="en-US" b="1" dirty="0" smtClean="0"/>
              <a:t>Periglacial Environment </a:t>
            </a:r>
            <a:endParaRPr lang="en-US" b="1" dirty="0"/>
          </a:p>
        </p:txBody>
      </p:sp>
      <p:sp>
        <p:nvSpPr>
          <p:cNvPr id="3" name="Content Placeholder 2"/>
          <p:cNvSpPr>
            <a:spLocks noGrp="1"/>
          </p:cNvSpPr>
          <p:nvPr>
            <p:ph idx="1"/>
          </p:nvPr>
        </p:nvSpPr>
        <p:spPr>
          <a:xfrm>
            <a:off x="533400" y="1219200"/>
            <a:ext cx="4648200" cy="5410200"/>
          </a:xfrm>
        </p:spPr>
        <p:txBody>
          <a:bodyPr>
            <a:normAutofit/>
          </a:bodyPr>
          <a:lstStyle/>
          <a:p>
            <a:r>
              <a:rPr lang="en-US" sz="3200" dirty="0"/>
              <a:t>The periglacial environment is a cold climate, frequently marginal to the glacial environment, and is characteristically subject to intense cycles of freezing and thawing of superficial sediments. Permafrost commonly occurs within this periglacial environment.</a:t>
            </a:r>
          </a:p>
        </p:txBody>
      </p:sp>
      <p:pic>
        <p:nvPicPr>
          <p:cNvPr id="4" name="Picture 3"/>
          <p:cNvPicPr>
            <a:picLocks noChangeAspect="1"/>
          </p:cNvPicPr>
          <p:nvPr/>
        </p:nvPicPr>
        <p:blipFill>
          <a:blip r:embed="rId2"/>
          <a:stretch>
            <a:fillRect/>
          </a:stretch>
        </p:blipFill>
        <p:spPr>
          <a:xfrm>
            <a:off x="5190281" y="1676400"/>
            <a:ext cx="6471246" cy="4225724"/>
          </a:xfrm>
          <a:prstGeom prst="rect">
            <a:avLst/>
          </a:prstGeom>
        </p:spPr>
      </p:pic>
    </p:spTree>
    <p:extLst>
      <p:ext uri="{BB962C8B-B14F-4D97-AF65-F5344CB8AC3E}">
        <p14:creationId xmlns:p14="http://schemas.microsoft.com/office/powerpoint/2010/main" val="13102629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1524000" y="0"/>
            <a:ext cx="8991600" cy="1143000"/>
          </a:xfrm>
        </p:spPr>
        <p:txBody>
          <a:bodyPr>
            <a:normAutofit fontScale="90000"/>
          </a:bodyPr>
          <a:lstStyle/>
          <a:p>
            <a:r>
              <a:rPr lang="en-US" altLang="en-US" b="1" dirty="0">
                <a:solidFill>
                  <a:srgbClr val="FFFF00"/>
                </a:solidFill>
                <a:effectLst>
                  <a:outerShdw blurRad="38100" dist="38100" dir="2700000" algn="tl">
                    <a:srgbClr val="000000">
                      <a:alpha val="43137"/>
                    </a:srgbClr>
                  </a:outerShdw>
                </a:effectLst>
                <a:latin typeface="Tahoma" panose="020B0604030504040204" pitchFamily="34" charset="0"/>
              </a:rPr>
              <a:t>Continental Glaciers or Ice Sheets</a:t>
            </a:r>
          </a:p>
        </p:txBody>
      </p:sp>
      <p:pic>
        <p:nvPicPr>
          <p:cNvPr id="33795" name="Picture 1027" descr="D:\Lecture Resources\Text Figures\Chapter 19\FG19_1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49" y="990600"/>
            <a:ext cx="78232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77200" y="1600200"/>
            <a:ext cx="3810000" cy="1077218"/>
          </a:xfrm>
          <a:prstGeom prst="rect">
            <a:avLst/>
          </a:prstGeom>
          <a:noFill/>
        </p:spPr>
        <p:txBody>
          <a:bodyPr wrap="square" rtlCol="0">
            <a:spAutoFit/>
          </a:bodyPr>
          <a:lstStyle/>
          <a:p>
            <a:r>
              <a:rPr lang="en-US" sz="3200" b="1" dirty="0" smtClean="0">
                <a:solidFill>
                  <a:srgbClr val="FF0000"/>
                </a:solidFill>
              </a:rPr>
              <a:t>During the glacial period</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D:\Lecture Resources\Text Figures\Chapter 19\FG19_1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2" y="965039"/>
            <a:ext cx="7857281" cy="5892961"/>
          </a:xfrm>
          <a:prstGeom prst="rect">
            <a:avLst/>
          </a:prstGeom>
          <a:noFill/>
          <a:extLst>
            <a:ext uri="{909E8E84-426E-40DD-AFC4-6F175D3DCCD1}">
              <a14:hiddenFill xmlns:a14="http://schemas.microsoft.com/office/drawing/2010/main">
                <a:solidFill>
                  <a:srgbClr val="FFFFFF"/>
                </a:solidFill>
              </a14:hiddenFill>
            </a:ext>
          </a:extLst>
        </p:spPr>
      </p:pic>
      <p:sp>
        <p:nvSpPr>
          <p:cNvPr id="34818" name="Rectangle 2"/>
          <p:cNvSpPr>
            <a:spLocks noGrp="1" noChangeArrowheads="1"/>
          </p:cNvSpPr>
          <p:nvPr>
            <p:ph type="title"/>
          </p:nvPr>
        </p:nvSpPr>
        <p:spPr>
          <a:xfrm>
            <a:off x="1524000" y="0"/>
            <a:ext cx="8991600" cy="1143000"/>
          </a:xfrm>
        </p:spPr>
        <p:txBody>
          <a:bodyPr/>
          <a:lstStyle/>
          <a:p>
            <a:r>
              <a:rPr lang="en-US" altLang="en-US">
                <a:solidFill>
                  <a:srgbClr val="FFFF00"/>
                </a:solidFill>
                <a:latin typeface="Tahoma" panose="020B0604030504040204" pitchFamily="34" charset="0"/>
              </a:rPr>
              <a:t>Continental Glaciers or Ice Sheets</a:t>
            </a:r>
          </a:p>
        </p:txBody>
      </p:sp>
      <p:sp>
        <p:nvSpPr>
          <p:cNvPr id="2" name="TextBox 1"/>
          <p:cNvSpPr txBox="1"/>
          <p:nvPr/>
        </p:nvSpPr>
        <p:spPr>
          <a:xfrm>
            <a:off x="8077200" y="1219200"/>
            <a:ext cx="3962400" cy="1077218"/>
          </a:xfrm>
          <a:prstGeom prst="rect">
            <a:avLst/>
          </a:prstGeom>
          <a:noFill/>
        </p:spPr>
        <p:txBody>
          <a:bodyPr wrap="square" rtlCol="0">
            <a:spAutoFit/>
          </a:bodyPr>
          <a:lstStyle/>
          <a:p>
            <a:r>
              <a:rPr lang="en-US" sz="3200" b="1" dirty="0" smtClean="0">
                <a:solidFill>
                  <a:srgbClr val="FF0000"/>
                </a:solidFill>
              </a:rPr>
              <a:t>After the glacier has receded</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82248" y="27972"/>
            <a:ext cx="10609752" cy="6830028"/>
          </a:xfrm>
          <a:prstGeom prst="rect">
            <a:avLst/>
          </a:prstGeom>
        </p:spPr>
      </p:pic>
    </p:spTree>
    <p:extLst>
      <p:ext uri="{BB962C8B-B14F-4D97-AF65-F5344CB8AC3E}">
        <p14:creationId xmlns:p14="http://schemas.microsoft.com/office/powerpoint/2010/main" val="34323134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D:\Lecture Resources\Text Figures\Chapter 19\FG19_19.JPG"/>
          <p:cNvPicPr>
            <a:picLocks noChangeAspect="1" noChangeArrowheads="1"/>
          </p:cNvPicPr>
          <p:nvPr/>
        </p:nvPicPr>
        <p:blipFill>
          <a:blip r:embed="rId2">
            <a:extLst>
              <a:ext uri="{28A0092B-C50C-407E-A947-70E740481C1C}">
                <a14:useLocalDpi xmlns:a14="http://schemas.microsoft.com/office/drawing/2010/main" val="0"/>
              </a:ext>
            </a:extLst>
          </a:blip>
          <a:srcRect l="990" t="17491" r="990" b="18404"/>
          <a:stretch>
            <a:fillRect/>
          </a:stretch>
        </p:blipFill>
        <p:spPr bwMode="auto">
          <a:xfrm>
            <a:off x="37723" y="0"/>
            <a:ext cx="80772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C:\WINDOWS\Desktop\Finger_Lak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4923" y="2780923"/>
            <a:ext cx="4077077" cy="4077077"/>
          </a:xfrm>
          <a:prstGeom prst="rect">
            <a:avLst/>
          </a:prstGeom>
          <a:noFill/>
          <a:extLst>
            <a:ext uri="{909E8E84-426E-40DD-AFC4-6F175D3DCCD1}">
              <a14:hiddenFill xmlns:a14="http://schemas.microsoft.com/office/drawing/2010/main">
                <a:solidFill>
                  <a:srgbClr val="FFFFFF"/>
                </a:solidFill>
              </a14:hiddenFill>
            </a:ext>
          </a:extLst>
        </p:spPr>
      </p:pic>
      <p:sp>
        <p:nvSpPr>
          <p:cNvPr id="19462" name="Text Box 6"/>
          <p:cNvSpPr txBox="1">
            <a:spLocks noChangeArrowheads="1"/>
          </p:cNvSpPr>
          <p:nvPr/>
        </p:nvSpPr>
        <p:spPr bwMode="auto">
          <a:xfrm>
            <a:off x="8610600" y="6400800"/>
            <a:ext cx="320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solidFill>
                  <a:schemeClr val="bg1"/>
                </a:solidFill>
                <a:latin typeface="Tahoma" panose="020B0604030504040204" pitchFamily="34" charset="0"/>
              </a:rPr>
              <a:t>Finger Lakes Region, New York</a:t>
            </a:r>
          </a:p>
        </p:txBody>
      </p:sp>
      <p:sp>
        <p:nvSpPr>
          <p:cNvPr id="2" name="TextBox 1"/>
          <p:cNvSpPr txBox="1"/>
          <p:nvPr/>
        </p:nvSpPr>
        <p:spPr>
          <a:xfrm>
            <a:off x="37723" y="4044605"/>
            <a:ext cx="7887077" cy="2677656"/>
          </a:xfrm>
          <a:prstGeom prst="rect">
            <a:avLst/>
          </a:prstGeom>
          <a:noFill/>
        </p:spPr>
        <p:txBody>
          <a:bodyPr wrap="square" rtlCol="0">
            <a:spAutoFit/>
          </a:bodyPr>
          <a:lstStyle/>
          <a:p>
            <a:r>
              <a:rPr lang="en-US" sz="2800" b="1" dirty="0" smtClean="0"/>
              <a:t>The process of a continental glacier melting back (receding) greatly disrupts the drainage pattern of the area. This accounts for the fact that Canada has more lakes than any other country in the world. Take a look at a detailed map of Canada that shows the topography.</a:t>
            </a:r>
            <a:endParaRPr lang="en-US" sz="28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D:\Lecture Resources\Text Figures\Chapter 19\FG19_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9" y="381000"/>
            <a:ext cx="8206451" cy="61548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42141" y="3858"/>
            <a:ext cx="3797460" cy="6555641"/>
          </a:xfrm>
          <a:prstGeom prst="rect">
            <a:avLst/>
          </a:prstGeom>
        </p:spPr>
        <p:txBody>
          <a:bodyPr wrap="square">
            <a:spAutoFit/>
          </a:bodyPr>
          <a:lstStyle/>
          <a:p>
            <a:r>
              <a:rPr lang="en-US" sz="2800" b="1" dirty="0">
                <a:solidFill>
                  <a:srgbClr val="FF0000"/>
                </a:solidFill>
              </a:rPr>
              <a:t>A kettle </a:t>
            </a:r>
            <a:r>
              <a:rPr lang="en-US" sz="2800" dirty="0"/>
              <a:t>is a shallow, sediment-filled body of water formed by retreating glaciers or draining floodwaters. The kettles are formed as a result of blocks of ice calving from glaciers and becoming submerged in the sediment on the outwash plain. Another source is the sudden drainage of an ice-dammed lake.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28600" y="304800"/>
            <a:ext cx="8458200" cy="6553200"/>
          </a:xfrm>
        </p:spPr>
        <p:txBody>
          <a:bodyPr>
            <a:normAutofit lnSpcReduction="10000"/>
          </a:bodyPr>
          <a:lstStyle/>
          <a:p>
            <a:r>
              <a:rPr lang="en-US" sz="3600" b="1" dirty="0">
                <a:solidFill>
                  <a:srgbClr val="FF0000"/>
                </a:solidFill>
              </a:rPr>
              <a:t>A kame </a:t>
            </a:r>
            <a:r>
              <a:rPr lang="en-US" sz="3600" dirty="0"/>
              <a:t>is a glacial landform, an irregularly shaped hill or mound composed of sand, gravel and till that accumulates in a depression on a retreating glacier, and is then deposited on the land surface with further melting of the glacier</a:t>
            </a:r>
            <a:r>
              <a:rPr lang="en-US" sz="3600" dirty="0" smtClean="0"/>
              <a:t>.</a:t>
            </a:r>
          </a:p>
          <a:p>
            <a:r>
              <a:rPr lang="en-US" sz="3600" dirty="0"/>
              <a:t>Most </a:t>
            </a:r>
            <a:r>
              <a:rPr lang="en-US" sz="3600" b="1" dirty="0">
                <a:solidFill>
                  <a:srgbClr val="FF0000"/>
                </a:solidFill>
              </a:rPr>
              <a:t>eskers</a:t>
            </a:r>
            <a:r>
              <a:rPr lang="en-US" sz="3600" dirty="0"/>
              <a:t> are argued to have formed within ice-walled tunnels by streams which flowed within and under glaciers. They tended to form around the time of the glacial maximum when the glacier was slow and sluggish. After the retaining ice walls melted away, stream deposits remained as long winding ridges.</a:t>
            </a:r>
          </a:p>
        </p:txBody>
      </p:sp>
      <p:pic>
        <p:nvPicPr>
          <p:cNvPr id="6" name="Picture 5"/>
          <p:cNvPicPr>
            <a:picLocks noChangeAspect="1"/>
          </p:cNvPicPr>
          <p:nvPr/>
        </p:nvPicPr>
        <p:blipFill>
          <a:blip r:embed="rId2"/>
          <a:stretch>
            <a:fillRect/>
          </a:stretch>
        </p:blipFill>
        <p:spPr>
          <a:xfrm>
            <a:off x="9811439" y="3301442"/>
            <a:ext cx="2380561" cy="3556558"/>
          </a:xfrm>
          <a:prstGeom prst="rect">
            <a:avLst/>
          </a:prstGeom>
        </p:spPr>
      </p:pic>
      <p:pic>
        <p:nvPicPr>
          <p:cNvPr id="7" name="Picture 6"/>
          <p:cNvPicPr>
            <a:picLocks noChangeAspect="1"/>
          </p:cNvPicPr>
          <p:nvPr/>
        </p:nvPicPr>
        <p:blipFill rotWithShape="1">
          <a:blip r:embed="rId3"/>
          <a:srcRect l="30386"/>
          <a:stretch/>
        </p:blipFill>
        <p:spPr>
          <a:xfrm>
            <a:off x="8610600" y="0"/>
            <a:ext cx="3577542" cy="3282966"/>
          </a:xfrm>
          <a:prstGeom prst="rect">
            <a:avLst/>
          </a:prstGeom>
        </p:spPr>
      </p:pic>
    </p:spTree>
    <p:extLst>
      <p:ext uri="{BB962C8B-B14F-4D97-AF65-F5344CB8AC3E}">
        <p14:creationId xmlns:p14="http://schemas.microsoft.com/office/powerpoint/2010/main" val="19344828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534400" cy="6705600"/>
          </a:xfrm>
        </p:spPr>
        <p:txBody>
          <a:bodyPr>
            <a:normAutofit/>
          </a:bodyPr>
          <a:lstStyle/>
          <a:p>
            <a:r>
              <a:rPr lang="en-US" sz="3200" b="1" dirty="0">
                <a:solidFill>
                  <a:srgbClr val="FF0000"/>
                </a:solidFill>
              </a:rPr>
              <a:t>A drumlin</a:t>
            </a:r>
            <a:r>
              <a:rPr lang="en-US" sz="3200" dirty="0"/>
              <a:t>, from the Irish word </a:t>
            </a:r>
            <a:r>
              <a:rPr lang="en-US" sz="3200" dirty="0" err="1"/>
              <a:t>droimnín</a:t>
            </a:r>
            <a:r>
              <a:rPr lang="en-US" sz="3200" dirty="0"/>
              <a:t>, first recorded in 1833, and in the classical sense is an elongated hill in the shape of an inverted spoon or half-buried egg formed by glacial ice acting on underlying unconsolidated till or ground moraine</a:t>
            </a:r>
            <a:r>
              <a:rPr lang="en-US" sz="3200" dirty="0" smtClean="0"/>
              <a:t>.</a:t>
            </a:r>
          </a:p>
          <a:p>
            <a:endParaRPr lang="en-US" sz="3200" dirty="0" smtClean="0"/>
          </a:p>
          <a:p>
            <a:r>
              <a:rPr lang="en-US" sz="3200" b="1" dirty="0">
                <a:solidFill>
                  <a:srgbClr val="FF0000"/>
                </a:solidFill>
              </a:rPr>
              <a:t>A till plain </a:t>
            </a:r>
            <a:r>
              <a:rPr lang="en-US" sz="3200" dirty="0"/>
              <a:t>is an extensive flat plain of glacial till that forms when a sheet of ice becomes detached from the main body of a glacier and melts in place, depositing the sediments it carried. Ground moraines are formed when the till melts out of the glacier in irregular heaps, forming rolling hills</a:t>
            </a:r>
          </a:p>
        </p:txBody>
      </p:sp>
      <p:pic>
        <p:nvPicPr>
          <p:cNvPr id="4" name="Picture 3"/>
          <p:cNvPicPr>
            <a:picLocks noChangeAspect="1"/>
          </p:cNvPicPr>
          <p:nvPr/>
        </p:nvPicPr>
        <p:blipFill>
          <a:blip r:embed="rId2"/>
          <a:stretch>
            <a:fillRect/>
          </a:stretch>
        </p:blipFill>
        <p:spPr>
          <a:xfrm>
            <a:off x="8535827" y="0"/>
            <a:ext cx="3620484" cy="2819400"/>
          </a:xfrm>
          <a:prstGeom prst="rect">
            <a:avLst/>
          </a:prstGeom>
        </p:spPr>
      </p:pic>
      <p:pic>
        <p:nvPicPr>
          <p:cNvPr id="5" name="Picture 4"/>
          <p:cNvPicPr>
            <a:picLocks noChangeAspect="1"/>
          </p:cNvPicPr>
          <p:nvPr/>
        </p:nvPicPr>
        <p:blipFill>
          <a:blip r:embed="rId3"/>
          <a:stretch>
            <a:fillRect/>
          </a:stretch>
        </p:blipFill>
        <p:spPr>
          <a:xfrm>
            <a:off x="8416403" y="3429000"/>
            <a:ext cx="3759200" cy="2819400"/>
          </a:xfrm>
          <a:prstGeom prst="rect">
            <a:avLst/>
          </a:prstGeom>
        </p:spPr>
      </p:pic>
    </p:spTree>
    <p:extLst>
      <p:ext uri="{BB962C8B-B14F-4D97-AF65-F5344CB8AC3E}">
        <p14:creationId xmlns:p14="http://schemas.microsoft.com/office/powerpoint/2010/main" val="20953486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600" y="2648191"/>
            <a:ext cx="5638800" cy="4229100"/>
          </a:xfrm>
          <a:prstGeom prst="rect">
            <a:avLst/>
          </a:prstGeom>
        </p:spPr>
      </p:pic>
      <p:sp>
        <p:nvSpPr>
          <p:cNvPr id="3" name="Content Placeholder 2"/>
          <p:cNvSpPr>
            <a:spLocks noGrp="1"/>
          </p:cNvSpPr>
          <p:nvPr>
            <p:ph idx="1"/>
          </p:nvPr>
        </p:nvSpPr>
        <p:spPr>
          <a:xfrm>
            <a:off x="381000" y="381000"/>
            <a:ext cx="10515600" cy="4351338"/>
          </a:xfrm>
        </p:spPr>
        <p:txBody>
          <a:bodyPr>
            <a:normAutofit/>
          </a:bodyPr>
          <a:lstStyle/>
          <a:p>
            <a:r>
              <a:rPr lang="en-US" sz="3200" b="1" dirty="0">
                <a:solidFill>
                  <a:srgbClr val="FF0000"/>
                </a:solidFill>
              </a:rPr>
              <a:t>An outwash plain</a:t>
            </a:r>
            <a:r>
              <a:rPr lang="en-US" sz="3200" dirty="0"/>
              <a:t>, also called a </a:t>
            </a:r>
            <a:r>
              <a:rPr lang="en-US" sz="3200" dirty="0" err="1"/>
              <a:t>sandur</a:t>
            </a:r>
            <a:r>
              <a:rPr lang="en-US" sz="3200" dirty="0"/>
              <a:t> (plural: </a:t>
            </a:r>
            <a:r>
              <a:rPr lang="en-US" sz="3200" dirty="0" err="1"/>
              <a:t>sandurs</a:t>
            </a:r>
            <a:r>
              <a:rPr lang="en-US" sz="3200" dirty="0"/>
              <a:t>), </a:t>
            </a:r>
            <a:r>
              <a:rPr lang="en-US" sz="3200" dirty="0" err="1"/>
              <a:t>sandr</a:t>
            </a:r>
            <a:r>
              <a:rPr lang="en-US" sz="3200" dirty="0"/>
              <a:t> or </a:t>
            </a:r>
            <a:r>
              <a:rPr lang="en-US" sz="3200" dirty="0" err="1"/>
              <a:t>sandar</a:t>
            </a:r>
            <a:r>
              <a:rPr lang="en-US" sz="3200" dirty="0"/>
              <a:t>, is a plain formed of glacial sediments deposited by meltwater outwash at the terminus of a glacier. As it flows, the glacier grinds the underlying rock surface and carries the debris along.</a:t>
            </a:r>
          </a:p>
        </p:txBody>
      </p:sp>
      <p:pic>
        <p:nvPicPr>
          <p:cNvPr id="4" name="Picture 3"/>
          <p:cNvPicPr>
            <a:picLocks noChangeAspect="1"/>
          </p:cNvPicPr>
          <p:nvPr/>
        </p:nvPicPr>
        <p:blipFill>
          <a:blip r:embed="rId3"/>
          <a:stretch>
            <a:fillRect/>
          </a:stretch>
        </p:blipFill>
        <p:spPr>
          <a:xfrm>
            <a:off x="5791200" y="2617173"/>
            <a:ext cx="6400800" cy="4240827"/>
          </a:xfrm>
          <a:prstGeom prst="rect">
            <a:avLst/>
          </a:prstGeom>
        </p:spPr>
      </p:pic>
    </p:spTree>
    <p:extLst>
      <p:ext uri="{BB962C8B-B14F-4D97-AF65-F5344CB8AC3E}">
        <p14:creationId xmlns:p14="http://schemas.microsoft.com/office/powerpoint/2010/main" val="5584136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35224" y="0"/>
            <a:ext cx="9921551" cy="6858000"/>
          </a:xfrm>
          <a:prstGeom prst="rect">
            <a:avLst/>
          </a:prstGeom>
        </p:spPr>
      </p:pic>
    </p:spTree>
    <p:extLst>
      <p:ext uri="{BB962C8B-B14F-4D97-AF65-F5344CB8AC3E}">
        <p14:creationId xmlns:p14="http://schemas.microsoft.com/office/powerpoint/2010/main" val="31229524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827638" y="1509"/>
            <a:ext cx="10515600" cy="836691"/>
          </a:xfrm>
        </p:spPr>
        <p:txBody>
          <a:bodyPr/>
          <a:lstStyle/>
          <a:p>
            <a:r>
              <a:rPr lang="en-US" dirty="0" smtClean="0"/>
              <a:t>When Glaciers Reach Large Water Bodies</a:t>
            </a:r>
            <a:endParaRPr lang="en-US" dirty="0"/>
          </a:p>
        </p:txBody>
      </p:sp>
    </p:spTree>
    <p:extLst>
      <p:ext uri="{BB962C8B-B14F-4D97-AF65-F5344CB8AC3E}">
        <p14:creationId xmlns:p14="http://schemas.microsoft.com/office/powerpoint/2010/main" val="30352441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4191000" cy="5486400"/>
          </a:xfrm>
        </p:spPr>
        <p:txBody>
          <a:bodyPr>
            <a:normAutofit fontScale="90000"/>
          </a:bodyPr>
          <a:lstStyle/>
          <a:p>
            <a:r>
              <a:rPr lang="en-US" dirty="0" smtClean="0"/>
              <a:t>In recent years, unprecedentedly large sections of ice shelfs have broken off as a result of climate change. One was the size of the state of Delaware. </a:t>
            </a:r>
            <a:endParaRPr lang="en-US" dirty="0"/>
          </a:p>
        </p:txBody>
      </p:sp>
      <p:pic>
        <p:nvPicPr>
          <p:cNvPr id="4" name="Content Placeholder 3"/>
          <p:cNvPicPr>
            <a:picLocks noGrp="1" noChangeAspect="1"/>
          </p:cNvPicPr>
          <p:nvPr>
            <p:ph idx="1"/>
          </p:nvPr>
        </p:nvPicPr>
        <p:blipFill>
          <a:blip r:embed="rId2"/>
          <a:stretch>
            <a:fillRect/>
          </a:stretch>
        </p:blipFill>
        <p:spPr>
          <a:xfrm>
            <a:off x="4413191" y="-18328"/>
            <a:ext cx="7802923" cy="6876327"/>
          </a:xfrm>
          <a:prstGeom prst="rect">
            <a:avLst/>
          </a:prstGeom>
        </p:spPr>
      </p:pic>
    </p:spTree>
    <p:extLst>
      <p:ext uri="{BB962C8B-B14F-4D97-AF65-F5344CB8AC3E}">
        <p14:creationId xmlns:p14="http://schemas.microsoft.com/office/powerpoint/2010/main" val="6892554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5" descr="norway fj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95" y="1295400"/>
            <a:ext cx="4167188" cy="5562600"/>
          </a:xfrm>
          <a:prstGeom prst="rect">
            <a:avLst/>
          </a:prstGeom>
          <a:noFill/>
          <a:extLst>
            <a:ext uri="{909E8E84-426E-40DD-AFC4-6F175D3DCCD1}">
              <a14:hiddenFill xmlns:a14="http://schemas.microsoft.com/office/drawing/2010/main">
                <a:solidFill>
                  <a:srgbClr val="FFFFFF"/>
                </a:solidFill>
              </a14:hiddenFill>
            </a:ext>
          </a:extLst>
        </p:spPr>
      </p:pic>
      <p:sp>
        <p:nvSpPr>
          <p:cNvPr id="37890" name="Rectangle 2"/>
          <p:cNvSpPr>
            <a:spLocks noGrp="1" noChangeArrowheads="1"/>
          </p:cNvSpPr>
          <p:nvPr>
            <p:ph type="title"/>
          </p:nvPr>
        </p:nvSpPr>
        <p:spPr>
          <a:xfrm>
            <a:off x="1752600" y="0"/>
            <a:ext cx="3886200" cy="1143000"/>
          </a:xfrm>
        </p:spPr>
        <p:txBody>
          <a:bodyPr/>
          <a:lstStyle/>
          <a:p>
            <a:r>
              <a:rPr lang="en-US" altLang="en-US">
                <a:solidFill>
                  <a:srgbClr val="FFFF00"/>
                </a:solidFill>
                <a:latin typeface="Arial Unicode MS" pitchFamily="34" charset="-128"/>
              </a:rPr>
              <a:t>Fjords</a:t>
            </a:r>
          </a:p>
        </p:txBody>
      </p:sp>
      <p:pic>
        <p:nvPicPr>
          <p:cNvPr id="37892" name="Picture 4" descr="ROGALAND"/>
          <p:cNvPicPr>
            <a:picLocks noChangeAspect="1" noChangeArrowheads="1"/>
          </p:cNvPicPr>
          <p:nvPr/>
        </p:nvPicPr>
        <p:blipFill>
          <a:blip r:embed="rId3" cstate="print">
            <a:extLst>
              <a:ext uri="{28A0092B-C50C-407E-A947-70E740481C1C}">
                <a14:useLocalDpi xmlns:a14="http://schemas.microsoft.com/office/drawing/2010/main" val="0"/>
              </a:ext>
            </a:extLst>
          </a:blip>
          <a:srcRect r="6226" b="12149"/>
          <a:stretch>
            <a:fillRect/>
          </a:stretch>
        </p:blipFill>
        <p:spPr bwMode="auto">
          <a:xfrm>
            <a:off x="7460116" y="-47263"/>
            <a:ext cx="4706805" cy="3628663"/>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Milford%20S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0116" y="3672866"/>
            <a:ext cx="4706806" cy="313787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91232" y="809094"/>
            <a:ext cx="3260134" cy="6001643"/>
          </a:xfrm>
          <a:prstGeom prst="rect">
            <a:avLst/>
          </a:prstGeom>
        </p:spPr>
        <p:txBody>
          <a:bodyPr wrap="square">
            <a:spAutoFit/>
          </a:bodyPr>
          <a:lstStyle/>
          <a:p>
            <a:r>
              <a:rPr lang="en-US" sz="3200" dirty="0"/>
              <a:t>A fjord is formed when a glacier </a:t>
            </a:r>
            <a:r>
              <a:rPr lang="en-US" sz="3200" dirty="0" smtClean="0"/>
              <a:t>recedes</a:t>
            </a:r>
            <a:r>
              <a:rPr lang="en-US" sz="3200" dirty="0"/>
              <a:t>, after carving its typical U-shaped valley, and the sea fills the resulting valley floor</a:t>
            </a:r>
            <a:r>
              <a:rPr lang="en-US" sz="3200" dirty="0" smtClean="0"/>
              <a:t>. Often the result of receding glaciers and sea level rising.</a:t>
            </a:r>
            <a:endParaRPr lang="en-US" sz="3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966074" y="29424"/>
            <a:ext cx="10259851" cy="6828576"/>
          </a:xfrm>
          <a:prstGeom prst="rect">
            <a:avLst/>
          </a:prstGeom>
        </p:spPr>
      </p:pic>
    </p:spTree>
    <p:extLst>
      <p:ext uri="{BB962C8B-B14F-4D97-AF65-F5344CB8AC3E}">
        <p14:creationId xmlns:p14="http://schemas.microsoft.com/office/powerpoint/2010/main" val="2476478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99" y="53566"/>
            <a:ext cx="10908141" cy="6824050"/>
          </a:xfrm>
          <a:prstGeom prst="rect">
            <a:avLst/>
          </a:prstGeom>
        </p:spPr>
      </p:pic>
      <p:sp>
        <p:nvSpPr>
          <p:cNvPr id="6" name="Right Arrow 5"/>
          <p:cNvSpPr/>
          <p:nvPr/>
        </p:nvSpPr>
        <p:spPr>
          <a:xfrm rot="1684243">
            <a:off x="8405251" y="5344807"/>
            <a:ext cx="2054956" cy="78361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0600" y="914400"/>
            <a:ext cx="3581400" cy="523220"/>
          </a:xfrm>
          <a:prstGeom prst="rect">
            <a:avLst/>
          </a:prstGeom>
          <a:noFill/>
        </p:spPr>
        <p:txBody>
          <a:bodyPr wrap="square" rtlCol="0">
            <a:spAutoFit/>
          </a:bodyPr>
          <a:lstStyle/>
          <a:p>
            <a:r>
              <a:rPr lang="en-US" sz="2800" b="1" dirty="0" smtClean="0">
                <a:solidFill>
                  <a:schemeClr val="bg1"/>
                </a:solidFill>
              </a:rPr>
              <a:t>Greater than Ablation</a:t>
            </a:r>
            <a:endParaRPr lang="en-US" sz="2800" b="1" dirty="0">
              <a:solidFill>
                <a:schemeClr val="bg1"/>
              </a:solidFill>
            </a:endParaRPr>
          </a:p>
        </p:txBody>
      </p:sp>
      <p:sp>
        <p:nvSpPr>
          <p:cNvPr id="5" name="TextBox 4"/>
          <p:cNvSpPr txBox="1"/>
          <p:nvPr/>
        </p:nvSpPr>
        <p:spPr>
          <a:xfrm rot="1655388">
            <a:off x="8386708" y="5505782"/>
            <a:ext cx="2092043" cy="461665"/>
          </a:xfrm>
          <a:prstGeom prst="rect">
            <a:avLst/>
          </a:prstGeom>
          <a:noFill/>
        </p:spPr>
        <p:txBody>
          <a:bodyPr wrap="square" rtlCol="0">
            <a:spAutoFit/>
          </a:bodyPr>
          <a:lstStyle/>
          <a:p>
            <a:r>
              <a:rPr lang="en-US" sz="2400" b="1" dirty="0" smtClean="0"/>
              <a:t>Advancement</a:t>
            </a:r>
            <a:endParaRPr lang="en-US" sz="2400" b="1" dirty="0"/>
          </a:p>
        </p:txBody>
      </p:sp>
    </p:spTree>
    <p:extLst>
      <p:ext uri="{BB962C8B-B14F-4D97-AF65-F5344CB8AC3E}">
        <p14:creationId xmlns:p14="http://schemas.microsoft.com/office/powerpoint/2010/main" val="3217070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642655" y="17992"/>
            <a:ext cx="10906689" cy="6822015"/>
          </a:xfrm>
          <a:prstGeom prst="rect">
            <a:avLst/>
          </a:prstGeom>
        </p:spPr>
      </p:pic>
      <p:sp>
        <p:nvSpPr>
          <p:cNvPr id="5" name="TextBox 4"/>
          <p:cNvSpPr txBox="1"/>
          <p:nvPr/>
        </p:nvSpPr>
        <p:spPr>
          <a:xfrm>
            <a:off x="1524000" y="685800"/>
            <a:ext cx="3505200" cy="523220"/>
          </a:xfrm>
          <a:prstGeom prst="rect">
            <a:avLst/>
          </a:prstGeom>
          <a:noFill/>
        </p:spPr>
        <p:txBody>
          <a:bodyPr wrap="square" rtlCol="0">
            <a:spAutoFit/>
          </a:bodyPr>
          <a:lstStyle/>
          <a:p>
            <a:r>
              <a:rPr lang="en-US" sz="2800" b="1" dirty="0" smtClean="0">
                <a:solidFill>
                  <a:schemeClr val="bg1"/>
                </a:solidFill>
              </a:rPr>
              <a:t>Less than Ablation</a:t>
            </a:r>
            <a:endParaRPr lang="en-US" sz="2800" b="1" dirty="0">
              <a:solidFill>
                <a:schemeClr val="bg1"/>
              </a:solidFill>
            </a:endParaRPr>
          </a:p>
        </p:txBody>
      </p:sp>
      <p:sp>
        <p:nvSpPr>
          <p:cNvPr id="6" name="Right Arrow 5"/>
          <p:cNvSpPr/>
          <p:nvPr/>
        </p:nvSpPr>
        <p:spPr>
          <a:xfrm rot="12932238">
            <a:off x="9041880" y="5075617"/>
            <a:ext cx="2345884" cy="1066800"/>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rot="1964067">
            <a:off x="9594414" y="5451581"/>
            <a:ext cx="1447800" cy="400110"/>
          </a:xfrm>
          <a:prstGeom prst="rect">
            <a:avLst/>
          </a:prstGeom>
          <a:noFill/>
        </p:spPr>
        <p:txBody>
          <a:bodyPr wrap="square" rtlCol="0">
            <a:spAutoFit/>
          </a:bodyPr>
          <a:lstStyle/>
          <a:p>
            <a:r>
              <a:rPr lang="en-US" sz="2000" b="1" dirty="0" smtClean="0"/>
              <a:t>Receding</a:t>
            </a:r>
            <a:r>
              <a:rPr lang="en-US" dirty="0" smtClean="0"/>
              <a:t> </a:t>
            </a:r>
            <a:endParaRPr lang="en-US" dirty="0"/>
          </a:p>
        </p:txBody>
      </p:sp>
    </p:spTree>
    <p:extLst>
      <p:ext uri="{BB962C8B-B14F-4D97-AF65-F5344CB8AC3E}">
        <p14:creationId xmlns:p14="http://schemas.microsoft.com/office/powerpoint/2010/main" val="31321856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ltLang="en-US">
              <a:solidFill>
                <a:schemeClr val="bg1"/>
              </a:solidFill>
              <a:latin typeface="Tahoma" panose="020B0604030504040204" pitchFamily="34" charset="0"/>
            </a:endParaRPr>
          </a:p>
        </p:txBody>
      </p:sp>
      <p:pic>
        <p:nvPicPr>
          <p:cNvPr id="9219" name="Picture 3" descr="D:\Lecture Resources\Text Figures\Chapter 19\FG19_01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6667" b="91167" l="4125" r="96750">
                        <a14:foregroundMark x1="9000" y1="31000" x2="9000" y2="31000"/>
                        <a14:foregroundMark x1="22125" y1="19000" x2="22125" y2="19000"/>
                        <a14:foregroundMark x1="93125" y1="43167" x2="93000" y2="43167"/>
                        <a14:foregroundMark x1="96750" y1="46333" x2="96750" y2="46167"/>
                        <a14:foregroundMark x1="75500" y1="18000" x2="75500" y2="18000"/>
                        <a14:foregroundMark x1="24750" y1="17167" x2="24750" y2="17167"/>
                        <a14:foregroundMark x1="12000" y1="26000" x2="12000" y2="26000"/>
                        <a14:foregroundMark x1="55125" y1="17833" x2="55125" y2="17833"/>
                        <a14:foregroundMark x1="49875" y1="17667" x2="49875" y2="17667"/>
                        <a14:foregroundMark x1="59625" y1="18000" x2="59625" y2="18000"/>
                        <a14:foregroundMark x1="65000" y1="18000" x2="65000" y2="18000"/>
                        <a14:foregroundMark x1="69500" y1="18167" x2="69500" y2="18167"/>
                        <a14:foregroundMark x1="51750" y1="16667" x2="51750" y2="16667"/>
                        <a14:foregroundMark x1="4125" y1="42500" x2="4125" y2="42500"/>
                        <a14:foregroundMark x1="18750" y1="64833" x2="18750" y2="64833"/>
                        <a14:foregroundMark x1="16750" y1="68667" x2="16750" y2="68667"/>
                        <a14:foregroundMark x1="14750" y1="68500" x2="14750" y2="68500"/>
                        <a14:foregroundMark x1="22375" y1="66333" x2="22375" y2="66333"/>
                        <a14:foregroundMark x1="26375" y1="68667" x2="26750" y2="69000"/>
                        <a14:foregroundMark x1="25750" y1="70333" x2="25750" y2="70333"/>
                        <a14:foregroundMark x1="22750" y1="69333" x2="22750" y2="69333"/>
                        <a14:foregroundMark x1="18375" y1="67500" x2="18375" y2="67500"/>
                        <a14:foregroundMark x1="12875" y1="65833" x2="12875" y2="65833"/>
                        <a14:foregroundMark x1="11125" y1="64833" x2="11125" y2="64833"/>
                        <a14:foregroundMark x1="10625" y1="66167" x2="12375" y2="67500"/>
                        <a14:foregroundMark x1="13750" y1="68333" x2="16125" y2="68833"/>
                        <a14:foregroundMark x1="17250" y1="69000" x2="17250" y2="69000"/>
                        <a14:foregroundMark x1="16750" y1="66500" x2="16750" y2="66500"/>
                        <a14:foregroundMark x1="20000" y1="66167" x2="20000" y2="66167"/>
                        <a14:foregroundMark x1="24000" y1="66667" x2="24000" y2="66667"/>
                        <a14:foregroundMark x1="27125" y1="67000" x2="27125" y2="66833"/>
                      </a14:backgroundRemoval>
                    </a14:imgEffect>
                  </a14:imgLayer>
                </a14:imgProps>
              </a:ext>
              <a:ext uri="{28A0092B-C50C-407E-A947-70E740481C1C}">
                <a14:useLocalDpi xmlns:a14="http://schemas.microsoft.com/office/drawing/2010/main" val="0"/>
              </a:ext>
            </a:extLst>
          </a:blip>
          <a:srcRect t="14443" b="15314"/>
          <a:stretch/>
        </p:blipFill>
        <p:spPr bwMode="auto">
          <a:xfrm>
            <a:off x="228600" y="-152400"/>
            <a:ext cx="11716131" cy="6172200"/>
          </a:xfrm>
          <a:prstGeom prst="rect">
            <a:avLst/>
          </a:prstGeom>
          <a:noFill/>
          <a:extLst>
            <a:ext uri="{909E8E84-426E-40DD-AFC4-6F175D3DCCD1}">
              <a14:hiddenFill xmlns:a14="http://schemas.microsoft.com/office/drawing/2010/main">
                <a:solidFill>
                  <a:srgbClr val="FFFFFF"/>
                </a:solidFill>
              </a14:hiddenFill>
            </a:ext>
          </a:extLst>
        </p:spPr>
      </p:pic>
      <p:sp>
        <p:nvSpPr>
          <p:cNvPr id="9220" name="Text Box 4"/>
          <p:cNvSpPr txBox="1">
            <a:spLocks noChangeArrowheads="1"/>
          </p:cNvSpPr>
          <p:nvPr/>
        </p:nvSpPr>
        <p:spPr bwMode="auto">
          <a:xfrm>
            <a:off x="0" y="5943600"/>
            <a:ext cx="1219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Tahoma" panose="020B0604030504040204" pitchFamily="34" charset="0"/>
              </a:rPr>
              <a:t>Maximum Extent of Pleistocene Glaciation - 1/3 of land surface</a:t>
            </a:r>
          </a:p>
          <a:p>
            <a:pPr algn="ctr">
              <a:spcBef>
                <a:spcPct val="50000"/>
              </a:spcBef>
            </a:pPr>
            <a:r>
              <a:rPr lang="en-US" altLang="en-US" sz="2000" dirty="0">
                <a:solidFill>
                  <a:srgbClr val="FF0000"/>
                </a:solidFill>
                <a:latin typeface="Tahoma" panose="020B0604030504040204" pitchFamily="34" charset="0"/>
              </a:rPr>
              <a:t>Most recent glacial maximum peaked 18,000 years ago and is considered to have ended 10,000 B.P.</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489</TotalTime>
  <Words>1348</Words>
  <Application>Microsoft Office PowerPoint</Application>
  <PresentationFormat>Widescreen</PresentationFormat>
  <Paragraphs>92</Paragraphs>
  <Slides>52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 Unicode MS</vt:lpstr>
      <vt:lpstr>Arial</vt:lpstr>
      <vt:lpstr>Calibri</vt:lpstr>
      <vt:lpstr>Calibri Light</vt:lpstr>
      <vt:lpstr>Tahoma</vt:lpstr>
      <vt:lpstr>Office Theme</vt:lpstr>
      <vt:lpstr>Physical Geography</vt:lpstr>
      <vt:lpstr>Glacial Processes and Landforms</vt:lpstr>
      <vt:lpstr>Initial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Something to think about . . . </vt:lpstr>
      <vt:lpstr>PowerPoint Presentation</vt:lpstr>
      <vt:lpstr>PowerPoint Presentation</vt:lpstr>
      <vt:lpstr>Glacial Striations</vt:lpstr>
      <vt:lpstr>Glacial polish </vt:lpstr>
      <vt:lpstr>Walking on a glacier can be very dangerous</vt:lpstr>
      <vt:lpstr>PowerPoint Presentation</vt:lpstr>
      <vt:lpstr>PowerPoint Presentation</vt:lpstr>
      <vt:lpstr>Alpine Glaciers</vt:lpstr>
      <vt:lpstr>Sometimes, alpine glaciers push beyond the valley and merge with other valley glaciers</vt:lpstr>
      <vt:lpstr>PowerPoint Presentation</vt:lpstr>
      <vt:lpstr>PowerPoint Presentation</vt:lpstr>
      <vt:lpstr>PowerPoint Presentation</vt:lpstr>
      <vt:lpstr>PowerPoint Presentation</vt:lpstr>
      <vt:lpstr>PowerPoint Presentation</vt:lpstr>
      <vt:lpstr>PowerPoint Presentation</vt:lpstr>
      <vt:lpstr>Definitions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SHIFTING</vt:lpstr>
      <vt:lpstr>PowerPoint Presentation</vt:lpstr>
      <vt:lpstr>Periglacial Environment </vt:lpstr>
      <vt:lpstr>Continental Glaciers or Ice Sheets</vt:lpstr>
      <vt:lpstr>Continental Glaciers or Ice Sheets</vt:lpstr>
      <vt:lpstr>PowerPoint Presentation</vt:lpstr>
      <vt:lpstr>PowerPoint Presentation</vt:lpstr>
      <vt:lpstr>PowerPoint Presentation</vt:lpstr>
      <vt:lpstr>PowerPoint Presentation</vt:lpstr>
      <vt:lpstr>PowerPoint Presentation</vt:lpstr>
      <vt:lpstr>PowerPoint Presentation</vt:lpstr>
      <vt:lpstr>When Glaciers Reach Large Water Bodies</vt:lpstr>
      <vt:lpstr>In recent years, unprecedentedly large sections of ice shelfs have broken off as a result of climate change. One was the size of the state of Delaware. </vt:lpstr>
      <vt:lpstr>Fjords</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Glacial Processes and Landforms</dc:title>
  <dc:creator>Michael Reed</dc:creator>
  <cp:lastModifiedBy>Joseph Naumann</cp:lastModifiedBy>
  <cp:revision>44</cp:revision>
  <dcterms:created xsi:type="dcterms:W3CDTF">2003-10-29T23:35:17Z</dcterms:created>
  <dcterms:modified xsi:type="dcterms:W3CDTF">2018-09-18T00:14:13Z</dcterms:modified>
</cp:coreProperties>
</file>