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412" r:id="rId3"/>
    <p:sldId id="414" r:id="rId4"/>
    <p:sldId id="416" r:id="rId5"/>
    <p:sldId id="418" r:id="rId6"/>
    <p:sldId id="420" r:id="rId7"/>
    <p:sldId id="422" r:id="rId8"/>
    <p:sldId id="425" r:id="rId9"/>
    <p:sldId id="444" r:id="rId10"/>
    <p:sldId id="445" r:id="rId11"/>
    <p:sldId id="285" r:id="rId12"/>
    <p:sldId id="455" r:id="rId13"/>
    <p:sldId id="456" r:id="rId14"/>
    <p:sldId id="457" r:id="rId15"/>
    <p:sldId id="434" r:id="rId16"/>
    <p:sldId id="286" r:id="rId17"/>
    <p:sldId id="448" r:id="rId18"/>
    <p:sldId id="449" r:id="rId19"/>
    <p:sldId id="467" r:id="rId20"/>
    <p:sldId id="450" r:id="rId21"/>
    <p:sldId id="451" r:id="rId22"/>
    <p:sldId id="452" r:id="rId23"/>
    <p:sldId id="453" r:id="rId24"/>
    <p:sldId id="454" r:id="rId25"/>
    <p:sldId id="302" r:id="rId26"/>
    <p:sldId id="303" r:id="rId27"/>
    <p:sldId id="427" r:id="rId28"/>
    <p:sldId id="428" r:id="rId29"/>
    <p:sldId id="429" r:id="rId30"/>
    <p:sldId id="430" r:id="rId31"/>
    <p:sldId id="431" r:id="rId32"/>
    <p:sldId id="304" r:id="rId33"/>
    <p:sldId id="309" r:id="rId34"/>
    <p:sldId id="310" r:id="rId35"/>
    <p:sldId id="311" r:id="rId36"/>
    <p:sldId id="465" r:id="rId37"/>
    <p:sldId id="328" r:id="rId38"/>
    <p:sldId id="466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9685E44-A8D1-7A49-9AAA-E4487CA78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2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2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2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2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2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2F1A063D-63D8-E94F-B195-D017B165BDE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39B0DBDE-F27F-144E-92EF-E641FCC842E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B650E266-3959-A345-BEEB-27427F870D4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BEF33CFC-4A62-1F4E-A255-9F8F4F390D4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62A46F13-42A2-3740-A61F-33FD4BCCD7E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B5A7E639-EBB2-4040-8990-FBC60EDA8D7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121D0E2F-27B4-A34E-B809-B5A243F65BA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B2889D64-DAA9-E44D-97F1-11A965778FF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13ABA9BB-DDA2-114E-AEDE-9DAAC5AE2F19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80BA47D1-16AF-6A48-9D93-BA1B68AA3C1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E770AAC5-97D0-F144-B10D-6594B422E8C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87EB2A80-A256-D14B-9F84-1D509C28612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FE6BB4BA-B030-9641-A3AC-8A81E4C8DE8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32F6BEDC-7E8D-4D49-AD63-AE5D62D6E93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8BE98550-326F-FC4B-8EB1-61CD6FC8F8D6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1C05EA8A-9A69-174B-9940-FD255830166E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50AC4C59-0AA5-D241-A484-E508B172120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F62E0C9A-4E62-3A41-8980-672DB1682E3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907B6CC5-CE95-EE40-AA3E-3108AB07E27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28C81B0D-759F-C343-B24C-BEC0A78EB963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0A532184-E30F-694C-B2AF-C43DB7493E6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030428A6-444A-D344-93D3-2FC61717D33C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928C3BAD-32B6-384B-B933-D540621DE1E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1B368E72-5EC9-EB49-8172-F9043BAB901B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2C1743EA-5F9B-9F42-9C71-794CB078BA1B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49AD1590-9343-AD49-BB30-0A88494EB801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302F3323-0CD1-D449-9B89-AF2C1AB83C87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FDE5835F-34BE-EA41-A538-D5CF32C03D59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525DF554-26FB-8649-849C-CC75E9EB88FB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FA3C330F-C8F0-0E4C-8463-F1ACB9B85FA4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7A702EA3-CE7E-8345-9D87-2375A21CDC5D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621FBE53-BF8F-E046-90EC-00CC37053BA1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0EF9A2F0-CF6B-3D4F-8168-48327017D70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F551D755-5E7C-B24A-A5AE-8180BE3A889F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653E10E0-057B-A741-9F87-5AC4531B51C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DD9EBD89-5815-CB42-8445-BB79E25E50A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C9F9A995-D445-7E47-8213-FD71976AE70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0A0A1ADB-E5E4-4245-B2CF-1A1D793C90B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022E6-D95B-7C4B-903E-E0B3D5A66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05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765F-7852-2D47-9C8A-CBE9082D9D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9E933-790B-574E-A570-39C0AB45E6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5A8B-7C0A-7947-BFD5-869FBC2EF0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CAEEF-B16F-B94C-910E-CE114CABFE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2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16C9-A67B-B24D-B536-8969F51347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7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D9180-AB54-F144-BF62-ED36E5E143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29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A38E-FEF4-F84A-8E4F-B7059E2B2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4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0141E-D310-9647-BE70-1AEE694850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1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5D66-6887-F74C-BA90-3A838704BA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CE9C-AB76-1749-B406-9E9F20C943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8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DA95-E6FB-AD4C-B130-2ACF0A9BF6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76CECE0-B255-7941-B335-2E338115D5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2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2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2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2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2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2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2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2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2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2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28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b="1">
                <a:solidFill>
                  <a:schemeClr val="tx2"/>
                </a:solidFill>
              </a:rPr>
              <a:t>GLY 326</a:t>
            </a:r>
            <a:br>
              <a:rPr lang="en-GB" b="1">
                <a:solidFill>
                  <a:schemeClr val="tx2"/>
                </a:solidFill>
              </a:rPr>
            </a:br>
            <a:r>
              <a:rPr lang="en-GB" b="1">
                <a:solidFill>
                  <a:schemeClr val="tx2"/>
                </a:solidFill>
              </a:rPr>
              <a:t>Structural Geology</a:t>
            </a:r>
          </a:p>
        </p:txBody>
      </p:sp>
      <p:pic>
        <p:nvPicPr>
          <p:cNvPr id="15364" name="Picture 1" descr="anatomy.251180315_st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336708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natomy_godzil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9525"/>
            <a:ext cx="5105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447800" y="1066800"/>
            <a:ext cx="6057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3600" b="1" dirty="0"/>
              <a:t>Lecture </a:t>
            </a:r>
            <a:r>
              <a:rPr lang="en-GB" sz="3600" b="1" dirty="0" smtClean="0"/>
              <a:t>7</a:t>
            </a:r>
            <a:endParaRPr lang="en-GB" sz="3600" b="1" dirty="0"/>
          </a:p>
          <a:p>
            <a:pPr algn="ctr"/>
            <a:r>
              <a:rPr lang="en-GB" sz="3600" b="1" dirty="0"/>
              <a:t>The anatomy of continents</a:t>
            </a:r>
          </a:p>
        </p:txBody>
      </p:sp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1143000" y="26670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GB" sz="3200" b="1" dirty="0" smtClean="0"/>
              <a:t>Autumn</a:t>
            </a:r>
            <a:r>
              <a:rPr lang="en-GB" sz="3200" b="1" dirty="0"/>
              <a:t>, </a:t>
            </a:r>
            <a:r>
              <a:rPr lang="en-GB" sz="3200" b="1" dirty="0" smtClean="0"/>
              <a:t>2015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1026"/>
          <p:cNvSpPr txBox="1">
            <a:spLocks noChangeArrowheads="1"/>
          </p:cNvSpPr>
          <p:nvPr/>
        </p:nvSpPr>
        <p:spPr bwMode="auto">
          <a:xfrm>
            <a:off x="381000" y="0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cs typeface="+mn-cs"/>
              </a:rPr>
              <a:t>This </a:t>
            </a:r>
            <a:r>
              <a:rPr lang="en-GB" sz="3600" b="1" dirty="0" smtClean="0">
                <a:cs typeface="+mn-cs"/>
              </a:rPr>
              <a:t>is because </a:t>
            </a:r>
            <a:r>
              <a:rPr lang="en-GB" sz="3600" b="1" dirty="0">
                <a:cs typeface="+mn-cs"/>
              </a:rPr>
              <a:t>old oceanic crust has been recycled already! </a:t>
            </a:r>
          </a:p>
        </p:txBody>
      </p:sp>
      <p:pic>
        <p:nvPicPr>
          <p:cNvPr id="33794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20788"/>
            <a:ext cx="7848600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a typeface="+mj-ea"/>
                <a:cs typeface="+mj-cs"/>
              </a:rPr>
              <a:t>Anatomy of a continent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6781800" cy="19812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n-ea"/>
                <a:cs typeface="+mn-cs"/>
              </a:rPr>
              <a:t>shields</a:t>
            </a:r>
          </a:p>
          <a:p>
            <a:pPr eaLnBrk="1" hangingPunct="1">
              <a:defRPr/>
            </a:pPr>
            <a:r>
              <a:rPr lang="en-US" smtClean="0">
                <a:ea typeface="+mn-ea"/>
                <a:cs typeface="+mn-cs"/>
              </a:rPr>
              <a:t>stable platforms</a:t>
            </a:r>
          </a:p>
          <a:p>
            <a:pPr eaLnBrk="1" hangingPunct="1">
              <a:defRPr/>
            </a:pPr>
            <a:r>
              <a:rPr lang="en-US" smtClean="0">
                <a:ea typeface="+mn-ea"/>
                <a:cs typeface="+mn-cs"/>
              </a:rPr>
              <a:t>folded mountain belts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0" y="365125"/>
            <a:ext cx="9034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>
                <a:cs typeface="+mn-cs"/>
              </a:rPr>
              <a:t>World Tectonic Provinces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Tectonic Age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514600"/>
            <a:ext cx="6934200" cy="2667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smtClean="0">
                <a:cs typeface="+mn-cs"/>
              </a:rPr>
              <a:t>The time of the most recent major episode of crustal deformation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0" y="76200"/>
            <a:ext cx="9034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>
                <a:cs typeface="+mn-cs"/>
              </a:rPr>
              <a:t>Tectonic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574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5988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2743200" y="0"/>
            <a:ext cx="4006850" cy="708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cs typeface="+mn-cs"/>
              </a:rPr>
              <a:t>Canadian shield!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58888"/>
            <a:ext cx="853598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8037513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cs typeface="+mn-cs"/>
              </a:rPr>
              <a:t>Stable platforms: Shallow ancient seas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DSCN67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igure 10-18 par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8900"/>
            <a:ext cx="85312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The Wilson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suilven1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DCP_0889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399363" name="Text Box 3"/>
          <p:cNvSpPr txBox="1">
            <a:spLocks noChangeArrowheads="1"/>
          </p:cNvSpPr>
          <p:nvPr/>
        </p:nvSpPr>
        <p:spPr bwMode="auto">
          <a:xfrm>
            <a:off x="2651125" y="6183313"/>
            <a:ext cx="584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Arial" charset="0"/>
                <a:cs typeface="+mn-cs"/>
              </a:rPr>
              <a:t>The Great Unconformity     Thermopolis, Wyoming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DCP_0889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2651125" y="6183313"/>
            <a:ext cx="584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Arial" charset="0"/>
                <a:cs typeface="+mn-cs"/>
              </a:rPr>
              <a:t>The Great Unconformity     Thermopolis, Wyoming</a:t>
            </a:r>
          </a:p>
        </p:txBody>
      </p:sp>
      <p:sp>
        <p:nvSpPr>
          <p:cNvPr id="400388" name="Freeform 4"/>
          <p:cNvSpPr>
            <a:spLocks/>
          </p:cNvSpPr>
          <p:nvPr/>
        </p:nvSpPr>
        <p:spPr bwMode="auto">
          <a:xfrm>
            <a:off x="-101600" y="533400"/>
            <a:ext cx="9372600" cy="3263900"/>
          </a:xfrm>
          <a:custGeom>
            <a:avLst/>
            <a:gdLst>
              <a:gd name="T0" fmla="*/ 64 w 5904"/>
              <a:gd name="T1" fmla="*/ 0 h 2056"/>
              <a:gd name="T2" fmla="*/ 1360 w 5904"/>
              <a:gd name="T3" fmla="*/ 288 h 2056"/>
              <a:gd name="T4" fmla="*/ 2080 w 5904"/>
              <a:gd name="T5" fmla="*/ 432 h 2056"/>
              <a:gd name="T6" fmla="*/ 2800 w 5904"/>
              <a:gd name="T7" fmla="*/ 624 h 2056"/>
              <a:gd name="T8" fmla="*/ 3568 w 5904"/>
              <a:gd name="T9" fmla="*/ 912 h 2056"/>
              <a:gd name="T10" fmla="*/ 4240 w 5904"/>
              <a:gd name="T11" fmla="*/ 1104 h 2056"/>
              <a:gd name="T12" fmla="*/ 4576 w 5904"/>
              <a:gd name="T13" fmla="*/ 1248 h 2056"/>
              <a:gd name="T14" fmla="*/ 4624 w 5904"/>
              <a:gd name="T15" fmla="*/ 1392 h 2056"/>
              <a:gd name="T16" fmla="*/ 5152 w 5904"/>
              <a:gd name="T17" fmla="*/ 1584 h 2056"/>
              <a:gd name="T18" fmla="*/ 5776 w 5904"/>
              <a:gd name="T19" fmla="*/ 1680 h 2056"/>
              <a:gd name="T20" fmla="*/ 5872 w 5904"/>
              <a:gd name="T21" fmla="*/ 1776 h 2056"/>
              <a:gd name="T22" fmla="*/ 5872 w 5904"/>
              <a:gd name="T23" fmla="*/ 2016 h 2056"/>
              <a:gd name="T24" fmla="*/ 5680 w 5904"/>
              <a:gd name="T25" fmla="*/ 2016 h 2056"/>
              <a:gd name="T26" fmla="*/ 5344 w 5904"/>
              <a:gd name="T27" fmla="*/ 2016 h 2056"/>
              <a:gd name="T28" fmla="*/ 5056 w 5904"/>
              <a:gd name="T29" fmla="*/ 1968 h 2056"/>
              <a:gd name="T30" fmla="*/ 4864 w 5904"/>
              <a:gd name="T31" fmla="*/ 1872 h 2056"/>
              <a:gd name="T32" fmla="*/ 4624 w 5904"/>
              <a:gd name="T33" fmla="*/ 1776 h 2056"/>
              <a:gd name="T34" fmla="*/ 4480 w 5904"/>
              <a:gd name="T35" fmla="*/ 1776 h 2056"/>
              <a:gd name="T36" fmla="*/ 4336 w 5904"/>
              <a:gd name="T37" fmla="*/ 1776 h 2056"/>
              <a:gd name="T38" fmla="*/ 4048 w 5904"/>
              <a:gd name="T39" fmla="*/ 1728 h 2056"/>
              <a:gd name="T40" fmla="*/ 3808 w 5904"/>
              <a:gd name="T41" fmla="*/ 1680 h 2056"/>
              <a:gd name="T42" fmla="*/ 3520 w 5904"/>
              <a:gd name="T43" fmla="*/ 1632 h 2056"/>
              <a:gd name="T44" fmla="*/ 3184 w 5904"/>
              <a:gd name="T45" fmla="*/ 1536 h 2056"/>
              <a:gd name="T46" fmla="*/ 2896 w 5904"/>
              <a:gd name="T47" fmla="*/ 1344 h 2056"/>
              <a:gd name="T48" fmla="*/ 2560 w 5904"/>
              <a:gd name="T49" fmla="*/ 1344 h 2056"/>
              <a:gd name="T50" fmla="*/ 1888 w 5904"/>
              <a:gd name="T51" fmla="*/ 1200 h 2056"/>
              <a:gd name="T52" fmla="*/ 1360 w 5904"/>
              <a:gd name="T53" fmla="*/ 1104 h 2056"/>
              <a:gd name="T54" fmla="*/ 1024 w 5904"/>
              <a:gd name="T55" fmla="*/ 1056 h 2056"/>
              <a:gd name="T56" fmla="*/ 160 w 5904"/>
              <a:gd name="T57" fmla="*/ 864 h 2056"/>
              <a:gd name="T58" fmla="*/ 64 w 5904"/>
              <a:gd name="T59" fmla="*/ 864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04" h="2056">
                <a:moveTo>
                  <a:pt x="64" y="0"/>
                </a:moveTo>
                <a:cubicBezTo>
                  <a:pt x="544" y="108"/>
                  <a:pt x="1024" y="216"/>
                  <a:pt x="1360" y="288"/>
                </a:cubicBezTo>
                <a:cubicBezTo>
                  <a:pt x="1696" y="360"/>
                  <a:pt x="1840" y="376"/>
                  <a:pt x="2080" y="432"/>
                </a:cubicBezTo>
                <a:cubicBezTo>
                  <a:pt x="2320" y="488"/>
                  <a:pt x="2552" y="544"/>
                  <a:pt x="2800" y="624"/>
                </a:cubicBezTo>
                <a:cubicBezTo>
                  <a:pt x="3048" y="704"/>
                  <a:pt x="3328" y="832"/>
                  <a:pt x="3568" y="912"/>
                </a:cubicBezTo>
                <a:cubicBezTo>
                  <a:pt x="3808" y="992"/>
                  <a:pt x="4072" y="1048"/>
                  <a:pt x="4240" y="1104"/>
                </a:cubicBezTo>
                <a:cubicBezTo>
                  <a:pt x="4408" y="1160"/>
                  <a:pt x="4512" y="1200"/>
                  <a:pt x="4576" y="1248"/>
                </a:cubicBezTo>
                <a:cubicBezTo>
                  <a:pt x="4640" y="1296"/>
                  <a:pt x="4528" y="1336"/>
                  <a:pt x="4624" y="1392"/>
                </a:cubicBezTo>
                <a:cubicBezTo>
                  <a:pt x="4720" y="1448"/>
                  <a:pt x="4960" y="1536"/>
                  <a:pt x="5152" y="1584"/>
                </a:cubicBezTo>
                <a:cubicBezTo>
                  <a:pt x="5344" y="1632"/>
                  <a:pt x="5656" y="1648"/>
                  <a:pt x="5776" y="1680"/>
                </a:cubicBezTo>
                <a:cubicBezTo>
                  <a:pt x="5896" y="1712"/>
                  <a:pt x="5856" y="1720"/>
                  <a:pt x="5872" y="1776"/>
                </a:cubicBezTo>
                <a:cubicBezTo>
                  <a:pt x="5888" y="1832"/>
                  <a:pt x="5904" y="1976"/>
                  <a:pt x="5872" y="2016"/>
                </a:cubicBezTo>
                <a:cubicBezTo>
                  <a:pt x="5840" y="2056"/>
                  <a:pt x="5768" y="2016"/>
                  <a:pt x="5680" y="2016"/>
                </a:cubicBezTo>
                <a:cubicBezTo>
                  <a:pt x="5592" y="2016"/>
                  <a:pt x="5448" y="2024"/>
                  <a:pt x="5344" y="2016"/>
                </a:cubicBezTo>
                <a:cubicBezTo>
                  <a:pt x="5240" y="2008"/>
                  <a:pt x="5136" y="1992"/>
                  <a:pt x="5056" y="1968"/>
                </a:cubicBezTo>
                <a:cubicBezTo>
                  <a:pt x="4976" y="1944"/>
                  <a:pt x="4936" y="1904"/>
                  <a:pt x="4864" y="1872"/>
                </a:cubicBezTo>
                <a:cubicBezTo>
                  <a:pt x="4792" y="1840"/>
                  <a:pt x="4688" y="1792"/>
                  <a:pt x="4624" y="1776"/>
                </a:cubicBezTo>
                <a:cubicBezTo>
                  <a:pt x="4560" y="1760"/>
                  <a:pt x="4528" y="1776"/>
                  <a:pt x="4480" y="1776"/>
                </a:cubicBezTo>
                <a:cubicBezTo>
                  <a:pt x="4432" y="1776"/>
                  <a:pt x="4408" y="1784"/>
                  <a:pt x="4336" y="1776"/>
                </a:cubicBezTo>
                <a:cubicBezTo>
                  <a:pt x="4264" y="1768"/>
                  <a:pt x="4136" y="1744"/>
                  <a:pt x="4048" y="1728"/>
                </a:cubicBezTo>
                <a:cubicBezTo>
                  <a:pt x="3960" y="1712"/>
                  <a:pt x="3896" y="1696"/>
                  <a:pt x="3808" y="1680"/>
                </a:cubicBezTo>
                <a:cubicBezTo>
                  <a:pt x="3720" y="1664"/>
                  <a:pt x="3624" y="1656"/>
                  <a:pt x="3520" y="1632"/>
                </a:cubicBezTo>
                <a:cubicBezTo>
                  <a:pt x="3416" y="1608"/>
                  <a:pt x="3288" y="1584"/>
                  <a:pt x="3184" y="1536"/>
                </a:cubicBezTo>
                <a:cubicBezTo>
                  <a:pt x="3080" y="1488"/>
                  <a:pt x="3000" y="1376"/>
                  <a:pt x="2896" y="1344"/>
                </a:cubicBezTo>
                <a:cubicBezTo>
                  <a:pt x="2792" y="1312"/>
                  <a:pt x="2728" y="1368"/>
                  <a:pt x="2560" y="1344"/>
                </a:cubicBezTo>
                <a:cubicBezTo>
                  <a:pt x="2392" y="1320"/>
                  <a:pt x="2088" y="1240"/>
                  <a:pt x="1888" y="1200"/>
                </a:cubicBezTo>
                <a:cubicBezTo>
                  <a:pt x="1688" y="1160"/>
                  <a:pt x="1504" y="1128"/>
                  <a:pt x="1360" y="1104"/>
                </a:cubicBezTo>
                <a:cubicBezTo>
                  <a:pt x="1216" y="1080"/>
                  <a:pt x="1224" y="1096"/>
                  <a:pt x="1024" y="1056"/>
                </a:cubicBezTo>
                <a:cubicBezTo>
                  <a:pt x="824" y="1016"/>
                  <a:pt x="320" y="896"/>
                  <a:pt x="160" y="864"/>
                </a:cubicBezTo>
                <a:cubicBezTo>
                  <a:pt x="0" y="832"/>
                  <a:pt x="88" y="864"/>
                  <a:pt x="64" y="8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0389" name="Text Box 5"/>
          <p:cNvSpPr txBox="1">
            <a:spLocks noChangeArrowheads="1"/>
          </p:cNvSpPr>
          <p:nvPr/>
        </p:nvSpPr>
        <p:spPr bwMode="auto">
          <a:xfrm rot="827420">
            <a:off x="1173163" y="1268413"/>
            <a:ext cx="1944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Ancient Soil</a:t>
            </a:r>
          </a:p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(550 Ma)</a:t>
            </a:r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1736725" y="4256088"/>
            <a:ext cx="4117975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latin typeface="Arial" charset="0"/>
                <a:cs typeface="+mn-cs"/>
              </a:rPr>
              <a:t>3 Billion Year old Granite</a:t>
            </a: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106988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latin typeface="Arial" charset="0"/>
                <a:cs typeface="+mn-cs"/>
              </a:rPr>
              <a:t>550 Million Year old Sandstone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00150"/>
            <a:ext cx="8535987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tx2"/>
                </a:solidFill>
                <a:cs typeface="+mn-cs"/>
              </a:rPr>
              <a:t>Mountain Belts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31938"/>
            <a:ext cx="8535987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tx2"/>
                </a:solidFill>
                <a:cs typeface="+mn-cs"/>
              </a:rPr>
              <a:t>Mountain Belts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How Continents Grow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Magmatic differentiation: </a:t>
            </a:r>
            <a:r>
              <a:rPr lang="en-US" b="1" smtClean="0">
                <a:ea typeface="+mn-ea"/>
                <a:cs typeface="+mn-cs"/>
              </a:rPr>
              <a:t>magma transferred to continents at subduction zones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smtClean="0">
              <a:latin typeface="Times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Continental accretion: </a:t>
            </a:r>
            <a:r>
              <a:rPr lang="en-US" b="1" smtClean="0">
                <a:ea typeface="+mn-ea"/>
                <a:cs typeface="+mn-cs"/>
              </a:rPr>
              <a:t>buoyant fragments of continents attached to continents as the result of plate 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"/>
          <a:stretch>
            <a:fillRect/>
          </a:stretch>
        </p:blipFill>
        <p:spPr bwMode="auto">
          <a:xfrm>
            <a:off x="990600" y="1203325"/>
            <a:ext cx="6843713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19050"/>
            <a:ext cx="90344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000" b="1"/>
              <a:t>Island Arcs - the Beginning of </a:t>
            </a:r>
          </a:p>
          <a:p>
            <a:pPr algn="ctr"/>
            <a:r>
              <a:rPr lang="en-US" sz="4000" b="1"/>
              <a:t>Continental Accretion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ED181E"/>
                </a:solidFill>
                <a:ea typeface="+mj-ea"/>
                <a:cs typeface="+mj-cs"/>
              </a:rPr>
              <a:t>Accreted Terrains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6400800" cy="1752600"/>
          </a:xfrm>
        </p:spPr>
        <p:txBody>
          <a:bodyPr/>
          <a:lstStyle/>
          <a:p>
            <a:pPr algn="l" eaLnBrk="1" hangingPunct="1">
              <a:buFontTx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Allochthon</a:t>
            </a:r>
            <a:endParaRPr lang="en-US" dirty="0" smtClean="0">
              <a:ea typeface="+mn-ea"/>
              <a:cs typeface="+mn-cs"/>
            </a:endParaRPr>
          </a:p>
          <a:p>
            <a:pPr algn="l" eaLnBrk="1" hangingPunct="1">
              <a:buFontTx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Autochthon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Parautochthon</a:t>
            </a: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68611" name="Picture 5" descr="09nfdl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778125"/>
            <a:ext cx="56673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figure 10-12 par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7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figure 10-12 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57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igure 10-18 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7150"/>
            <a:ext cx="853122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The Wilson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figure 10-12 par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621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figure 10-12 par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660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5781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895600" y="228600"/>
            <a:ext cx="60626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ja-JP" altLang="en-US" sz="4000" b="1">
                <a:latin typeface="Arial" charset="0"/>
              </a:rPr>
              <a:t>“</a:t>
            </a:r>
            <a:r>
              <a:rPr lang="en-US" altLang="ja-JP" sz="4000" b="1"/>
              <a:t>Suspect Terranes</a:t>
            </a:r>
            <a:r>
              <a:rPr lang="ja-JP" altLang="en-US" sz="4000" b="1">
                <a:latin typeface="Arial" charset="0"/>
              </a:rPr>
              <a:t>”</a:t>
            </a:r>
            <a:r>
              <a:rPr lang="en-US" altLang="ja-JP" sz="4000" b="1"/>
              <a:t> of Western North America</a:t>
            </a:r>
            <a:endParaRPr lang="en-US" sz="4000" b="1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733800" y="1828800"/>
            <a:ext cx="50292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</a:rPr>
              <a:t>Multiple accretions of older island arcs, oceanic plateaus, oceanic crust, and marine sedimentary rocks.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How continents are modified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Orogeny: </a:t>
            </a:r>
            <a:r>
              <a:rPr lang="en-US" b="1" dirty="0" smtClean="0">
                <a:ea typeface="+mn-ea"/>
                <a:cs typeface="+mn-cs"/>
              </a:rPr>
              <a:t>mountain-building process of folding, faulting, </a:t>
            </a:r>
            <a:r>
              <a:rPr lang="en-US" b="1" dirty="0" err="1" smtClean="0">
                <a:ea typeface="+mn-ea"/>
                <a:cs typeface="+mn-cs"/>
              </a:rPr>
              <a:t>magmatism</a:t>
            </a:r>
            <a:r>
              <a:rPr lang="en-US" b="1" dirty="0" smtClean="0">
                <a:ea typeface="+mn-ea"/>
                <a:cs typeface="+mn-cs"/>
              </a:rPr>
              <a:t>, and metamorphism</a:t>
            </a:r>
          </a:p>
          <a:p>
            <a:pPr eaLnBrk="1" hangingPunct="1">
              <a:defRPr/>
            </a:pPr>
            <a:endParaRPr lang="en-US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Epeirogeny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: </a:t>
            </a:r>
            <a:r>
              <a:rPr lang="en-US" b="1" dirty="0" smtClean="0">
                <a:ea typeface="+mn-ea"/>
                <a:cs typeface="+mn-cs"/>
              </a:rPr>
              <a:t>vertical motions of largely flat-lying rocks without faulting or significant folding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Orogeny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ea typeface="+mn-ea"/>
                <a:cs typeface="+mn-cs"/>
              </a:rPr>
              <a:t>mountain building</a:t>
            </a:r>
          </a:p>
          <a:p>
            <a:pPr eaLnBrk="1" hangingPunct="1">
              <a:defRPr/>
            </a:pPr>
            <a:r>
              <a:rPr lang="en-US" sz="3600" smtClean="0">
                <a:ea typeface="+mn-ea"/>
                <a:cs typeface="+mn-cs"/>
              </a:rPr>
              <a:t>particularly by folding and thrusting of rock layers</a:t>
            </a:r>
          </a:p>
          <a:p>
            <a:pPr eaLnBrk="1" hangingPunct="1">
              <a:defRPr/>
            </a:pPr>
            <a:r>
              <a:rPr lang="en-US" sz="3600" smtClean="0">
                <a:ea typeface="+mn-ea"/>
                <a:cs typeface="+mn-cs"/>
              </a:rPr>
              <a:t>often accompanied by magmatic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3260725" y="325438"/>
            <a:ext cx="2481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400" b="1"/>
              <a:t>Orogeny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8"/>
            <a:ext cx="914400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62138"/>
            <a:ext cx="85359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3260725" y="325438"/>
            <a:ext cx="2481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cs typeface="+mn-cs"/>
              </a:rPr>
              <a:t>Orogeny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79413"/>
            <a:ext cx="7853363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04813"/>
            <a:ext cx="853598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igure 10-18 par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39838"/>
            <a:ext cx="8531225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The Wilson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gure 10-18 par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6825"/>
            <a:ext cx="85312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The Wilson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igure 10-18 par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12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The Wilson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igure 10-18 part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5588"/>
            <a:ext cx="85312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The Wilson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igure 10-18 part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2425"/>
            <a:ext cx="85312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The Wilson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Structures of Continents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continents are made and deformed by plate motion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continents are (in general) older than ocean rocks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290</Words>
  <Application>Microsoft Office PowerPoint</Application>
  <PresentationFormat>On-screen Show (4:3)</PresentationFormat>
  <Paragraphs>93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MS PGothic</vt:lpstr>
      <vt:lpstr>MS PGothic</vt:lpstr>
      <vt:lpstr>Arial</vt:lpstr>
      <vt:lpstr>Helvetica</vt:lpstr>
      <vt:lpstr>Times</vt:lpstr>
      <vt:lpstr>En blanco</vt:lpstr>
      <vt:lpstr>PowerPoint Presentation</vt:lpstr>
      <vt:lpstr>The Wilson Cycle</vt:lpstr>
      <vt:lpstr>The Wilson Cycle</vt:lpstr>
      <vt:lpstr>The Wilson Cycle</vt:lpstr>
      <vt:lpstr>The Wilson Cycle</vt:lpstr>
      <vt:lpstr>The Wilson Cycle</vt:lpstr>
      <vt:lpstr>The Wilson Cycle</vt:lpstr>
      <vt:lpstr>The Wilson Cycle</vt:lpstr>
      <vt:lpstr>Structures of Continents</vt:lpstr>
      <vt:lpstr>PowerPoint Presentation</vt:lpstr>
      <vt:lpstr>Anatomy of a continent</vt:lpstr>
      <vt:lpstr>PowerPoint Presentation</vt:lpstr>
      <vt:lpstr>Tectonic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Continents Grow</vt:lpstr>
      <vt:lpstr>PowerPoint Presentation</vt:lpstr>
      <vt:lpstr>Accreted Terrains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continents are modified</vt:lpstr>
      <vt:lpstr>Orogeny</vt:lpstr>
      <vt:lpstr>PowerPoint Presentation</vt:lpstr>
      <vt:lpstr>PowerPoint Presentation</vt:lpstr>
      <vt:lpstr>PowerPoint Presentation</vt:lpstr>
      <vt:lpstr>PowerPoint Presentation</vt:lpstr>
    </vt:vector>
  </TitlesOfParts>
  <Company>Eliza Calder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Naumann, Joseph A.</dc:creator>
  <cp:lastModifiedBy>Joseph Naumann</cp:lastModifiedBy>
  <cp:revision>41</cp:revision>
  <dcterms:modified xsi:type="dcterms:W3CDTF">2018-08-27T19:12:23Z</dcterms:modified>
</cp:coreProperties>
</file>