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302" r:id="rId3"/>
    <p:sldId id="280" r:id="rId4"/>
    <p:sldId id="278" r:id="rId5"/>
    <p:sldId id="264" r:id="rId6"/>
    <p:sldId id="261" r:id="rId7"/>
    <p:sldId id="262" r:id="rId8"/>
    <p:sldId id="265" r:id="rId9"/>
    <p:sldId id="266" r:id="rId10"/>
    <p:sldId id="277" r:id="rId11"/>
    <p:sldId id="285" r:id="rId12"/>
    <p:sldId id="263" r:id="rId13"/>
    <p:sldId id="290" r:id="rId14"/>
    <p:sldId id="274" r:id="rId15"/>
    <p:sldId id="269" r:id="rId16"/>
    <p:sldId id="273" r:id="rId17"/>
    <p:sldId id="271" r:id="rId18"/>
    <p:sldId id="272" r:id="rId19"/>
    <p:sldId id="289" r:id="rId20"/>
    <p:sldId id="275" r:id="rId21"/>
    <p:sldId id="291" r:id="rId22"/>
    <p:sldId id="292" r:id="rId23"/>
    <p:sldId id="256" r:id="rId24"/>
    <p:sldId id="293" r:id="rId25"/>
    <p:sldId id="259" r:id="rId26"/>
    <p:sldId id="260" r:id="rId27"/>
    <p:sldId id="299" r:id="rId28"/>
    <p:sldId id="294" r:id="rId29"/>
    <p:sldId id="279" r:id="rId30"/>
    <p:sldId id="281" r:id="rId31"/>
    <p:sldId id="283" r:id="rId32"/>
    <p:sldId id="284" r:id="rId33"/>
    <p:sldId id="29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74B24D0-515F-4872-9B2D-0889E289D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057C46-230A-4511-B588-BB860E74857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5DF212-EAA3-4218-B5AC-B935DF83CC0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33D1D6-734A-4A3A-A980-E46278CEA9D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81B0C3-6ED3-40BB-B30C-34DA7A5FC95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28BD8D-0791-49C1-8D84-56DA9AA3E83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8A3036-381D-4F1C-8D47-35BEA61A426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59AB45-8FF7-4B39-9E70-12105654843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7653D3-DBE5-4CD7-A9E3-AB2B09AC78D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6BD87E-99A6-40B8-B3CE-2C92AD1615D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389D3C-6FAD-413A-BE53-F2939337EC2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4BED93-C531-4568-ABDD-D3E67F0C40A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FB831D-7E82-45AF-93F1-8523A676068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8A247E-EBDD-4475-A651-382BDB1A466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C15CC-FDA4-4870-8EAB-A2655394C6D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23469-ED41-41BE-AF11-149000411DA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7DC3A1-F2E6-4FE2-A409-CC247D1CD2E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D2E7D2-F201-492F-AB02-5247433C41E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481D00-B884-4F16-9EDD-FE67B41CCA38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E3D29C-DCB8-4F46-893A-427CB05BBB0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CF64DD-49D3-414A-80A1-D0DDCB133A9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FEA3A2-D0E5-45FB-843A-5B95648A1976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FB6E7F-D892-4F13-A205-8FA60CF0D5B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A614A-67E2-43D4-9228-52425A64C7B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78DBBF-2DCA-4C69-815D-54119463CE26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BBBCB-24E1-49FE-A646-7DDCF4DE7D7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428215-4795-4B10-84BA-7CE4C9107C7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72C3C-1C7F-4C66-BC79-440640F395BD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78471A-9299-4322-BA06-5CDD71832D2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3DA009-9986-41D7-ACB0-076FCCB38EF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FEA86C-02D5-49D4-BA85-A28314ED594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2997DE-CFD8-41B8-A7D7-3D09B76C605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C8D740-E7F5-4478-BFDA-C8AA2AAF05F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7DF4E5-EBB9-47F6-A200-8B96C01A3D7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F826F-2142-4ECA-9785-A903FB598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83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5D127-0918-4888-A330-59D4043A3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5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144B2-7AB7-4595-9634-75E535412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1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A0FD9-A706-4723-A589-431172AE5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9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F8483-F1F5-4524-9460-7552775E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C6808-A588-4BF5-A82A-7017CAF4C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6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08A73-E6E4-4E0B-A7A3-F7CB3BC3F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589F8-C1FB-4DF9-8431-75530BAE6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66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8F4BB-BEE0-488E-A1FE-24B9524FC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19DD9-2A06-4379-850C-A3686490D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AB141-E311-4942-AC22-0C93748BA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964480-B273-4921-95C4-0A9AB8C7E4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rgbClr val="FFFFCC"/>
                </a:solidFill>
              </a:rPr>
              <a:t>Mountain orogeny</a:t>
            </a:r>
            <a:endParaRPr lang="en-US" altLang="en-US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95800" y="5486400"/>
            <a:ext cx="4484688" cy="120015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Geog 3251 Mountain Geography</a:t>
            </a:r>
          </a:p>
          <a:p>
            <a:pPr eaLnBrk="1" hangingPunct="1"/>
            <a:r>
              <a:rPr lang="en-US" altLang="en-US" b="1"/>
              <a:t>summer term B, 2010</a:t>
            </a:r>
          </a:p>
          <a:p>
            <a:pPr eaLnBrk="1" hangingPunct="1"/>
            <a:r>
              <a:rPr lang="en-US" altLang="en-US" b="1"/>
              <a:t>Adina Racoviteanu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graben_ho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05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533400" y="480060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Alternating </a:t>
            </a:r>
            <a:r>
              <a:rPr lang="en-US" altLang="en-US" u="sng"/>
              <a:t>normal faults </a:t>
            </a:r>
            <a:r>
              <a:rPr lang="en-US" altLang="en-US"/>
              <a:t>lead to a characteristic pattern called a</a:t>
            </a:r>
          </a:p>
          <a:p>
            <a:pPr eaLnBrk="1" hangingPunct="1"/>
            <a:r>
              <a:rPr lang="en-US" altLang="en-US"/>
              <a:t>“horst and graben” system.  An area under tension will often have</a:t>
            </a:r>
          </a:p>
          <a:p>
            <a:pPr eaLnBrk="1" hangingPunct="1"/>
            <a:r>
              <a:rPr lang="en-US" altLang="en-US"/>
              <a:t>multiple mountain ranges as a result.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2438400" y="228600"/>
            <a:ext cx="368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/>
              <a:t>Horst and graben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8"/>
          <p:cNvSpPr>
            <a:spLocks noChangeArrowheads="1"/>
          </p:cNvSpPr>
          <p:nvPr/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Horst and Graben Landscapes</a:t>
            </a:r>
          </a:p>
        </p:txBody>
      </p:sp>
      <p:pic>
        <p:nvPicPr>
          <p:cNvPr id="12291" name="Picture 1029" descr="FG12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20399"/>
          <a:stretch>
            <a:fillRect/>
          </a:stretch>
        </p:blipFill>
        <p:spPr bwMode="auto">
          <a:xfrm>
            <a:off x="0" y="16478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30"/>
          <p:cNvSpPr txBox="1">
            <a:spLocks noChangeArrowheads="1"/>
          </p:cNvSpPr>
          <p:nvPr/>
        </p:nvSpPr>
        <p:spPr bwMode="auto">
          <a:xfrm>
            <a:off x="0" y="6521450"/>
            <a:ext cx="1274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Figure  12.14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sinand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867400" y="2209800"/>
            <a:ext cx="28114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tilted fault-block </a:t>
            </a:r>
          </a:p>
          <a:p>
            <a:pPr eaLnBrk="1" hangingPunct="1"/>
            <a:r>
              <a:rPr lang="en-US" altLang="en-US"/>
              <a:t>mountains in Nevada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result of a </a:t>
            </a:r>
            <a:r>
              <a:rPr lang="en-US" altLang="en-US" u="sng"/>
              <a:t>horst and </a:t>
            </a:r>
          </a:p>
          <a:p>
            <a:pPr eaLnBrk="1" hangingPunct="1"/>
            <a:r>
              <a:rPr lang="en-US" altLang="en-US" u="sng"/>
              <a:t>graben</a:t>
            </a:r>
            <a:r>
              <a:rPr lang="en-US" altLang="en-US"/>
              <a:t> system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2325" y="6289675"/>
            <a:ext cx="684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Sierra Nevada and Wasatch Ranges part of this system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09800" y="304800"/>
            <a:ext cx="5081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Basin and Range province</a:t>
            </a:r>
            <a:r>
              <a:rPr lang="en-US" altLang="en-US"/>
              <a:t>: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Reverse fault</a:t>
            </a:r>
          </a:p>
        </p:txBody>
      </p:sp>
      <p:pic>
        <p:nvPicPr>
          <p:cNvPr id="14339" name="Picture 3" descr="reverse_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56418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1295400"/>
            <a:ext cx="37973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Force: COMPRESSION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Hanging wall moves up </a:t>
            </a:r>
          </a:p>
          <a:p>
            <a:pPr eaLnBrk="1" hangingPunct="1"/>
            <a:r>
              <a:rPr lang="en-US" altLang="en-US" sz="2800"/>
              <a:t>  relative to footwall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Two types:</a:t>
            </a:r>
          </a:p>
          <a:p>
            <a:pPr eaLnBrk="1" hangingPunct="1"/>
            <a:r>
              <a:rPr lang="en-US" altLang="en-US" sz="2800"/>
              <a:t>         -low angle</a:t>
            </a:r>
          </a:p>
          <a:p>
            <a:pPr eaLnBrk="1" hangingPunct="1"/>
            <a:r>
              <a:rPr lang="en-US" altLang="en-US" sz="2800"/>
              <a:t>         -high angle</a:t>
            </a:r>
          </a:p>
          <a:p>
            <a:pPr eaLnBrk="1" hangingPunct="1"/>
            <a:endParaRPr lang="en-US" alt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09600" y="5486400"/>
            <a:ext cx="593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Individual layers can move 100’s of kilometers</a:t>
            </a:r>
          </a:p>
          <a:p>
            <a:pPr eaLnBrk="1" hangingPunct="1"/>
            <a:r>
              <a:rPr lang="en-US" altLang="en-US"/>
              <a:t>Alps are a great 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tn_flat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280025" y="-98425"/>
            <a:ext cx="39290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Flatirons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Classic example of </a:t>
            </a:r>
          </a:p>
          <a:p>
            <a:pPr eaLnBrk="1" hangingPunct="1"/>
            <a:r>
              <a:rPr lang="en-US" altLang="en-US" sz="2800"/>
              <a:t>high-angle reverse faults</a:t>
            </a:r>
          </a:p>
          <a:p>
            <a:pPr eaLnBrk="1" hangingPunct="1"/>
            <a:r>
              <a:rPr lang="en-US" altLang="en-US" sz="2800"/>
              <a:t>-&gt; Form “Sawtooth Mtns”</a:t>
            </a:r>
          </a:p>
          <a:p>
            <a:pPr eaLnBrk="1" hangingPunct="1"/>
            <a:r>
              <a:rPr lang="en-US" altLang="en-US" sz="2800"/>
              <a:t>due to differential erosion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5364" name="Picture 7" descr="reverse_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13"/>
            <a:ext cx="45720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Seal Rock-11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7070725" y="5451475"/>
            <a:ext cx="132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Seal rock</a:t>
            </a:r>
            <a:endParaRPr lang="en-US" alt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H="1" flipV="1">
            <a:off x="7162800" y="5257800"/>
            <a:ext cx="228600" cy="2286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tn_thru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6640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114800" y="1371600"/>
            <a:ext cx="4535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Thrust faults main cause of folded </a:t>
            </a:r>
          </a:p>
          <a:p>
            <a:pPr eaLnBrk="1" hangingPunct="1"/>
            <a:r>
              <a:rPr lang="en-US" altLang="en-US"/>
              <a:t>mountains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743200" y="381000"/>
            <a:ext cx="351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3. Folded mountains</a:t>
            </a:r>
            <a:endParaRPr lang="en-US" altLang="en-US"/>
          </a:p>
        </p:txBody>
      </p:sp>
      <p:pic>
        <p:nvPicPr>
          <p:cNvPr id="16389" name="Picture 3" descr="mtn_thru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28975"/>
            <a:ext cx="5638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198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“nappe” (fr.) =</a:t>
            </a:r>
          </a:p>
          <a:p>
            <a:pPr eaLnBrk="1" hangingPunct="1"/>
            <a:r>
              <a:rPr lang="en-US" altLang="en-US"/>
              <a:t>table cloth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191000" y="2209800"/>
            <a:ext cx="51260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/>
              <a:t> Where rock does not fault it folds,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either symmetrically or asymmetrically.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27479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upfolds:</a:t>
            </a:r>
            <a:r>
              <a:rPr lang="en-US" altLang="en-US" i="1"/>
              <a:t>anticlines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downfolds: </a:t>
            </a:r>
            <a:r>
              <a:rPr lang="en-US" altLang="en-US" i="1"/>
              <a:t>synclines</a:t>
            </a:r>
            <a:endParaRPr lang="en-US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752600" y="1371600"/>
            <a:ext cx="609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agros3_f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58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00200" y="5410200"/>
            <a:ext cx="594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Classic folded terrain: well-developed anticline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ppalachian_f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477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65325" y="6061075"/>
            <a:ext cx="434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Appalachian Mountains of 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tlas_f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9945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955925" y="5222875"/>
            <a:ext cx="431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Atlas Mountains, Northern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57200" y="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Zagros Crush Zone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096000" y="1320800"/>
            <a:ext cx="2244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Alternating</a:t>
            </a:r>
          </a:p>
          <a:p>
            <a:pPr eaLnBrk="1" hangingPunct="1"/>
            <a:r>
              <a:rPr lang="en-US" altLang="en-US" sz="2800"/>
              <a:t>Anticlines and</a:t>
            </a:r>
          </a:p>
          <a:p>
            <a:pPr eaLnBrk="1" hangingPunct="1"/>
            <a:r>
              <a:rPr lang="en-US" altLang="en-US" sz="2800"/>
              <a:t>Synclines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types of plate boundary</a:t>
            </a:r>
          </a:p>
        </p:txBody>
      </p:sp>
      <p:pic>
        <p:nvPicPr>
          <p:cNvPr id="3075" name="Picture 3" descr="Tectonic_plate_bound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wtooths_alice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3340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awtooths_whitecloudpea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724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8925" y="4460875"/>
            <a:ext cx="239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White Cloud peak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15000" y="685800"/>
            <a:ext cx="309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SAWTOOTH RANGE,</a:t>
            </a:r>
          </a:p>
          <a:p>
            <a:pPr eaLnBrk="1" hangingPunct="1"/>
            <a:r>
              <a:rPr lang="en-US" altLang="en-US"/>
              <a:t>IDAHO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Alice Lake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3. Volcanic mountains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2 types of volcanoes: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Shield volcanoes</a:t>
            </a:r>
            <a:endParaRPr lang="en-US" altLang="en-US" smtClean="0"/>
          </a:p>
          <a:p>
            <a:pPr lvl="3" eaLnBrk="1" hangingPunct="1"/>
            <a:endParaRPr lang="en-US" altLang="en-US" sz="2400" smtClean="0"/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Composite volcanoes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		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Shield volcanoes</a:t>
            </a:r>
          </a:p>
        </p:txBody>
      </p:sp>
      <p:pic>
        <p:nvPicPr>
          <p:cNvPr id="23555" name="Picture 1027" descr="1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838200" y="5029200"/>
            <a:ext cx="28463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-Compressive forces</a:t>
            </a:r>
          </a:p>
          <a:p>
            <a:pPr eaLnBrk="1" hangingPunct="1"/>
            <a:r>
              <a:rPr lang="en-US" altLang="en-US"/>
              <a:t>-Basaltic composition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    </a:t>
            </a: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533400" y="1371600"/>
            <a:ext cx="239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CC3300"/>
                </a:solidFill>
              </a:rPr>
              <a:t>At hot spots</a:t>
            </a:r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3124200" y="1143000"/>
            <a:ext cx="4321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buFontTx/>
              <a:buChar char="•"/>
            </a:pPr>
            <a:r>
              <a:rPr lang="en-US" altLang="en-US" sz="2800"/>
              <a:t>gentle-sloping</a:t>
            </a:r>
          </a:p>
          <a:p>
            <a:pPr lvl="3">
              <a:buFontTx/>
              <a:buChar char="•"/>
            </a:pPr>
            <a:r>
              <a:rPr lang="en-US" altLang="en-US" sz="2800"/>
              <a:t>basaltic lava flows</a:t>
            </a:r>
          </a:p>
          <a:p>
            <a:pPr lvl="3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una_k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6629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mauna-kea-summit-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553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18325" y="4765675"/>
            <a:ext cx="20018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Mauna Kea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Shield volcano</a:t>
            </a:r>
          </a:p>
          <a:p>
            <a:pPr eaLnBrk="1" hangingPunct="1"/>
            <a:r>
              <a:rPr lang="en-US" altLang="en-US"/>
              <a:t>Hot Spot</a:t>
            </a:r>
          </a:p>
          <a:p>
            <a:pPr eaLnBrk="1" hangingPunct="1"/>
            <a:r>
              <a:rPr lang="en-US" altLang="en-US"/>
              <a:t>Basalt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325" y="269875"/>
            <a:ext cx="1985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Mauna Loa in</a:t>
            </a:r>
          </a:p>
          <a:p>
            <a:pPr eaLnBrk="1" hangingPunct="1"/>
            <a:r>
              <a:rPr lang="en-US" altLang="en-US"/>
              <a:t>Background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Kilaeua is </a:t>
            </a:r>
          </a:p>
          <a:p>
            <a:pPr eaLnBrk="1" hangingPunct="1"/>
            <a:r>
              <a:rPr lang="en-US" altLang="en-US"/>
              <a:t>Behind Mauna</a:t>
            </a:r>
          </a:p>
          <a:p>
            <a:pPr eaLnBrk="1" hangingPunct="1"/>
            <a:r>
              <a:rPr lang="en-US" altLang="en-US"/>
              <a:t>Loa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Composite volcanoes</a:t>
            </a:r>
          </a:p>
        </p:txBody>
      </p:sp>
      <p:pic>
        <p:nvPicPr>
          <p:cNvPr id="25603" name="Picture 3" descr="12_3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5670550"/>
            <a:ext cx="3000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-andesitic composition</a:t>
            </a:r>
          </a:p>
          <a:p>
            <a:pPr eaLnBrk="1" hangingPunct="1"/>
            <a:r>
              <a:rPr lang="en-US" altLang="en-US"/>
              <a:t>-steep cones, explosive</a:t>
            </a:r>
          </a:p>
          <a:p>
            <a:pPr eaLnBrk="1" hangingPunct="1"/>
            <a:endParaRPr lang="en-US" alt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895600" y="990600"/>
            <a:ext cx="5548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3300"/>
                </a:solidFill>
              </a:rPr>
              <a:t>Encountered at subduction zones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ini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5715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raini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886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19600" y="457200"/>
            <a:ext cx="391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Mt Rainier: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example of composite volcano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5575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pi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3385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i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11813"/>
            <a:ext cx="22098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84725" y="41275"/>
            <a:ext cx="418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Guagua Pichincha, Ecuador</a:t>
            </a:r>
          </a:p>
          <a:p>
            <a:pPr eaLnBrk="1" hangingPunct="1"/>
            <a:r>
              <a:rPr lang="en-US" altLang="en-US"/>
              <a:t>Quito in foreground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Composite volcanoes explosive!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Why do shield and composite volcanoes differ in composition?</a:t>
            </a:r>
            <a:endParaRPr lang="en-US" altLang="en-US" smtClean="0"/>
          </a:p>
        </p:txBody>
      </p:sp>
      <p:pic>
        <p:nvPicPr>
          <p:cNvPr id="28675" name="Picture 3" descr="oceanic_environ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9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ontinental_environ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8940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2400" y="4876800"/>
            <a:ext cx="42672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/>
              <a:t>Basaltic magmas rise along fractures through the basaltic layer. Due to the absence of granitic crustal layer, magmas are not changed in composition and they form </a:t>
            </a:r>
            <a:r>
              <a:rPr lang="en-US" altLang="en-US" sz="1400" u="sng"/>
              <a:t>basaltic volcanoes</a:t>
            </a:r>
            <a:r>
              <a:rPr lang="en-US" altLang="en-US" sz="1400"/>
              <a:t>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95800" y="4876800"/>
            <a:ext cx="4419600" cy="179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/>
              <a:t>Mountainous belts have thick roots of granite rock. Magmas rise slowly or intermittently along fractures in the crust; during passage through the granite layer, magmas are commonly modified or changed in composition and erupt on the surface to form volcanoes constructed of nonbasaltic (andesitic) rocks.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 autoUpdateAnimBg="0"/>
      <p:bldP spid="5530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G12_1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429000" y="1066800"/>
            <a:ext cx="5257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continental-continental collision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tend to have a little of everything: volcanoes,folds, thrust faults, normal</a:t>
            </a:r>
          </a:p>
          <a:p>
            <a:pPr eaLnBrk="1" hangingPunct="1"/>
            <a:r>
              <a:rPr lang="en-US" altLang="en-US"/>
              <a:t>faults</a:t>
            </a:r>
          </a:p>
          <a:p>
            <a:pPr eaLnBrk="1" hangingPunct="1"/>
            <a:endParaRPr lang="en-US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184150"/>
            <a:ext cx="4856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/>
              <a:t>4. Complex Mountains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l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410200" y="3810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ALPS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HIMALAYAS</a:t>
            </a:r>
          </a:p>
        </p:txBody>
      </p:sp>
      <p:pic>
        <p:nvPicPr>
          <p:cNvPr id="30725" name="Picture 11" descr="Everest, Khumbu Ice fall and Changtse from kala p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638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2906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View of Everest and</a:t>
            </a:r>
          </a:p>
          <a:p>
            <a:pPr eaLnBrk="1" hangingPunct="1"/>
            <a:r>
              <a:rPr lang="en-US" altLang="en-US"/>
              <a:t>Khumbu ice fall from </a:t>
            </a:r>
          </a:p>
          <a:p>
            <a:pPr eaLnBrk="1" hangingPunct="1"/>
            <a:r>
              <a:rPr lang="en-US" altLang="en-US"/>
              <a:t>Kala Patar, Nepal </a:t>
            </a:r>
          </a:p>
          <a:p>
            <a:pPr eaLnBrk="1" hangingPunct="1"/>
            <a:r>
              <a:rPr lang="en-US" altLang="en-US"/>
              <a:t>Himalayas</a:t>
            </a:r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22860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414963" y="1295400"/>
            <a:ext cx="3729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COMPLEX MOUNTAINS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3429000" y="5791200"/>
            <a:ext cx="30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</a:rPr>
              <a:t>Δ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ORIGIN OF MOUNTAINS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21336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altLang="en-US" i="1" smtClean="0"/>
              <a:t>Orogeny</a:t>
            </a:r>
            <a:r>
              <a:rPr lang="en-US" altLang="en-US" smtClean="0"/>
              <a:t> = process of mountain building</a:t>
            </a:r>
          </a:p>
          <a:p>
            <a:pPr marL="914400" lvl="1" indent="-514350" eaLnBrk="1" hangingPunct="1"/>
            <a:r>
              <a:rPr lang="en-US" altLang="en-US" smtClean="0"/>
              <a:t>takes tens of millions of years; </a:t>
            </a:r>
          </a:p>
          <a:p>
            <a:pPr marL="914400" lvl="1" indent="-514350" eaLnBrk="1" hangingPunct="1"/>
            <a:r>
              <a:rPr lang="en-US" altLang="en-US" smtClean="0"/>
              <a:t>usually produces long linear structures, known as </a:t>
            </a:r>
            <a:r>
              <a:rPr lang="en-US" altLang="en-US" i="1" smtClean="0"/>
              <a:t>orogenic belts</a:t>
            </a:r>
            <a:r>
              <a:rPr lang="en-US" altLang="en-US" smtClean="0"/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3454400"/>
            <a:ext cx="8077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Two main processes:</a:t>
            </a:r>
          </a:p>
          <a:p>
            <a:pPr lvl="1" eaLnBrk="1" hangingPunct="1"/>
            <a:r>
              <a:rPr lang="en-US" altLang="en-US" sz="2800">
                <a:solidFill>
                  <a:srgbClr val="CC3300"/>
                </a:solidFill>
              </a:rPr>
              <a:t>1) Deformation</a:t>
            </a:r>
            <a:r>
              <a:rPr lang="en-US" altLang="en-US" sz="2800"/>
              <a:t>: continental collisions, resulting in  </a:t>
            </a:r>
          </a:p>
          <a:p>
            <a:pPr lvl="1" eaLnBrk="1" hangingPunct="1"/>
            <a:r>
              <a:rPr lang="en-US" altLang="en-US" sz="2800"/>
              <a:t>                         </a:t>
            </a:r>
            <a:r>
              <a:rPr lang="en-US" altLang="en-US" sz="2800" u="sng"/>
              <a:t>folding </a:t>
            </a:r>
            <a:r>
              <a:rPr lang="en-US" altLang="en-US" sz="2800"/>
              <a:t>and </a:t>
            </a:r>
            <a:r>
              <a:rPr lang="en-US" altLang="en-US" sz="2800" u="sng"/>
              <a:t>faulting</a:t>
            </a:r>
          </a:p>
          <a:p>
            <a:pPr lvl="1" eaLnBrk="1" hangingPunct="1"/>
            <a:r>
              <a:rPr lang="en-US" altLang="en-US" sz="2800">
                <a:solidFill>
                  <a:srgbClr val="CC3300"/>
                </a:solidFill>
              </a:rPr>
              <a:t>2) Volcanic Activity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Other processes: </a:t>
            </a:r>
          </a:p>
          <a:p>
            <a:pPr lvl="1" eaLnBrk="1" hangingPunct="1"/>
            <a:r>
              <a:rPr lang="en-US" altLang="en-US" sz="2800"/>
              <a:t>	Metamorphism, intrusions: batholiths, etc.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4800600" cy="2514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ANDES: </a:t>
            </a:r>
            <a:br>
              <a:rPr lang="en-US" altLang="en-US" smtClean="0"/>
            </a:br>
            <a:r>
              <a:rPr lang="en-US" altLang="en-US" smtClean="0"/>
              <a:t>classic example of orogenic belt </a:t>
            </a:r>
            <a:r>
              <a:rPr lang="en-US" altLang="en-US" sz="4000" smtClean="0"/>
              <a:t>“cordillera”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31747" name="Picture 5" descr="Nasa_an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303588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38200" y="6248400"/>
            <a:ext cx="285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NASA satellite image</a:t>
            </a:r>
          </a:p>
        </p:txBody>
      </p:sp>
      <p:pic>
        <p:nvPicPr>
          <p:cNvPr id="31749" name="Picture 9" descr="pisc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533241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943600" y="5486400"/>
            <a:ext cx="2986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View from Nev. Pisco,</a:t>
            </a:r>
          </a:p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 Cordillera Blanca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6525" y="117475"/>
            <a:ext cx="44323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altLang="en-US"/>
              <a:t>Compression causes expansion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Layered rock formed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Thrust-faulting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Igneous intrusions: Plutons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Underplating</a:t>
            </a:r>
          </a:p>
          <a:p>
            <a:pPr eaLnBrk="1" hangingPunct="1">
              <a:buFontTx/>
              <a:buAutoNum type="alphaUcParenR"/>
            </a:pPr>
            <a:r>
              <a:rPr lang="en-US" altLang="en-US"/>
              <a:t>Regional metamorphism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 rot="2868382">
            <a:off x="1090612" y="3557588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Nazca Plate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096000" y="304800"/>
            <a:ext cx="285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South American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752600" y="685800"/>
            <a:ext cx="521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ANATOMY OF AN OROGENIC BELT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Mountain orogeny summary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74725" y="1946275"/>
            <a:ext cx="6588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Orogeny = mountain building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Plate tectonics used to explain mountain building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Plate collisions- 3 types: 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oceanic-oceanic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oceanic-continental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continental-continental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Forces: tension, compression, shear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Mountain types: faulted, folded, volcanic, complex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Know examples of each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MOUNTAINS</a:t>
            </a:r>
            <a:br>
              <a:rPr lang="en-US" altLang="en-US" smtClean="0"/>
            </a:br>
            <a:r>
              <a:rPr lang="en-US" altLang="en-US" smtClean="0"/>
              <a:t>(according to their origin)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Fault-block</a:t>
            </a:r>
            <a:r>
              <a:rPr lang="en-US" altLang="en-US" smtClean="0"/>
              <a:t>: </a:t>
            </a:r>
            <a:r>
              <a:rPr lang="en-US" altLang="en-US" u="sng" smtClean="0"/>
              <a:t>tension</a:t>
            </a:r>
            <a:r>
              <a:rPr lang="en-US" altLang="en-US" smtClean="0"/>
              <a:t>, normal faulting</a:t>
            </a: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Folded</a:t>
            </a:r>
            <a:r>
              <a:rPr lang="en-US" altLang="en-US" smtClean="0"/>
              <a:t>: </a:t>
            </a:r>
            <a:r>
              <a:rPr lang="en-US" altLang="en-US" u="sng" smtClean="0"/>
              <a:t>compression</a:t>
            </a:r>
            <a:r>
              <a:rPr lang="en-US" altLang="en-US" smtClean="0"/>
              <a:t>, reverse faulting</a:t>
            </a: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Volcanic</a:t>
            </a:r>
            <a:r>
              <a:rPr lang="en-US" altLang="en-US" smtClean="0"/>
              <a:t>: </a:t>
            </a:r>
            <a:r>
              <a:rPr lang="en-US" altLang="en-US" u="sng" smtClean="0"/>
              <a:t>Shield</a:t>
            </a:r>
            <a:r>
              <a:rPr lang="en-US" altLang="en-US" smtClean="0"/>
              <a:t> and </a:t>
            </a:r>
            <a:r>
              <a:rPr lang="en-US" altLang="en-US" u="sng" smtClean="0"/>
              <a:t>Composite</a:t>
            </a: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Complex</a:t>
            </a:r>
            <a:r>
              <a:rPr lang="en-US" altLang="en-US" smtClean="0"/>
              <a:t>: </a:t>
            </a:r>
            <a:r>
              <a:rPr lang="en-US" altLang="en-US" u="sng" smtClean="0"/>
              <a:t>mixture </a:t>
            </a:r>
            <a:r>
              <a:rPr lang="en-US" altLang="en-US" smtClean="0"/>
              <a:t>of most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498725" y="4460875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HANGING WALL</a:t>
            </a: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 flipV="1">
            <a:off x="3810000" y="4114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8" name="Picture 12" descr="normal_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7912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752600" y="304800"/>
            <a:ext cx="56102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/>
              <a:t>1. Fault-block mountains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/>
              <a:t>large areas widely broken up by faults</a:t>
            </a:r>
            <a:endParaRPr lang="en-US" altLang="en-US" sz="4000"/>
          </a:p>
          <a:p>
            <a:pPr eaLnBrk="1" hangingPunct="1"/>
            <a:r>
              <a:rPr lang="en-US" altLang="en-US" sz="4000"/>
              <a:t>    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791200" y="2667000"/>
            <a:ext cx="31210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 sz="2800"/>
              <a:t>Force: </a:t>
            </a:r>
            <a:r>
              <a:rPr lang="en-US" altLang="en-US" sz="2800">
                <a:solidFill>
                  <a:srgbClr val="FF0000"/>
                </a:solidFill>
              </a:rPr>
              <a:t>TENSION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Footwall moves up </a:t>
            </a:r>
          </a:p>
          <a:p>
            <a:pPr eaLnBrk="1" hangingPunct="1"/>
            <a:r>
              <a:rPr lang="en-US" altLang="en-US" sz="2800"/>
              <a:t> relative to hanging </a:t>
            </a:r>
          </a:p>
          <a:p>
            <a:pPr eaLnBrk="1" hangingPunct="1"/>
            <a:r>
              <a:rPr lang="en-US" altLang="en-US" sz="2800"/>
              <a:t>wall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5943600" y="1981200"/>
            <a:ext cx="22717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Normal fault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erra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7056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5680075"/>
            <a:ext cx="6261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Tilted fault-block range: Sierra Nevada from east,</a:t>
            </a:r>
          </a:p>
          <a:p>
            <a:pPr eaLnBrk="1" hangingPunct="1"/>
            <a:r>
              <a:rPr lang="en-US" altLang="en-US"/>
              <a:t>Steep side of block fault; Ansel Adams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ierr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86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105400" y="228600"/>
            <a:ext cx="3698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/>
              <a:t>Tilted Fault-block</a:t>
            </a:r>
          </a:p>
          <a:p>
            <a:pPr eaLnBrk="1" hangingPunct="1"/>
            <a:r>
              <a:rPr lang="en-US" altLang="en-US"/>
              <a:t>Sierra Nevada from west</a:t>
            </a:r>
          </a:p>
          <a:p>
            <a:pPr eaLnBrk="1" hangingPunct="1"/>
            <a:r>
              <a:rPr lang="en-US" altLang="en-US"/>
              <a:t>Side, </a:t>
            </a:r>
            <a:r>
              <a:rPr lang="en-US" altLang="en-US" u="sng"/>
              <a:t>low angle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Yosemite valley = the result </a:t>
            </a:r>
          </a:p>
          <a:p>
            <a:pPr eaLnBrk="1" hangingPunct="1"/>
            <a:r>
              <a:rPr lang="en-US" altLang="en-US"/>
              <a:t>of glaciation on low-angle</a:t>
            </a:r>
          </a:p>
          <a:p>
            <a:pPr eaLnBrk="1" hangingPunct="1"/>
            <a:r>
              <a:rPr lang="en-US" altLang="en-US"/>
              <a:t>relief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8600" y="4267200"/>
            <a:ext cx="8534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Central cores consists of intrusive igneous rocks (granite).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Half Dome is a core (batholith) that was exposed by erosion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/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2590800" y="381000"/>
            <a:ext cx="1316038" cy="838200"/>
            <a:chOff x="6629400" y="3733800"/>
            <a:chExt cx="1316038" cy="838200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1316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Batholith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6858000" y="41910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 descr="mtn_was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52466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6110288" y="609600"/>
            <a:ext cx="30337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Wasatch Range</a:t>
            </a: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Salt </a:t>
            </a: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Lake City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Typically fault-</a:t>
            </a:r>
          </a:p>
          <a:p>
            <a:pPr>
              <a:defRPr/>
            </a:pPr>
            <a:r>
              <a:rPr lang="en-US" dirty="0"/>
              <a:t>Block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tn_grand_20te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6958013" cy="57943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Grand Tetons: another fault-block system</a:t>
            </a:r>
          </a:p>
        </p:txBody>
      </p:sp>
      <p:pic>
        <p:nvPicPr>
          <p:cNvPr id="10244" name="Picture 5" descr="teton_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79950"/>
            <a:ext cx="53990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n_types-1">
  <a:themeElements>
    <a:clrScheme name="mtn_type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tn_types-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tn_type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n_types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n_types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n_types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n_types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n_types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n_types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MTN_~WJV</Template>
  <TotalTime>2332</TotalTime>
  <Words>717</Words>
  <Application>Microsoft Office PowerPoint</Application>
  <PresentationFormat>On-screen Show (4:3)</PresentationFormat>
  <Paragraphs>212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Times New Roman</vt:lpstr>
      <vt:lpstr>Arial</vt:lpstr>
      <vt:lpstr>mtn_types-1</vt:lpstr>
      <vt:lpstr>Mountain orogeny</vt:lpstr>
      <vt:lpstr>Three types of plate boundary</vt:lpstr>
      <vt:lpstr> ORIGIN OF MOUNTAINS  </vt:lpstr>
      <vt:lpstr>TYPES OF MOUNTAINS (according to their origin)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Volcanic mountains</vt:lpstr>
      <vt:lpstr>Shield volcanoes</vt:lpstr>
      <vt:lpstr>PowerPoint Presentation</vt:lpstr>
      <vt:lpstr>Composite volcanoes</vt:lpstr>
      <vt:lpstr>PowerPoint Presentation</vt:lpstr>
      <vt:lpstr>PowerPoint Presentation</vt:lpstr>
      <vt:lpstr>Why do shield and composite volcanoes differ in composition?</vt:lpstr>
      <vt:lpstr>PowerPoint Presentation</vt:lpstr>
      <vt:lpstr>PowerPoint Presentation</vt:lpstr>
      <vt:lpstr>ANDES:  classic example of orogenic belt “cordillera”</vt:lpstr>
      <vt:lpstr>PowerPoint Presentation</vt:lpstr>
      <vt:lpstr>PowerPoint Presentation</vt:lpstr>
      <vt:lpstr>Mountain orogeny summary</vt:lpstr>
    </vt:vector>
  </TitlesOfParts>
  <Company>instaar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OROGENY? Processes of mtn building</dc:title>
  <dc:creator>Mark Williams</dc:creator>
  <cp:lastModifiedBy>Joseph Naumann</cp:lastModifiedBy>
  <cp:revision>16</cp:revision>
  <dcterms:created xsi:type="dcterms:W3CDTF">2004-08-30T22:51:28Z</dcterms:created>
  <dcterms:modified xsi:type="dcterms:W3CDTF">2018-08-27T20:47:37Z</dcterms:modified>
</cp:coreProperties>
</file>