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8" r:id="rId40"/>
    <p:sldId id="299" r:id="rId41"/>
    <p:sldId id="300" r:id="rId42"/>
    <p:sldId id="301" r:id="rId43"/>
    <p:sldId id="302" r:id="rId44"/>
    <p:sldId id="303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A88A-9122-4D42-8890-D84F75745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40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53B80-8A7C-48D4-BA73-3B5CBBA4C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31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8E4D2-DF29-4F19-A408-41A1C1D480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2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752C9-7577-43B1-951D-8702D4D3C3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18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7A8ED-62AC-4329-8D49-4A29735B60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0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63337-F9D8-4F14-8606-132D46D494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59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35902-E682-4FAF-A5CD-36513885F9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09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55087-4672-4ECB-B000-CC58492B8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13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E617A-7FDE-4D9D-BAE9-15EC2DCE2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7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F0865-0479-4324-9349-639EFF035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28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98601-A8C0-4253-B5DE-65FC1A01C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27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AB1D5E-6E1E-45FD-85A2-8DC155639E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odule/Anims/rightani.gi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sanandre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8229600" cy="1143000"/>
          </a:xfrm>
        </p:spPr>
        <p:txBody>
          <a:bodyPr anchor="ctr"/>
          <a:lstStyle/>
          <a:p>
            <a:r>
              <a:rPr lang="en-US" altLang="en-US" sz="4000"/>
              <a:t>Orogenesis: </a:t>
            </a:r>
            <a:br>
              <a:rPr lang="en-US" altLang="en-US" sz="4000"/>
            </a:br>
            <a:r>
              <a:rPr lang="en-US" altLang="en-US" sz="4000"/>
              <a:t>Folding, Faulting, and Volcanism</a:t>
            </a:r>
          </a:p>
        </p:txBody>
      </p:sp>
      <p:pic>
        <p:nvPicPr>
          <p:cNvPr id="3075" name="Picture 3" descr="C:\WINDOWS\DESKTOP\tet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2"/>
          <a:stretch>
            <a:fillRect/>
          </a:stretch>
        </p:blipFill>
        <p:spPr bwMode="auto">
          <a:xfrm>
            <a:off x="990600" y="2057400"/>
            <a:ext cx="71628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77200" cy="1143000"/>
          </a:xfrm>
        </p:spPr>
        <p:txBody>
          <a:bodyPr/>
          <a:lstStyle/>
          <a:p>
            <a:r>
              <a:rPr lang="en-US" altLang="en-US">
                <a:solidFill>
                  <a:srgbClr val="FFFF99"/>
                </a:solidFill>
              </a:rPr>
              <a:t>Transform Plate Boundary</a:t>
            </a: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763000" cy="1295400"/>
          </a:xfrm>
        </p:spPr>
        <p:txBody>
          <a:bodyPr/>
          <a:lstStyle/>
          <a:p>
            <a:r>
              <a:rPr lang="en-US" altLang="en-US">
                <a:solidFill>
                  <a:srgbClr val="66FF66"/>
                </a:solidFill>
              </a:rPr>
              <a:t>Activity:</a:t>
            </a:r>
            <a:r>
              <a:rPr lang="en-US" altLang="en-US"/>
              <a:t> </a:t>
            </a:r>
          </a:p>
          <a:p>
            <a:pPr lvl="1"/>
            <a:r>
              <a:rPr lang="en-US" altLang="en-US"/>
              <a:t>shallow to moderate earthquakes </a:t>
            </a:r>
          </a:p>
          <a:p>
            <a:pPr lvl="1"/>
            <a:r>
              <a:rPr lang="en-US" altLang="en-US"/>
              <a:t>little to no volcanism			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990600" y="2286000"/>
            <a:ext cx="6477000" cy="4038600"/>
            <a:chOff x="0" y="1584"/>
            <a:chExt cx="3360" cy="2239"/>
          </a:xfrm>
        </p:grpSpPr>
        <p:pic>
          <p:nvPicPr>
            <p:cNvPr id="14341" name="Picture 5" descr="C:\WINNT\Profiles\mpohl\Desktop\189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84"/>
              <a:ext cx="3360" cy="2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44" y="1680"/>
              <a:ext cx="110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FFFFFF"/>
                  </a:solidFill>
                </a:rPr>
                <a:t>Temblor Range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1872" y="1680"/>
              <a:ext cx="912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FFFFFF"/>
                  </a:solidFill>
                </a:rPr>
                <a:t>Dragon’s Back</a:t>
              </a:r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 flipH="1">
              <a:off x="1920" y="2208"/>
              <a:ext cx="432" cy="57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624" y="2208"/>
              <a:ext cx="0" cy="43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057400" y="6324600"/>
            <a:ext cx="4648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FFFF"/>
                </a:solidFill>
              </a:rPr>
              <a:t>Carrizo Plain, CA (view to the east)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3" name="Picture 3" descr="C:\WINDOWS\DESKTOP\index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4676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8382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The Geography of Earthquakes</a:t>
            </a:r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8077200" cy="1295400"/>
          </a:xfrm>
        </p:spPr>
        <p:txBody>
          <a:bodyPr/>
          <a:lstStyle/>
          <a:p>
            <a:r>
              <a:rPr lang="en-US" altLang="en-US"/>
              <a:t>Globally: primarily at plate boundaries</a:t>
            </a:r>
          </a:p>
          <a:p>
            <a:r>
              <a:rPr lang="en-US" altLang="en-US"/>
              <a:t>Intraplate earthquakes do occur!</a:t>
            </a:r>
          </a:p>
        </p:txBody>
      </p:sp>
      <p:pic>
        <p:nvPicPr>
          <p:cNvPr id="16388" name="Picture 4" descr="C:\WINNT\Profiles\mpohl\Desktop\pf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7"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057400" y="990600"/>
            <a:ext cx="7086600" cy="47244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144000" cy="11430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The Geography of Earthquakes</a:t>
            </a:r>
            <a:endParaRPr lang="en-US" alt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5181600"/>
            <a:ext cx="8077200" cy="121920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/>
              <a:t>USA: 1977-1997 earthquake events</a:t>
            </a:r>
          </a:p>
          <a:p>
            <a:r>
              <a:rPr lang="en-US" altLang="en-US"/>
              <a:t>USA: every state except ND, FL</a:t>
            </a:r>
          </a:p>
        </p:txBody>
      </p:sp>
      <p:pic>
        <p:nvPicPr>
          <p:cNvPr id="17413" name="Picture 5" descr="C:\WINNT\Profiles\mpohl\Desktop\us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6838950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2819400"/>
            <a:ext cx="2438400" cy="28956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5" name="Picture 7" descr="C:\WINNT\Profiles\mpohl\Desktop\alask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962400" cy="2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chemeClr val="accent1"/>
                </a:solidFill>
              </a:rPr>
              <a:t>Earthquakes</a:t>
            </a: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altLang="en-US"/>
              <a:t>Earthquakes are the shaking or vibration of the ground as a result of rocks suddenly breaking along a fault. </a:t>
            </a:r>
          </a:p>
          <a:p>
            <a:r>
              <a:rPr lang="en-US" altLang="en-US"/>
              <a:t>Focus (hypocenter) = rupture point</a:t>
            </a:r>
          </a:p>
          <a:p>
            <a:r>
              <a:rPr lang="en-US" altLang="en-US"/>
              <a:t>Epicenter = point on surface above focus</a:t>
            </a:r>
          </a:p>
          <a:p>
            <a:r>
              <a:rPr lang="en-US" altLang="en-US"/>
              <a:t>Foreshocks</a:t>
            </a:r>
          </a:p>
          <a:p>
            <a:r>
              <a:rPr lang="en-US" altLang="en-US"/>
              <a:t>Aftershocks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3962400" y="3948113"/>
          <a:ext cx="3889375" cy="290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" name="Slide" r:id="rId3" imgW="4498658" imgH="3364706" progId="PowerPoint.Slide.8">
                  <p:embed/>
                </p:oleObj>
              </mc:Choice>
              <mc:Fallback>
                <p:oleObj name="Slide" r:id="rId3" imgW="4498658" imgH="3364706" progId="PowerPoint.Slid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948113"/>
                        <a:ext cx="3889375" cy="290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99FFCC"/>
                </a:solidFill>
              </a:rPr>
              <a:t>Process: the earthquake cycle (</a:t>
            </a:r>
            <a:r>
              <a:rPr lang="en-US" altLang="en-US" sz="4000" b="1">
                <a:solidFill>
                  <a:srgbClr val="99FFCC"/>
                </a:solidFill>
              </a:rPr>
              <a:t>elastic rebound theory</a:t>
            </a:r>
            <a:r>
              <a:rPr lang="en-US" altLang="en-US" sz="4000">
                <a:solidFill>
                  <a:srgbClr val="99FFCC"/>
                </a:solidFill>
              </a:rPr>
              <a:t>)</a:t>
            </a: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Earthquakes are a ‘release of energy’  in the form of a seismic wave (vibrates the crust).</a:t>
            </a:r>
          </a:p>
          <a:p>
            <a:r>
              <a:rPr lang="en-US" altLang="en-US"/>
              <a:t>Plate movement </a:t>
            </a:r>
            <a:r>
              <a:rPr lang="en-US" altLang="en-US">
                <a:sym typeface="Symbol" panose="05050102010706020507" pitchFamily="18" charset="2"/>
              </a:rPr>
              <a:t></a:t>
            </a:r>
            <a:r>
              <a:rPr lang="en-US" altLang="en-US"/>
              <a:t> strain builds rocks “locked together” (frictional bond)</a:t>
            </a:r>
          </a:p>
          <a:p>
            <a:r>
              <a:rPr lang="en-US" altLang="en-US"/>
              <a:t>Rocks bend </a:t>
            </a:r>
            <a:r>
              <a:rPr lang="en-US" altLang="en-US">
                <a:sym typeface="Symbol" panose="05050102010706020507" pitchFamily="18" charset="2"/>
              </a:rPr>
              <a:t></a:t>
            </a:r>
            <a:r>
              <a:rPr lang="en-US" altLang="en-US"/>
              <a:t> hit limit --&gt; rupture/break</a:t>
            </a:r>
          </a:p>
          <a:p>
            <a:r>
              <a:rPr lang="en-US" altLang="en-US"/>
              <a:t>Cycle repeats </a:t>
            </a:r>
            <a:r>
              <a:rPr lang="en-US" altLang="en-US">
                <a:sym typeface="Symbol" panose="05050102010706020507" pitchFamily="18" charset="2"/>
              </a:rPr>
              <a:t></a:t>
            </a:r>
            <a:r>
              <a:rPr lang="en-US" altLang="en-US"/>
              <a:t>”start-stop” motion along 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1300"/>
            <a:ext cx="5664200" cy="661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Seismic Waves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534400" cy="4114800"/>
          </a:xfrm>
        </p:spPr>
        <p:txBody>
          <a:bodyPr/>
          <a:lstStyle/>
          <a:p>
            <a:r>
              <a:rPr lang="en-US" altLang="en-US" dirty="0"/>
              <a:t>Some of the waves that are generated by an earthquake travel within the earth and </a:t>
            </a:r>
            <a:r>
              <a:rPr lang="en-US" altLang="en-US" dirty="0" smtClean="0"/>
              <a:t>others </a:t>
            </a:r>
            <a:r>
              <a:rPr lang="en-US" altLang="en-US" dirty="0"/>
              <a:t>travel along the surface.</a:t>
            </a:r>
          </a:p>
          <a:p>
            <a:r>
              <a:rPr lang="en-US" altLang="en-US" dirty="0"/>
              <a:t>Waves traveling </a:t>
            </a:r>
            <a:r>
              <a:rPr lang="en-US" altLang="en-US" u="sng" dirty="0"/>
              <a:t>within the earth</a:t>
            </a:r>
            <a:r>
              <a:rPr lang="en-US" altLang="en-US" dirty="0"/>
              <a:t> are known as </a:t>
            </a:r>
            <a:r>
              <a:rPr lang="en-US" altLang="en-US" b="1" dirty="0">
                <a:solidFill>
                  <a:schemeClr val="hlink"/>
                </a:solidFill>
              </a:rPr>
              <a:t>body waves</a:t>
            </a:r>
            <a:r>
              <a:rPr lang="en-US" altLang="en-US" dirty="0"/>
              <a:t>. </a:t>
            </a:r>
          </a:p>
          <a:p>
            <a:r>
              <a:rPr lang="en-US" altLang="en-US" dirty="0">
                <a:solidFill>
                  <a:schemeClr val="hlink"/>
                </a:solidFill>
              </a:rPr>
              <a:t>Surface waves</a:t>
            </a:r>
            <a:r>
              <a:rPr lang="en-US" altLang="en-US" dirty="0"/>
              <a:t> cause the most damage to buildings during an earthquake.</a:t>
            </a:r>
            <a:endParaRPr lang="en-US" altLang="en-US" sz="3600" dirty="0"/>
          </a:p>
          <a:p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Surface Waves</a:t>
            </a: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Surface waves can set up </a:t>
            </a:r>
            <a:r>
              <a:rPr lang="en-US" altLang="en-US" sz="2800" b="1">
                <a:solidFill>
                  <a:srgbClr val="FFFF00"/>
                </a:solidFill>
              </a:rPr>
              <a:t>liquefaction</a:t>
            </a:r>
            <a:r>
              <a:rPr lang="en-US" altLang="en-US" sz="2800" b="1"/>
              <a:t> </a:t>
            </a:r>
            <a:r>
              <a:rPr lang="en-US" altLang="en-US" sz="2800"/>
              <a:t>in </a:t>
            </a:r>
            <a:r>
              <a:rPr lang="en-US" altLang="en-US" sz="2800" b="1">
                <a:solidFill>
                  <a:srgbClr val="FFFF00"/>
                </a:solidFill>
              </a:rPr>
              <a:t>alluvium</a:t>
            </a:r>
            <a:r>
              <a:rPr lang="en-US" altLang="en-US" sz="2800" b="1"/>
              <a:t>.</a:t>
            </a:r>
            <a:r>
              <a:rPr lang="en-US" altLang="en-US" sz="2800"/>
              <a:t> This is where the most extensive damage to buildings occurs.</a:t>
            </a:r>
          </a:p>
          <a:p>
            <a:pPr lvl="1"/>
            <a:r>
              <a:rPr lang="en-US" altLang="en-US" b="1">
                <a:solidFill>
                  <a:srgbClr val="FFFF00"/>
                </a:solidFill>
              </a:rPr>
              <a:t>Liquefaction:</a:t>
            </a:r>
            <a:r>
              <a:rPr lang="en-US" altLang="en-US"/>
              <a:t> wavelike, almost liquid, rolling of surface</a:t>
            </a:r>
          </a:p>
          <a:p>
            <a:pPr lvl="1"/>
            <a:r>
              <a:rPr lang="en-US" altLang="en-US" b="1">
                <a:solidFill>
                  <a:srgbClr val="FFFF00"/>
                </a:solidFill>
              </a:rPr>
              <a:t>Alluvium:</a:t>
            </a:r>
            <a:r>
              <a:rPr lang="en-US" altLang="en-US"/>
              <a:t> fine material deposited by water over many years.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WINNT\Profiles\mpohl\Desktop\seismograp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2861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00FFFF"/>
                </a:solidFill>
              </a:rPr>
              <a:t>Measuring Earthquakes</a:t>
            </a: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001000" cy="4114800"/>
          </a:xfrm>
        </p:spPr>
        <p:txBody>
          <a:bodyPr/>
          <a:lstStyle/>
          <a:p>
            <a:r>
              <a:rPr lang="en-US" altLang="en-US" sz="2400"/>
              <a:t>seismograph: records the vibrations                            of the crust (Richter Scale)</a:t>
            </a:r>
          </a:p>
          <a:p>
            <a:r>
              <a:rPr lang="en-US" altLang="en-US" sz="2400"/>
              <a:t>seismogram: tracing record</a:t>
            </a:r>
          </a:p>
          <a:p>
            <a:r>
              <a:rPr lang="en-US" altLang="en-US" sz="2400"/>
              <a:t>Modified Mercalli Scale (I-VII)</a:t>
            </a:r>
            <a:br>
              <a:rPr lang="en-US" altLang="en-US" sz="2400"/>
            </a:br>
            <a:r>
              <a:rPr lang="en-US" altLang="en-US" sz="2400"/>
              <a:t>measures damage</a:t>
            </a:r>
          </a:p>
          <a:p>
            <a:endParaRPr lang="en-US" altLang="en-US" sz="2400"/>
          </a:p>
          <a:p>
            <a:endParaRPr lang="en-US" altLang="en-US" sz="2400"/>
          </a:p>
          <a:p>
            <a:pPr lvl="1"/>
            <a:endParaRPr lang="en-US" altLang="en-US" sz="2000"/>
          </a:p>
        </p:txBody>
      </p:sp>
      <p:pic>
        <p:nvPicPr>
          <p:cNvPr id="23556" name="Picture 4" descr="C:\WINNT\Profiles\mpohl\Desktop\se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95775"/>
            <a:ext cx="617220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228600"/>
            <a:ext cx="2895600" cy="1143000"/>
          </a:xfrm>
        </p:spPr>
        <p:txBody>
          <a:bodyPr/>
          <a:lstStyle/>
          <a:p>
            <a:r>
              <a:rPr lang="en-US" altLang="en-US"/>
              <a:t>Folding</a:t>
            </a:r>
          </a:p>
        </p:txBody>
      </p:sp>
      <p:pic>
        <p:nvPicPr>
          <p:cNvPr id="5123" name="Picture 3" descr="F:\CHRISTO\CHAP12\FIGURES\FG12_0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780" r="29167" b="42467"/>
          <a:stretch>
            <a:fillRect/>
          </a:stretch>
        </p:blipFill>
        <p:spPr bwMode="auto">
          <a:xfrm>
            <a:off x="3124200" y="3886200"/>
            <a:ext cx="6019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6248400" cy="1143000"/>
          </a:xfrm>
        </p:spPr>
        <p:txBody>
          <a:bodyPr/>
          <a:lstStyle/>
          <a:p>
            <a:r>
              <a:rPr lang="en-US" altLang="en-US"/>
              <a:t>response to </a:t>
            </a:r>
            <a:r>
              <a:rPr lang="en-US" altLang="en-US" u="sng"/>
              <a:t>compression or shear</a:t>
            </a:r>
            <a:endParaRPr lang="en-US" altLang="en-US"/>
          </a:p>
        </p:txBody>
      </p:sp>
      <p:pic>
        <p:nvPicPr>
          <p:cNvPr id="5125" name="Picture 5" descr="F:\CHRISTO\CHAP12\FIGURES\FG12_0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6" t="65979" r="55009" b="19495"/>
          <a:stretch>
            <a:fillRect/>
          </a:stretch>
        </p:blipFill>
        <p:spPr bwMode="auto">
          <a:xfrm>
            <a:off x="5638800" y="1524000"/>
            <a:ext cx="24384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WINDOWS\Desktop\can_rockies_asy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3962400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Major California Earthquakes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Fort Tejon, 1857 - 8.0 magnitude</a:t>
            </a:r>
          </a:p>
          <a:p>
            <a:r>
              <a:rPr lang="en-US" altLang="en-US"/>
              <a:t>San Francisco, 1906 - 7.9 magnitude</a:t>
            </a:r>
          </a:p>
          <a:p>
            <a:r>
              <a:rPr lang="en-US" altLang="en-US"/>
              <a:t>1933 Long Beach - 6.3 magnitude</a:t>
            </a:r>
            <a:br>
              <a:rPr lang="en-US" altLang="en-US"/>
            </a:br>
            <a:r>
              <a:rPr lang="en-US" altLang="en-US">
                <a:solidFill>
                  <a:srgbClr val="FF33CC"/>
                </a:solidFill>
              </a:rPr>
              <a:t>Destroyed Glendale College Buildings!</a:t>
            </a:r>
          </a:p>
          <a:p>
            <a:r>
              <a:rPr lang="en-US" altLang="en-US"/>
              <a:t>San Fernando, 1971 - 6.6</a:t>
            </a:r>
          </a:p>
          <a:p>
            <a:r>
              <a:rPr lang="en-US" altLang="en-US"/>
              <a:t>Northridge, 1994 - 6.7</a:t>
            </a:r>
          </a:p>
          <a:p>
            <a:r>
              <a:rPr lang="en-US" altLang="en-US"/>
              <a:t>Hector Mine, 1999 - 7.1</a:t>
            </a:r>
            <a:endParaRPr lang="en-US" altLang="en-US">
              <a:solidFill>
                <a:srgbClr val="FF33CC"/>
              </a:solidFill>
            </a:endParaRPr>
          </a:p>
          <a:p>
            <a:endParaRPr lang="en-US" altLang="en-US">
              <a:solidFill>
                <a:srgbClr val="FF33CC"/>
              </a:solidFill>
            </a:endParaRPr>
          </a:p>
          <a:p>
            <a:endParaRPr lang="en-US" altLang="en-US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WINDOWS\DESKTOP\fttej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650"/>
            <a:ext cx="3962400" cy="4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30480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r>
              <a:rPr lang="en-US" altLang="en-US"/>
              <a:t>Fort Tejon, 1857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86200" y="0"/>
            <a:ext cx="52578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b="1"/>
              <a:t>TIME: </a:t>
            </a:r>
            <a:r>
              <a:rPr lang="en-US" altLang="en-US" sz="2800"/>
              <a:t>January 9, 1857</a:t>
            </a:r>
            <a:r>
              <a:rPr lang="en-US" altLang="en-US" sz="2400"/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b="1"/>
              <a:t>LOCATION: </a:t>
            </a:r>
            <a:r>
              <a:rPr lang="en-US" altLang="en-US" sz="2800"/>
              <a:t>about 72 km (45 miles) northeast of San Luis Obispo</a:t>
            </a:r>
            <a:br>
              <a:rPr lang="en-US" altLang="en-US" sz="2800"/>
            </a:br>
            <a:endParaRPr lang="en-US" altLang="en-US" sz="240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b="1"/>
              <a:t>MAGNITUDE: </a:t>
            </a:r>
            <a:r>
              <a:rPr lang="en-US" altLang="en-US" sz="2400"/>
              <a:t>M</a:t>
            </a:r>
            <a:r>
              <a:rPr lang="en-US" altLang="en-US" sz="2400" baseline="-25000"/>
              <a:t>w</a:t>
            </a:r>
            <a:r>
              <a:rPr lang="en-US" altLang="en-US" sz="2400"/>
              <a:t> 8.0 (approx.)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b="1"/>
              <a:t>TYPE OF FAULTING: </a:t>
            </a:r>
            <a:r>
              <a:rPr lang="en-US" altLang="en-US" sz="2400" u="sng">
                <a:hlinkClick r:id="rId3" action="ppaction://hlinkfile"/>
              </a:rPr>
              <a:t>right-lateral strike-slip</a:t>
            </a:r>
            <a:r>
              <a:rPr lang="en-US" altLang="en-US" sz="2400"/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 b="1"/>
              <a:t>FAULT RUPTURED: </a:t>
            </a:r>
            <a:r>
              <a:rPr lang="en-US" altLang="en-US" sz="2400" u="sng">
                <a:hlinkClick r:id="rId4" action="ppaction://hlinkfile"/>
              </a:rPr>
              <a:t>San Andreas fault</a:t>
            </a:r>
            <a:r>
              <a:rPr lang="en-US" altLang="en-US" sz="2400"/>
              <a:t>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000" b="1"/>
              <a:t>LENGTH OF SURFACE RUPTURE: </a:t>
            </a:r>
            <a:r>
              <a:rPr lang="en-US" altLang="en-US" sz="2000"/>
              <a:t>about 360 km (225 miles)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000" b="1"/>
              <a:t>MAXIMUM SURFACE OFFSET: </a:t>
            </a:r>
            <a:r>
              <a:rPr lang="en-US" altLang="en-US" sz="2000"/>
              <a:t>about 9 meters (30 feet)</a:t>
            </a:r>
            <a:endParaRPr lang="en-US" altLang="en-US" sz="2400">
              <a:solidFill>
                <a:schemeClr val="tx1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altLang="en-US" sz="240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California’s largest ever!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6627" name="Picture 3" descr="C:\WINDOWS\DESKTOP\damage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48638" cy="52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85800" y="5486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FFFF00"/>
                </a:solidFill>
                <a:latin typeface="Tahoma" panose="020B0604030504040204" pitchFamily="34" charset="0"/>
              </a:defRPr>
            </a:lvl1pPr>
            <a:lvl2pPr algn="ctr">
              <a:defRPr sz="4400">
                <a:solidFill>
                  <a:srgbClr val="FFFF00"/>
                </a:solidFill>
                <a:latin typeface="Tahoma" panose="020B0604030504040204" pitchFamily="34" charset="0"/>
              </a:defRPr>
            </a:lvl2pPr>
            <a:lvl3pPr algn="ctr">
              <a:defRPr sz="4400">
                <a:solidFill>
                  <a:srgbClr val="FFFF00"/>
                </a:solidFill>
                <a:latin typeface="Tahoma" panose="020B0604030504040204" pitchFamily="34" charset="0"/>
              </a:defRPr>
            </a:lvl3pPr>
            <a:lvl4pPr algn="ctr">
              <a:defRPr sz="4400">
                <a:solidFill>
                  <a:srgbClr val="FFFF00"/>
                </a:solidFill>
                <a:latin typeface="Tahoma" panose="020B0604030504040204" pitchFamily="34" charset="0"/>
              </a:defRPr>
            </a:lvl4pPr>
            <a:lvl5pPr algn="ctr">
              <a:defRPr sz="4400">
                <a:solidFill>
                  <a:srgbClr val="FFFF00"/>
                </a:solidFill>
                <a:latin typeface="Tahoma" panose="020B060403050404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ahoma" panose="020B060403050404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ahoma" panose="020B060403050404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ahoma" panose="020B060403050404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000"/>
              <a:t>San Francisco Aftermath, 1906 </a:t>
            </a:r>
            <a:br>
              <a:rPr lang="en-US" altLang="en-US" sz="4000"/>
            </a:br>
            <a:r>
              <a:rPr lang="en-US" altLang="en-US" sz="4000"/>
              <a:t>Magnitude: 7.9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WINDOWS\DESKTOP\damage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55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5486400"/>
            <a:ext cx="7772400" cy="1143000"/>
          </a:xfrm>
        </p:spPr>
        <p:txBody>
          <a:bodyPr/>
          <a:lstStyle/>
          <a:p>
            <a:r>
              <a:rPr lang="en-US" altLang="en-US" sz="4000"/>
              <a:t>San Francisco, 1906 </a:t>
            </a:r>
            <a:br>
              <a:rPr lang="en-US" altLang="en-US" sz="4000"/>
            </a:br>
            <a:r>
              <a:rPr lang="en-US" altLang="en-US" sz="4000"/>
              <a:t>Magnitude: 7.9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WINNT\Profiles\mpohl\Desktop\lanr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96600" cy="708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4572000"/>
            <a:ext cx="7543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703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2133600"/>
            <a:ext cx="57912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 sz="5400">
                <a:solidFill>
                  <a:srgbClr val="FAFD00"/>
                </a:solidFill>
              </a:rPr>
              <a:t>Volcanoes </a:t>
            </a:r>
            <a:br>
              <a:rPr lang="en-US" altLang="en-US" sz="5400">
                <a:solidFill>
                  <a:srgbClr val="FAFD00"/>
                </a:solidFill>
              </a:rPr>
            </a:br>
            <a:r>
              <a:rPr lang="en-US" altLang="en-US" sz="5400">
                <a:solidFill>
                  <a:srgbClr val="FAFD00"/>
                </a:solidFill>
              </a:rPr>
              <a:t>and </a:t>
            </a:r>
            <a:br>
              <a:rPr lang="en-US" altLang="en-US" sz="5400">
                <a:solidFill>
                  <a:srgbClr val="FAFD00"/>
                </a:solidFill>
              </a:rPr>
            </a:br>
            <a:r>
              <a:rPr lang="en-US" altLang="en-US" sz="5400">
                <a:solidFill>
                  <a:srgbClr val="FAFD00"/>
                </a:solidFill>
              </a:rPr>
              <a:t>Volcanic Activity</a:t>
            </a:r>
            <a:endParaRPr lang="en-US" altLang="en-US" sz="5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525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>
                <a:solidFill>
                  <a:srgbClr val="FAFD00"/>
                </a:solidFill>
              </a:rPr>
              <a:t>The Geography of Volcanism</a:t>
            </a:r>
            <a:endParaRPr lang="en-US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52525"/>
            <a:ext cx="8991600" cy="480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Three major zones of volcanic activity</a:t>
            </a:r>
          </a:p>
          <a:p>
            <a:pPr lvl="1"/>
            <a:r>
              <a:rPr lang="en-US" altLang="en-US" dirty="0"/>
              <a:t>convergent plate boundaries</a:t>
            </a:r>
          </a:p>
          <a:p>
            <a:pPr lvl="1"/>
            <a:r>
              <a:rPr lang="en-US" altLang="en-US" dirty="0"/>
              <a:t>divergent plate boundaries</a:t>
            </a:r>
          </a:p>
          <a:p>
            <a:pPr lvl="1"/>
            <a:r>
              <a:rPr lang="en-US" altLang="en-US" dirty="0"/>
              <a:t>hot spots</a:t>
            </a:r>
          </a:p>
          <a:p>
            <a:pPr lvl="1">
              <a:buFontTx/>
              <a:buNone/>
            </a:pPr>
            <a:endParaRPr lang="en-US" altLang="en-US" dirty="0"/>
          </a:p>
        </p:txBody>
      </p:sp>
      <p:pic>
        <p:nvPicPr>
          <p:cNvPr id="3072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64897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5400">
                <a:solidFill>
                  <a:srgbClr val="00B7A5"/>
                </a:solidFill>
              </a:rPr>
              <a:t>Volcano Classification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991600" cy="480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>
                <a:solidFill>
                  <a:srgbClr val="00B7A5"/>
                </a:solidFill>
              </a:rPr>
              <a:t>active: </a:t>
            </a:r>
            <a:r>
              <a:rPr lang="en-US" altLang="en-US"/>
              <a:t>has erupted in recorded history.         (Kilauea, Hi, Mt. Etna, Italy, Mt. Lassen)</a:t>
            </a:r>
          </a:p>
          <a:p>
            <a:r>
              <a:rPr lang="en-US" altLang="en-US" b="1">
                <a:solidFill>
                  <a:srgbClr val="00B7A5"/>
                </a:solidFill>
              </a:rPr>
              <a:t>dormant: </a:t>
            </a:r>
            <a:r>
              <a:rPr lang="en-US" altLang="en-US"/>
              <a:t>has not been seen to erupt in history, but shows evidence of recent activity.          (Mammoth Mtn, CA or Crater Lake, OR)</a:t>
            </a:r>
          </a:p>
          <a:p>
            <a:r>
              <a:rPr lang="en-US" altLang="en-US" b="1">
                <a:solidFill>
                  <a:srgbClr val="00B7A5"/>
                </a:solidFill>
              </a:rPr>
              <a:t>extinct: </a:t>
            </a:r>
            <a:r>
              <a:rPr lang="en-US" altLang="en-US"/>
              <a:t>no sign of recent or historic activity  (Mt. Kilimanjaro, East Africa)</a:t>
            </a:r>
          </a:p>
        </p:txBody>
      </p:sp>
      <p:pic>
        <p:nvPicPr>
          <p:cNvPr id="3174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288290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Volcanoes: Explosive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80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>
                <a:solidFill>
                  <a:srgbClr val="7CB0E3"/>
                </a:solidFill>
              </a:rPr>
              <a:t>Composite cones (stratovolcano)</a:t>
            </a:r>
            <a:endParaRPr lang="en-US" altLang="en-US"/>
          </a:p>
          <a:p>
            <a:pPr lvl="1"/>
            <a:r>
              <a:rPr lang="en-US" altLang="en-US"/>
              <a:t>pointed, steep-sided, tall volcanoes</a:t>
            </a:r>
          </a:p>
          <a:p>
            <a:pPr lvl="1"/>
            <a:r>
              <a:rPr lang="en-US" altLang="en-US"/>
              <a:t>“Composite”: layers of pyroclastics and lava  				(mostly felsic)</a:t>
            </a:r>
          </a:p>
          <a:p>
            <a:pPr lvl="1"/>
            <a:r>
              <a:rPr lang="en-US" altLang="en-US"/>
              <a:t>Explosive and dangerous; found in subduction zones </a:t>
            </a:r>
          </a:p>
        </p:txBody>
      </p:sp>
      <p:pic>
        <p:nvPicPr>
          <p:cNvPr id="3277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886200"/>
            <a:ext cx="4441825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4613"/>
            <a:ext cx="4864100" cy="29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5105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 descr="C:\WINNT\Profiles\mpohl\Desktop\strat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08050"/>
            <a:ext cx="5791200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486400" y="487680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FFFF"/>
                </a:solidFill>
                <a:latin typeface="Arial" panose="020B0604020202020204" pitchFamily="34" charset="0"/>
              </a:rPr>
              <a:t>Arenal, Costa Rica</a:t>
            </a:r>
            <a:endParaRPr lang="en-US" altLang="en-US" sz="2000">
              <a:solidFill>
                <a:srgbClr val="FAFD00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Landforms: Explosive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rgbClr val="FFFF99"/>
                </a:solidFill>
              </a:rPr>
              <a:t>Faulting</a:t>
            </a: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4114800"/>
          </a:xfrm>
        </p:spPr>
        <p:txBody>
          <a:bodyPr/>
          <a:lstStyle/>
          <a:p>
            <a:r>
              <a:rPr lang="en-US" altLang="en-US"/>
              <a:t>Definition: fractures where some type of displacement (movement) has occurred.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 sz="1400"/>
          </a:p>
          <a:p>
            <a:r>
              <a:rPr lang="en-US" altLang="en-US"/>
              <a:t>Three types</a:t>
            </a:r>
          </a:p>
          <a:p>
            <a:pPr lvl="1"/>
            <a:r>
              <a:rPr lang="en-US" altLang="en-US"/>
              <a:t>normal</a:t>
            </a:r>
          </a:p>
          <a:p>
            <a:pPr lvl="1"/>
            <a:r>
              <a:rPr lang="en-US" altLang="en-US"/>
              <a:t>reverse/thrust</a:t>
            </a:r>
          </a:p>
          <a:p>
            <a:pPr lvl="1"/>
            <a:r>
              <a:rPr lang="en-US" altLang="en-US"/>
              <a:t>transform                                                            (strike-slip)</a:t>
            </a:r>
          </a:p>
        </p:txBody>
      </p:sp>
      <p:pic>
        <p:nvPicPr>
          <p:cNvPr id="6148" name="Picture 4" descr="C:\WINNT\Profiles\mpohl\Desktop\carmel_val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5334000" cy="355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419600" y="61722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Carmel Valley Fault, CA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endParaRPr lang="en-US" altLang="en-US" sz="44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 sz="3200"/>
          </a:p>
        </p:txBody>
      </p:sp>
      <p:pic>
        <p:nvPicPr>
          <p:cNvPr id="3482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WINDOWS\DESKTOP\sha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C:\WINNT\Profiles\mpohl\Desktop\Fig2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2590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>
                <a:solidFill>
                  <a:srgbClr val="F35B1B"/>
                </a:solidFill>
              </a:rPr>
              <a:t>Hot Spots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91600" cy="480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Isolated columns of hot magma rising slowly within the aesthenosphere (mantle).</a:t>
            </a:r>
          </a:p>
          <a:p>
            <a:r>
              <a:rPr lang="en-US" altLang="en-US"/>
              <a:t>Melts overlying crust, “burning a hole through”</a:t>
            </a:r>
          </a:p>
          <a:p>
            <a:r>
              <a:rPr lang="en-US" altLang="en-US"/>
              <a:t>Can be underneath continents or ocean plates.</a:t>
            </a:r>
          </a:p>
        </p:txBody>
      </p:sp>
      <p:pic>
        <p:nvPicPr>
          <p:cNvPr id="3686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19475"/>
            <a:ext cx="5892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>
                <a:solidFill>
                  <a:srgbClr val="F6BF69"/>
                </a:solidFill>
              </a:rPr>
              <a:t>Landforms: Effusive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480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>
                <a:solidFill>
                  <a:srgbClr val="7CB0E3"/>
                </a:solidFill>
              </a:rPr>
              <a:t>Shield volcanoes</a:t>
            </a:r>
            <a:endParaRPr lang="en-US" altLang="en-US"/>
          </a:p>
          <a:p>
            <a:pPr lvl="1"/>
            <a:r>
              <a:rPr lang="en-US" altLang="en-US"/>
              <a:t>large, rounded volcanoes with a gentle slope</a:t>
            </a:r>
          </a:p>
          <a:p>
            <a:pPr lvl="1"/>
            <a:r>
              <a:rPr lang="en-US" altLang="en-US"/>
              <a:t>central vent</a:t>
            </a:r>
          </a:p>
          <a:p>
            <a:pPr lvl="1"/>
            <a:r>
              <a:rPr lang="en-US" altLang="en-US"/>
              <a:t> flat terrain (or can not build up dome)</a:t>
            </a:r>
          </a:p>
          <a:p>
            <a:pPr lvl="1"/>
            <a:r>
              <a:rPr lang="en-US" altLang="en-US"/>
              <a:t>constructed by a series of basalt flows over time.</a:t>
            </a:r>
          </a:p>
        </p:txBody>
      </p:sp>
      <p:pic>
        <p:nvPicPr>
          <p:cNvPr id="3789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254500"/>
            <a:ext cx="8356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371600"/>
            <a:ext cx="91059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Hot Spot Example: Hawaii</a:t>
            </a:r>
          </a:p>
        </p:txBody>
      </p:sp>
      <p:pic>
        <p:nvPicPr>
          <p:cNvPr id="3993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485900"/>
            <a:ext cx="63182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MCKNIG\CHAP14\FIGURES\FG14_018.PCT"/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 bwMode="auto">
          <a:xfrm>
            <a:off x="0" y="84138"/>
            <a:ext cx="9144000" cy="677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27432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>
                <a:solidFill>
                  <a:srgbClr val="F35B1B"/>
                </a:solidFill>
              </a:rPr>
              <a:t>Hot Spots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876800"/>
            <a:ext cx="6916738" cy="15684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Loihi </a:t>
            </a:r>
          </a:p>
          <a:p>
            <a:pPr lvl="1"/>
            <a:r>
              <a:rPr lang="en-US" altLang="en-US"/>
              <a:t>building, but still 1000 m below surface</a:t>
            </a:r>
          </a:p>
          <a:p>
            <a:pPr lvl="1"/>
            <a:r>
              <a:rPr lang="en-US" altLang="en-US"/>
              <a:t>will eventually replace the Big Island</a:t>
            </a:r>
          </a:p>
        </p:txBody>
      </p:sp>
      <p:pic>
        <p:nvPicPr>
          <p:cNvPr id="4198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"/>
            <a:ext cx="4862513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438400"/>
            <a:ext cx="2638425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>
                <a:solidFill>
                  <a:srgbClr val="FAFD00"/>
                </a:solidFill>
              </a:rPr>
              <a:t>The Geography of Volcanism</a:t>
            </a: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7086600" cy="480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Volcanism primarily submarine.	</a:t>
            </a:r>
          </a:p>
          <a:p>
            <a:pPr lvl="1"/>
            <a:r>
              <a:rPr lang="en-US" altLang="en-US"/>
              <a:t>several thousand volcanoes are continental (about 600 are active)</a:t>
            </a:r>
          </a:p>
          <a:p>
            <a:pPr lvl="1"/>
            <a:r>
              <a:rPr lang="en-US" altLang="en-US"/>
              <a:t>over 50,000 in the Pacific ocean alone</a:t>
            </a:r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3746500"/>
            <a:ext cx="32893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0625"/>
            <a:ext cx="29591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000"/>
              <a:t>(Selected) Major Historic</a:t>
            </a:r>
            <a:br>
              <a:rPr lang="en-US" altLang="en-US" sz="4000"/>
            </a:br>
            <a:r>
              <a:rPr lang="en-US" altLang="en-US" sz="4000"/>
              <a:t> Eruptions</a:t>
            </a:r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52800"/>
            <a:ext cx="7772400" cy="26130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>
                <a:solidFill>
                  <a:srgbClr val="7998FB"/>
                </a:solidFill>
              </a:rPr>
              <a:t>Krakatoa (1883), Indonesia</a:t>
            </a:r>
            <a:endParaRPr lang="en-US" altLang="en-US"/>
          </a:p>
          <a:p>
            <a:pPr lvl="1"/>
            <a:r>
              <a:rPr lang="en-US" altLang="en-US"/>
              <a:t>eruption obliterates an entire                              group of islands, leaving a submerged caldera.</a:t>
            </a:r>
          </a:p>
          <a:p>
            <a:pPr lvl="1"/>
            <a:r>
              <a:rPr lang="en-US" altLang="en-US"/>
              <a:t>blast heard for thousands of miles</a:t>
            </a:r>
          </a:p>
          <a:p>
            <a:pPr lvl="1"/>
            <a:r>
              <a:rPr lang="en-US" altLang="en-US"/>
              <a:t>ash reaches mesosphere (80km / 50 mi)</a:t>
            </a:r>
          </a:p>
          <a:p>
            <a:pPr lvl="1"/>
            <a:r>
              <a:rPr lang="en-US" altLang="en-US"/>
              <a:t>tsunami’s kill about 40,000 people</a:t>
            </a:r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695700" cy="2446338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838200"/>
            <a:ext cx="2809875" cy="33274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MCKNIG\CHAP14\FIGURES\FG14_038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8001000" cy="532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53340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Mammoth Lakes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3200400"/>
            <a:ext cx="3810000" cy="3657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part of </a:t>
            </a:r>
            <a:r>
              <a:rPr lang="en-US" altLang="en-US" i="1"/>
              <a:t>Long Valley Caldera </a:t>
            </a:r>
          </a:p>
          <a:p>
            <a:r>
              <a:rPr lang="en-US" altLang="en-US"/>
              <a:t>Eruption 760,000 years ago </a:t>
            </a:r>
          </a:p>
          <a:p>
            <a:r>
              <a:rPr lang="en-US" altLang="en-US" sz="2800"/>
              <a:t>500 x more material ejected than Mt. St. Helens!</a:t>
            </a:r>
            <a:endParaRPr lang="en-US" altLang="en-US"/>
          </a:p>
        </p:txBody>
      </p:sp>
      <p:pic>
        <p:nvPicPr>
          <p:cNvPr id="46084" name="Picture 4" descr="C:\WINNT\Profiles\mpohl\Desktop\32022545-032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04800"/>
            <a:ext cx="4305300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5900"/>
            <a:ext cx="4824413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19200" y="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Mammoth Mtn next?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4724400" cy="480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Active, moving magma at about 3 km depth</a:t>
            </a:r>
          </a:p>
          <a:p>
            <a:r>
              <a:rPr lang="en-US" altLang="en-US"/>
              <a:t>1200 tons of CO2 per day coming up through the soil </a:t>
            </a:r>
            <a:r>
              <a:rPr lang="en-US" altLang="en-US">
                <a:sym typeface="Symbol" panose="05050102010706020507" pitchFamily="18" charset="2"/>
              </a:rPr>
              <a:t> tree kills</a:t>
            </a:r>
            <a:endParaRPr lang="en-US" altLang="en-US"/>
          </a:p>
          <a:p>
            <a:r>
              <a:rPr lang="en-US" altLang="en-US"/>
              <a:t>earthquake swarms</a:t>
            </a:r>
          </a:p>
          <a:p>
            <a:r>
              <a:rPr lang="en-US" altLang="en-US"/>
              <a:t>little surface deformation</a:t>
            </a:r>
          </a:p>
          <a:p>
            <a:r>
              <a:rPr lang="en-US" altLang="en-US" i="1"/>
              <a:t>Classification?</a:t>
            </a:r>
            <a:endParaRPr lang="en-US" altLang="en-US"/>
          </a:p>
        </p:txBody>
      </p:sp>
      <p:pic>
        <p:nvPicPr>
          <p:cNvPr id="4710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31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 descr="C:\WINNT\Profiles\mpohl\Desktop\32022545-018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0500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819400" y="6338888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FAFD00"/>
                </a:solidFill>
                <a:latin typeface="Arial" panose="020B0604020202020204" pitchFamily="34" charset="0"/>
              </a:rPr>
              <a:t>dormant</a:t>
            </a:r>
            <a:endParaRPr lang="en-US" altLang="en-US" sz="2000">
              <a:solidFill>
                <a:srgbClr val="FAFD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:\devil's tower camping low 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828800" y="61722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Devil’s Tower National Monument, Wyoming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:\amboy crater.jpg"/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:\amboy crate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/>
              <a:t>Landforms - Normal Faulting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114800"/>
          </a:xfrm>
        </p:spPr>
        <p:txBody>
          <a:bodyPr/>
          <a:lstStyle/>
          <a:p>
            <a:r>
              <a:rPr lang="en-US" altLang="en-US">
                <a:solidFill>
                  <a:srgbClr val="33CCFF"/>
                </a:solidFill>
              </a:rPr>
              <a:t>Fault escarpment</a:t>
            </a:r>
            <a:endParaRPr lang="en-US" altLang="en-US"/>
          </a:p>
          <a:p>
            <a:endParaRPr lang="en-US" altLang="en-US"/>
          </a:p>
          <a:p>
            <a:pPr lvl="1"/>
            <a:endParaRPr lang="en-US" altLang="en-US"/>
          </a:p>
        </p:txBody>
      </p:sp>
      <p:pic>
        <p:nvPicPr>
          <p:cNvPr id="8196" name="Picture 4" descr="C:\WINNT\Profiles\mpohl\Desktop\faultscarp-Owensval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3810000" cy="1990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0" y="32766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Owens Valley, CA</a:t>
            </a:r>
          </a:p>
        </p:txBody>
      </p:sp>
      <p:pic>
        <p:nvPicPr>
          <p:cNvPr id="8198" name="Picture 6" descr="C:\WINNT\Profiles\mpohl\Desktop\sier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989388" cy="2652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57200" y="50292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Sierra Nevada, CA</a:t>
            </a:r>
          </a:p>
        </p:txBody>
      </p:sp>
      <p:pic>
        <p:nvPicPr>
          <p:cNvPr id="8200" name="Picture 8" descr="C:\WINNT\Profiles\mpohl\Desktop\tetons-block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657600" cy="21320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876800" y="60960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</a:rPr>
              <a:t>Grand Tetons, WY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WINNT\Profiles\mpohl\Desktop\img04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19852" r="8762" b="32654"/>
          <a:stretch>
            <a:fillRect/>
          </a:stretch>
        </p:blipFill>
        <p:spPr bwMode="auto">
          <a:xfrm>
            <a:off x="152400" y="4419600"/>
            <a:ext cx="5562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4343400" cy="1143000"/>
          </a:xfrm>
        </p:spPr>
        <p:txBody>
          <a:bodyPr/>
          <a:lstStyle/>
          <a:p>
            <a:r>
              <a:rPr lang="en-US" altLang="en-US"/>
              <a:t>Normal Faulting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05400" y="3505200"/>
            <a:ext cx="4038600" cy="4114800"/>
          </a:xfrm>
        </p:spPr>
        <p:txBody>
          <a:bodyPr/>
          <a:lstStyle/>
          <a:p>
            <a:r>
              <a:rPr lang="en-US" altLang="en-US">
                <a:solidFill>
                  <a:srgbClr val="99FFCC"/>
                </a:solidFill>
              </a:rPr>
              <a:t>Horst and graben (“hill” and “grave”)</a:t>
            </a:r>
            <a:endParaRPr lang="en-US" altLang="en-US"/>
          </a:p>
          <a:p>
            <a:pPr lvl="1"/>
            <a:endParaRPr lang="en-US" altLang="en-US"/>
          </a:p>
        </p:txBody>
      </p:sp>
      <p:pic>
        <p:nvPicPr>
          <p:cNvPr id="9221" name="Picture 5" descr="F:\MCKNIG\CHAP14\FIGURES\FG14_040.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"/>
            <a:ext cx="44196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019800" y="4757738"/>
            <a:ext cx="21336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FF00"/>
                </a:solidFill>
              </a:rPr>
              <a:t>Death Valley/ Panamint Ranges</a:t>
            </a:r>
          </a:p>
          <a:p>
            <a:pPr lvl="1">
              <a:spcBef>
                <a:spcPct val="50000"/>
              </a:spcBef>
            </a:pPr>
            <a:endParaRPr lang="en-US" altLang="en-US">
              <a:solidFill>
                <a:srgbClr val="FFFF00"/>
              </a:solidFill>
            </a:endParaRPr>
          </a:p>
        </p:txBody>
      </p:sp>
      <p:pic>
        <p:nvPicPr>
          <p:cNvPr id="9223" name="Picture 7" descr="C:\WINNT\Profiles\mpohl\Desktop\img047.gif"/>
          <p:cNvPicPr>
            <a:picLocks noChangeAspect="1" noChangeArrowheads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3966" r="16495" b="14645"/>
          <a:stretch>
            <a:fillRect/>
          </a:stretch>
        </p:blipFill>
        <p:spPr bwMode="auto">
          <a:xfrm>
            <a:off x="0" y="990600"/>
            <a:ext cx="4495800" cy="3181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CHRISTO\CHAP12\FIGURES\FG12_1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8" b="16055"/>
          <a:stretch>
            <a:fillRect/>
          </a:stretch>
        </p:blipFill>
        <p:spPr bwMode="auto">
          <a:xfrm>
            <a:off x="304800" y="1752600"/>
            <a:ext cx="8305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altLang="en-US"/>
              <a:t>Transform (strike-slip) faults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3048000" cy="9132888"/>
          </a:xfrm>
          <a:noFill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San Andreas fault System</a:t>
            </a:r>
            <a:r>
              <a:rPr lang="en-US" altLang="en-US" sz="2800"/>
              <a:t> </a:t>
            </a:r>
          </a:p>
          <a:p>
            <a:pPr lvl="1"/>
            <a:r>
              <a:rPr lang="en-US" altLang="en-US" sz="2400"/>
              <a:t>How long is it?  About 600 miles (1000 km)</a:t>
            </a:r>
            <a:endParaRPr lang="en-US" altLang="en-US" sz="2000"/>
          </a:p>
          <a:p>
            <a:pPr lvl="1"/>
            <a:r>
              <a:rPr lang="en-US" altLang="en-US" sz="2400"/>
              <a:t>Relative motion of the Pacific                                   Plate? @ 2 inches (5 cm) northwest per year. </a:t>
            </a:r>
            <a:r>
              <a:rPr lang="en-US" altLang="en-US" sz="2400" i="1"/>
              <a:t>(We’ll be off the coast of San Francisco in 12 million years!)</a:t>
            </a:r>
            <a:endParaRPr lang="en-US" altLang="en-US" sz="2000" i="1"/>
          </a:p>
          <a:p>
            <a:pPr lvl="1"/>
            <a:endParaRPr lang="en-US" altLang="en-US" sz="2000" i="1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953000" y="5410200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lvl="1">
              <a:buFontTx/>
              <a:buNone/>
            </a:pPr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pic>
        <p:nvPicPr>
          <p:cNvPr id="12292" name="Picture 4" descr="Fig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0"/>
            <a:ext cx="5068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1143000"/>
          </a:xfrm>
        </p:spPr>
        <p:txBody>
          <a:bodyPr/>
          <a:lstStyle/>
          <a:p>
            <a:r>
              <a:rPr lang="en-US" altLang="en-US">
                <a:solidFill>
                  <a:srgbClr val="FFFF99"/>
                </a:solidFill>
              </a:rPr>
              <a:t>Transform Plate Boundary</a:t>
            </a:r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676400"/>
            <a:ext cx="3124200" cy="4114800"/>
          </a:xfrm>
        </p:spPr>
        <p:txBody>
          <a:bodyPr/>
          <a:lstStyle/>
          <a:p>
            <a:r>
              <a:rPr lang="en-US" altLang="en-US">
                <a:solidFill>
                  <a:srgbClr val="66FF66"/>
                </a:solidFill>
              </a:rPr>
              <a:t>    Features:</a:t>
            </a:r>
            <a:endParaRPr lang="en-US" altLang="en-US"/>
          </a:p>
          <a:p>
            <a:pPr lvl="1"/>
            <a:r>
              <a:rPr lang="en-US" altLang="en-US"/>
              <a:t>shallow, linear rift valleys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657600" y="4724400"/>
            <a:ext cx="4495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San Andreas Lake                        (Crystal Springs Reservoir)</a:t>
            </a:r>
          </a:p>
          <a:p>
            <a:r>
              <a:rPr lang="en-US" altLang="en-US">
                <a:solidFill>
                  <a:schemeClr val="bg1"/>
                </a:solidFill>
              </a:rPr>
              <a:t>      - looking south along fault</a:t>
            </a:r>
          </a:p>
          <a:p>
            <a:pPr lvl="1"/>
            <a:r>
              <a:rPr lang="en-US" altLang="en-US">
                <a:solidFill>
                  <a:schemeClr val="bg1"/>
                </a:solidFill>
              </a:rPr>
              <a:t>- San Francisco water supply</a:t>
            </a:r>
          </a:p>
          <a:p>
            <a:r>
              <a:rPr lang="en-US" altLang="en-US">
                <a:solidFill>
                  <a:schemeClr val="bg1"/>
                </a:solidFill>
              </a:rPr>
              <a:t>      - geology </a:t>
            </a:r>
            <a:r>
              <a:rPr lang="en-US" altLang="en-US">
                <a:solidFill>
                  <a:schemeClr val="bg1"/>
                </a:solidFill>
                <a:sym typeface="Symbol" panose="05050102010706020507" pitchFamily="18" charset="2"/>
              </a:rPr>
              <a:t></a:t>
            </a:r>
            <a:r>
              <a:rPr lang="en-US" altLang="en-US">
                <a:solidFill>
                  <a:schemeClr val="bg1"/>
                </a:solidFill>
              </a:rPr>
              <a:t> vegetation</a:t>
            </a:r>
            <a:endParaRPr lang="en-US" altLang="en-US"/>
          </a:p>
        </p:txBody>
      </p:sp>
      <p:pic>
        <p:nvPicPr>
          <p:cNvPr id="13317" name="Picture 5" descr="C:\WINNT\Profiles\mpohl\Desktop\crystalspringsreser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394075" cy="495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WINNT\Profiles\mpohl\Desktop\San_Andre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2447925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553200" y="41148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Carrizo Plain, central CA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818</Words>
  <Application>Microsoft Office PowerPoint</Application>
  <PresentationFormat>On-screen Show (4:3)</PresentationFormat>
  <Paragraphs>152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Times New Roman</vt:lpstr>
      <vt:lpstr>Tahoma</vt:lpstr>
      <vt:lpstr>Symbol</vt:lpstr>
      <vt:lpstr>Arial</vt:lpstr>
      <vt:lpstr>Office Theme</vt:lpstr>
      <vt:lpstr>Microsoft PowerPoint Slide</vt:lpstr>
      <vt:lpstr>Orogenesis:  Folding, Faulting, and Volcanism</vt:lpstr>
      <vt:lpstr>Folding</vt:lpstr>
      <vt:lpstr>Faulting</vt:lpstr>
      <vt:lpstr>PowerPoint Presentation</vt:lpstr>
      <vt:lpstr>Landforms - Normal Faulting</vt:lpstr>
      <vt:lpstr>Normal Faulting</vt:lpstr>
      <vt:lpstr>Transform (strike-slip) faults</vt:lpstr>
      <vt:lpstr>PowerPoint Presentation</vt:lpstr>
      <vt:lpstr>Transform Plate Boundary</vt:lpstr>
      <vt:lpstr>Transform Plate Boundary</vt:lpstr>
      <vt:lpstr>PowerPoint Presentation</vt:lpstr>
      <vt:lpstr>The Geography of Earthquakes</vt:lpstr>
      <vt:lpstr>The Geography of Earthquakes</vt:lpstr>
      <vt:lpstr>Earthquakes</vt:lpstr>
      <vt:lpstr>Process: the earthquake cycle (elastic rebound theory)</vt:lpstr>
      <vt:lpstr>PowerPoint Presentation</vt:lpstr>
      <vt:lpstr>Seismic Waves</vt:lpstr>
      <vt:lpstr>Surface Waves</vt:lpstr>
      <vt:lpstr>Measuring Earthquakes</vt:lpstr>
      <vt:lpstr>Major California Earthquakes</vt:lpstr>
      <vt:lpstr>Fort Tejon, 1857</vt:lpstr>
      <vt:lpstr>PowerPoint Presentation</vt:lpstr>
      <vt:lpstr>San Francisco, 1906  Magnitude: 7.9 </vt:lpstr>
      <vt:lpstr>PowerPoint Presentation</vt:lpstr>
      <vt:lpstr>Volcanoes  and  Volcanic Activity</vt:lpstr>
      <vt:lpstr>The Geography of Volcanism</vt:lpstr>
      <vt:lpstr>Volcano Classification</vt:lpstr>
      <vt:lpstr>Volcanoes: Explosive</vt:lpstr>
      <vt:lpstr>Landforms: Explosive</vt:lpstr>
      <vt:lpstr>PowerPoint Presentation</vt:lpstr>
      <vt:lpstr>PowerPoint Presentation</vt:lpstr>
      <vt:lpstr>Hot Spots</vt:lpstr>
      <vt:lpstr>Landforms: Effusive</vt:lpstr>
      <vt:lpstr>PowerPoint Presentation</vt:lpstr>
      <vt:lpstr>Hot Spot Example: Hawaii</vt:lpstr>
      <vt:lpstr>PowerPoint Presentation</vt:lpstr>
      <vt:lpstr>Hot Spots</vt:lpstr>
      <vt:lpstr>The Geography of Volcanism</vt:lpstr>
      <vt:lpstr>(Selected) Major Historic  Eruptions</vt:lpstr>
      <vt:lpstr>Mammoth Lakes</vt:lpstr>
      <vt:lpstr>Mammoth Mtn next?</vt:lpstr>
      <vt:lpstr>PowerPoint Presentation</vt:lpstr>
      <vt:lpstr>PowerPoint Presentation</vt:lpstr>
      <vt:lpstr>PowerPoint Presentation</vt:lpstr>
    </vt:vector>
  </TitlesOfParts>
  <Company>GCCD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Orogenesis:  Folding, Faulting, and Volcanism</dc:title>
  <dc:creator>Social Sciences Division</dc:creator>
  <cp:lastModifiedBy>Joseph Naumann</cp:lastModifiedBy>
  <cp:revision>11</cp:revision>
  <dcterms:created xsi:type="dcterms:W3CDTF">2002-03-28T19:58:25Z</dcterms:created>
  <dcterms:modified xsi:type="dcterms:W3CDTF">2018-08-27T19:31:48Z</dcterms:modified>
</cp:coreProperties>
</file>