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61" r:id="rId5"/>
    <p:sldId id="273" r:id="rId6"/>
    <p:sldId id="274" r:id="rId7"/>
    <p:sldId id="275" r:id="rId8"/>
    <p:sldId id="293" r:id="rId9"/>
    <p:sldId id="276" r:id="rId10"/>
    <p:sldId id="294" r:id="rId11"/>
    <p:sldId id="277" r:id="rId12"/>
    <p:sldId id="292" r:id="rId13"/>
    <p:sldId id="29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312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C77-3EC9-4355-A2B4-9233ED16B28B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CDEE-8CB9-47ED-BA17-14D4DB60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3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C77-3EC9-4355-A2B4-9233ED16B28B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CDEE-8CB9-47ED-BA17-14D4DB60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7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C77-3EC9-4355-A2B4-9233ED16B28B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CDEE-8CB9-47ED-BA17-14D4DB60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61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C77-3EC9-4355-A2B4-9233ED16B28B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CDEE-8CB9-47ED-BA17-14D4DB60A48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600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C77-3EC9-4355-A2B4-9233ED16B28B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CDEE-8CB9-47ED-BA17-14D4DB60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09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C77-3EC9-4355-A2B4-9233ED16B28B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CDEE-8CB9-47ED-BA17-14D4DB60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28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C77-3EC9-4355-A2B4-9233ED16B28B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CDEE-8CB9-47ED-BA17-14D4DB60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7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C77-3EC9-4355-A2B4-9233ED16B28B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CDEE-8CB9-47ED-BA17-14D4DB60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8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C77-3EC9-4355-A2B4-9233ED16B28B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CDEE-8CB9-47ED-BA17-14D4DB60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5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C77-3EC9-4355-A2B4-9233ED16B28B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CDEE-8CB9-47ED-BA17-14D4DB60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1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C77-3EC9-4355-A2B4-9233ED16B28B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CDEE-8CB9-47ED-BA17-14D4DB60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2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C77-3EC9-4355-A2B4-9233ED16B28B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CDEE-8CB9-47ED-BA17-14D4DB60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8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C77-3EC9-4355-A2B4-9233ED16B28B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CDEE-8CB9-47ED-BA17-14D4DB60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7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C77-3EC9-4355-A2B4-9233ED16B28B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CDEE-8CB9-47ED-BA17-14D4DB60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0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C77-3EC9-4355-A2B4-9233ED16B28B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CDEE-8CB9-47ED-BA17-14D4DB60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4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C77-3EC9-4355-A2B4-9233ED16B28B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CDEE-8CB9-47ED-BA17-14D4DB60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9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C77-3EC9-4355-A2B4-9233ED16B28B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CDEE-8CB9-47ED-BA17-14D4DB60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2C6EC77-3EC9-4355-A2B4-9233ED16B28B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CDEE-8CB9-47ED-BA17-14D4DB60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60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25578" y="1673535"/>
            <a:ext cx="669927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FF00"/>
                </a:solidFill>
              </a:rPr>
              <a:t>Endogenic Processes:</a:t>
            </a:r>
          </a:p>
          <a:p>
            <a:pPr algn="ctr"/>
            <a:endParaRPr lang="en-US" altLang="en-US" sz="4000" dirty="0">
              <a:solidFill>
                <a:schemeClr val="accent2"/>
              </a:solidFill>
            </a:endParaRPr>
          </a:p>
          <a:p>
            <a:pPr algn="ctr"/>
            <a:r>
              <a:rPr lang="en-US" altLang="en-US" sz="4000" dirty="0" smtClean="0">
                <a:solidFill>
                  <a:schemeClr val="accent2"/>
                </a:solidFill>
              </a:rPr>
              <a:t>Building up the landscape</a:t>
            </a:r>
          </a:p>
          <a:p>
            <a:pPr algn="ctr"/>
            <a:endParaRPr lang="en-US" altLang="en-US" sz="4000" dirty="0">
              <a:solidFill>
                <a:schemeClr val="accent2"/>
              </a:solidFill>
            </a:endParaRPr>
          </a:p>
          <a:p>
            <a:pPr algn="ctr"/>
            <a:r>
              <a:rPr lang="en-US" altLang="en-US" sz="4000" dirty="0" smtClean="0">
                <a:solidFill>
                  <a:schemeClr val="accent2"/>
                </a:solidFill>
              </a:rPr>
              <a:t>Part I  Tectonics</a:t>
            </a:r>
            <a:endParaRPr lang="en-US" alt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7"/>
          <a:stretch/>
        </p:blipFill>
        <p:spPr>
          <a:xfrm>
            <a:off x="1517290" y="588395"/>
            <a:ext cx="6505318" cy="55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nature.com/polopoly_fs/7.16592.1396545583!/image/1.14993.jpg_gen/derivatives/landscape_630/1.14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0" y="1267814"/>
            <a:ext cx="6125408" cy="407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 result for san andreas fault segm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55" y="3727173"/>
            <a:ext cx="3827289" cy="27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Image result for san andreas fault segm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74" y="200592"/>
            <a:ext cx="2977825" cy="337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2879" y="377687"/>
            <a:ext cx="3316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EA6312"/>
                </a:solidFill>
              </a:rPr>
              <a:t>San Andreas Fault</a:t>
            </a:r>
            <a:endParaRPr lang="en-US" sz="2800" dirty="0">
              <a:solidFill>
                <a:srgbClr val="EA6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87" y="827465"/>
            <a:ext cx="6099048" cy="5711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835" y="357809"/>
            <a:ext cx="479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Creation of relief due to strike-slip faulting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earth top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8" y="1298620"/>
            <a:ext cx="8472665" cy="42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1237" y="508502"/>
            <a:ext cx="525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A6312"/>
                </a:solidFill>
              </a:rPr>
              <a:t>But, classic Plate Tectonics do not explain everything…</a:t>
            </a:r>
          </a:p>
        </p:txBody>
      </p:sp>
    </p:spTree>
    <p:extLst>
      <p:ext uri="{BB962C8B-B14F-4D97-AF65-F5344CB8AC3E}">
        <p14:creationId xmlns:p14="http://schemas.microsoft.com/office/powerpoint/2010/main" val="17742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73969" y="3014664"/>
            <a:ext cx="1435971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100"/>
              <a:t>Landscapes</a:t>
            </a:r>
          </a:p>
          <a:p>
            <a:pPr algn="ctr"/>
            <a:r>
              <a:rPr lang="en-US" altLang="en-US" sz="2100"/>
              <a:t>or </a:t>
            </a:r>
          </a:p>
          <a:p>
            <a:pPr algn="ctr"/>
            <a:r>
              <a:rPr lang="en-US" altLang="en-US" sz="2100"/>
              <a:t>Land forms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86100" y="3253978"/>
            <a:ext cx="27122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0"/>
              <a:t>~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98006" y="3395662"/>
            <a:ext cx="27122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0"/>
              <a:t>~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395662" y="3257550"/>
            <a:ext cx="393210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00"/>
              <a:t>(geology, surficial processes, time)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4057650" y="257175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931445" y="1407319"/>
            <a:ext cx="155055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0"/>
              <a:t>Bedrock structure</a:t>
            </a:r>
          </a:p>
          <a:p>
            <a:r>
              <a:rPr lang="en-US" altLang="en-US" sz="1350"/>
              <a:t>Material properties</a:t>
            </a:r>
          </a:p>
          <a:p>
            <a:r>
              <a:rPr lang="en-US" altLang="en-US" sz="1350"/>
              <a:t>Tectonics</a:t>
            </a:r>
          </a:p>
          <a:p>
            <a:r>
              <a:rPr lang="en-US" altLang="en-US" sz="1350"/>
              <a:t>Geologic history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5200650" y="360045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086351" y="4286251"/>
            <a:ext cx="1010277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0"/>
              <a:t>Climate</a:t>
            </a:r>
          </a:p>
          <a:p>
            <a:r>
              <a:rPr lang="en-US" altLang="en-US" sz="1350"/>
              <a:t>Biology</a:t>
            </a:r>
          </a:p>
          <a:p>
            <a:r>
              <a:rPr lang="en-US" altLang="en-US" sz="1350"/>
              <a:t>Weathering</a:t>
            </a:r>
          </a:p>
          <a:p>
            <a:r>
              <a:rPr lang="en-US" altLang="en-US" sz="1350"/>
              <a:t>Transport</a:t>
            </a:r>
          </a:p>
          <a:p>
            <a:r>
              <a:rPr lang="en-US" altLang="en-US" sz="1350"/>
              <a:t>Hydrology</a:t>
            </a: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6515100" y="5029200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668655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6515100" y="5257800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694885" y="4972050"/>
            <a:ext cx="71083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0"/>
              <a:t>erosion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4800600" y="4457700"/>
            <a:ext cx="2857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4800600" y="4572000"/>
            <a:ext cx="2857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971801" y="4400550"/>
            <a:ext cx="126412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0"/>
              <a:t>Controls others</a:t>
            </a:r>
          </a:p>
        </p:txBody>
      </p:sp>
    </p:spTree>
    <p:extLst>
      <p:ext uri="{BB962C8B-B14F-4D97-AF65-F5344CB8AC3E}">
        <p14:creationId xmlns:p14="http://schemas.microsoft.com/office/powerpoint/2010/main" val="11911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5" grpId="0"/>
      <p:bldP spid="4109" grpId="0"/>
      <p:bldP spid="41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24893" y="1391325"/>
            <a:ext cx="53287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accent2"/>
                </a:solidFill>
              </a:rPr>
              <a:t>Tectonic Geomorphology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457733" y="3086100"/>
            <a:ext cx="65309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Effect of tectonics (faulting, uplift, etc.) on</a:t>
            </a:r>
          </a:p>
          <a:p>
            <a:pPr algn="ctr"/>
            <a:r>
              <a:rPr lang="en-US" altLang="en-US" sz="2400" dirty="0"/>
              <a:t>Surface processes and its signature on the </a:t>
            </a:r>
          </a:p>
          <a:p>
            <a:pPr algn="ctr"/>
            <a:r>
              <a:rPr lang="en-US" altLang="en-US" sz="2400" dirty="0"/>
              <a:t>Landscape/Landforms</a:t>
            </a:r>
          </a:p>
        </p:txBody>
      </p:sp>
    </p:spTree>
    <p:extLst>
      <p:ext uri="{BB962C8B-B14F-4D97-AF65-F5344CB8AC3E}">
        <p14:creationId xmlns:p14="http://schemas.microsoft.com/office/powerpoint/2010/main" val="33580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57206" y="913389"/>
            <a:ext cx="46810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schemeClr val="accent2"/>
                </a:solidFill>
              </a:rPr>
              <a:t>Types of Tectonics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36012" y="2500366"/>
            <a:ext cx="38892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EA6312"/>
                </a:solidFill>
              </a:rPr>
              <a:t>Orogenic</a:t>
            </a:r>
            <a:r>
              <a:rPr lang="en-US" altLang="en-US" sz="2000" dirty="0"/>
              <a:t> – mountain building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90769" y="3270700"/>
            <a:ext cx="599875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err="1">
                <a:solidFill>
                  <a:srgbClr val="EA6312"/>
                </a:solidFill>
              </a:rPr>
              <a:t>Epeirogenic</a:t>
            </a:r>
            <a:r>
              <a:rPr lang="en-US" altLang="en-US" sz="2000" dirty="0"/>
              <a:t> – uplift or depression on a regional</a:t>
            </a:r>
          </a:p>
          <a:p>
            <a:r>
              <a:rPr lang="en-US" altLang="en-US" sz="2000" dirty="0"/>
              <a:t>		scale without internal deformation</a:t>
            </a:r>
          </a:p>
          <a:p>
            <a:r>
              <a:rPr lang="en-US" altLang="en-US" sz="2000" dirty="0"/>
              <a:t>		of original rock structures</a:t>
            </a:r>
          </a:p>
          <a:p>
            <a:r>
              <a:rPr lang="en-US" altLang="en-US" sz="2000" dirty="0"/>
              <a:t>		</a:t>
            </a:r>
          </a:p>
          <a:p>
            <a:r>
              <a:rPr lang="en-US" altLang="en-US" sz="2000" dirty="0"/>
              <a:t>		- Mountains experience </a:t>
            </a:r>
            <a:r>
              <a:rPr lang="en-US" altLang="en-US" sz="2000" dirty="0" err="1"/>
              <a:t>epeirogeny</a:t>
            </a:r>
            <a:endParaRPr lang="en-US" altLang="en-US" sz="2000" dirty="0"/>
          </a:p>
          <a:p>
            <a:r>
              <a:rPr lang="en-US" altLang="en-US" sz="2000" dirty="0"/>
              <a:t>		after the orogeny that formed them</a:t>
            </a:r>
          </a:p>
        </p:txBody>
      </p:sp>
    </p:spTree>
    <p:extLst>
      <p:ext uri="{BB962C8B-B14F-4D97-AF65-F5344CB8AC3E}">
        <p14:creationId xmlns:p14="http://schemas.microsoft.com/office/powerpoint/2010/main" val="38170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75829" y="698704"/>
            <a:ext cx="70182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 smtClean="0">
                <a:solidFill>
                  <a:schemeClr val="accent2"/>
                </a:solidFill>
              </a:rPr>
              <a:t>Orogenic Uplift/Subsidence</a:t>
            </a:r>
            <a:endParaRPr lang="en-US" altLang="en-US" sz="4000" dirty="0">
              <a:solidFill>
                <a:schemeClr val="accent2"/>
              </a:solidFill>
            </a:endParaRPr>
          </a:p>
        </p:txBody>
      </p:sp>
      <p:pic>
        <p:nvPicPr>
          <p:cNvPr id="16386" name="Picture 2" descr="Image result for plate bounda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46" y="2530265"/>
            <a:ext cx="6989692" cy="205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6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mage result for plate bounda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2" y="946205"/>
            <a:ext cx="8080786" cy="50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4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plate bounda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96" y="1289507"/>
            <a:ext cx="6235046" cy="507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13151" y="430348"/>
            <a:ext cx="69541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 smtClean="0">
                <a:solidFill>
                  <a:schemeClr val="accent2"/>
                </a:solidFill>
              </a:rPr>
              <a:t>Divergent Plate boundaries</a:t>
            </a:r>
            <a:endParaRPr lang="en-US" alt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84"/>
          <a:stretch/>
        </p:blipFill>
        <p:spPr>
          <a:xfrm>
            <a:off x="1064067" y="826936"/>
            <a:ext cx="7038971" cy="511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36682" y="509861"/>
            <a:ext cx="75360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 smtClean="0">
                <a:solidFill>
                  <a:srgbClr val="EA6312"/>
                </a:solidFill>
              </a:rPr>
              <a:t>Con</a:t>
            </a:r>
            <a:r>
              <a:rPr lang="en-US" altLang="en-US" sz="4000" dirty="0" smtClean="0">
                <a:solidFill>
                  <a:schemeClr val="accent2"/>
                </a:solidFill>
              </a:rPr>
              <a:t>vergent Plate boundaries</a:t>
            </a:r>
            <a:endParaRPr lang="en-US" altLang="en-US" sz="40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67" y="1314851"/>
            <a:ext cx="4855649" cy="51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103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Utah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Rittenour</dc:creator>
  <cp:lastModifiedBy>Joseph Naumann</cp:lastModifiedBy>
  <cp:revision>23</cp:revision>
  <dcterms:created xsi:type="dcterms:W3CDTF">2016-09-12T16:06:41Z</dcterms:created>
  <dcterms:modified xsi:type="dcterms:W3CDTF">2018-08-27T19:16:33Z</dcterms:modified>
</cp:coreProperties>
</file>