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65" r:id="rId3"/>
    <p:sldId id="266" r:id="rId4"/>
    <p:sldId id="268" r:id="rId5"/>
    <p:sldId id="267" r:id="rId6"/>
    <p:sldId id="269" r:id="rId7"/>
    <p:sldId id="270" r:id="rId8"/>
    <p:sldId id="271" r:id="rId9"/>
    <p:sldId id="272" r:id="rId10"/>
    <p:sldId id="273" r:id="rId11"/>
    <p:sldId id="274" r:id="rId12"/>
    <p:sldId id="275" r:id="rId13"/>
    <p:sldId id="277" r:id="rId14"/>
    <p:sldId id="280" r:id="rId15"/>
    <p:sldId id="278" r:id="rId16"/>
    <p:sldId id="281" r:id="rId17"/>
    <p:sldId id="283" r:id="rId18"/>
    <p:sldId id="282" r:id="rId19"/>
    <p:sldId id="284" r:id="rId20"/>
    <p:sldId id="290" r:id="rId21"/>
    <p:sldId id="285" r:id="rId22"/>
    <p:sldId id="286" r:id="rId23"/>
    <p:sldId id="287" r:id="rId24"/>
    <p:sldId id="288" r:id="rId25"/>
    <p:sldId id="289" r:id="rId26"/>
    <p:sldId id="291" r:id="rId27"/>
    <p:sldId id="293" r:id="rId28"/>
    <p:sldId id="294" r:id="rId29"/>
    <p:sldId id="295" r:id="rId30"/>
    <p:sldId id="296" r:id="rId31"/>
    <p:sldId id="299" r:id="rId32"/>
    <p:sldId id="297" r:id="rId33"/>
    <p:sldId id="300" r:id="rId34"/>
    <p:sldId id="298" r:id="rId35"/>
    <p:sldId id="301" r:id="rId36"/>
    <p:sldId id="303" r:id="rId37"/>
    <p:sldId id="304" r:id="rId38"/>
    <p:sldId id="305" r:id="rId39"/>
    <p:sldId id="306" r:id="rId40"/>
    <p:sldId id="307" r:id="rId41"/>
    <p:sldId id="308" r:id="rId42"/>
    <p:sldId id="309" r:id="rId43"/>
    <p:sldId id="310" r:id="rId44"/>
    <p:sldId id="311" r:id="rId45"/>
    <p:sldId id="312" r:id="rId46"/>
    <p:sldId id="313" r:id="rId47"/>
    <p:sldId id="315" r:id="rId48"/>
    <p:sldId id="316" r:id="rId49"/>
    <p:sldId id="314" r:id="rId50"/>
    <p:sldId id="317" r:id="rId51"/>
    <p:sldId id="318" r:id="rId52"/>
    <p:sldId id="319" r:id="rId53"/>
    <p:sldId id="320" r:id="rId54"/>
    <p:sldId id="321" r:id="rId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14"/>
    <a:srgbClr val="75AEDD"/>
    <a:srgbClr val="6D9FE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8" autoAdjust="0"/>
    <p:restoredTop sz="91115" autoAdjust="0"/>
  </p:normalViewPr>
  <p:slideViewPr>
    <p:cSldViewPr>
      <p:cViewPr varScale="1">
        <p:scale>
          <a:sx n="72" d="100"/>
          <a:sy n="72" d="100"/>
        </p:scale>
        <p:origin x="648" y="60"/>
      </p:cViewPr>
      <p:guideLst>
        <p:guide orient="horz" pos="2160"/>
        <p:guide pos="2880"/>
      </p:guideLst>
    </p:cSldViewPr>
  </p:slideViewPr>
  <p:outlineViewPr>
    <p:cViewPr>
      <p:scale>
        <a:sx n="33" d="100"/>
        <a:sy n="33" d="100"/>
      </p:scale>
      <p:origin x="0" y="8742"/>
    </p:cViewPr>
  </p:outlineViewPr>
  <p:notesTextViewPr>
    <p:cViewPr>
      <p:scale>
        <a:sx n="100" d="100"/>
        <a:sy n="100" d="100"/>
      </p:scale>
      <p:origin x="0" y="0"/>
    </p:cViewPr>
  </p:notesTextViewPr>
  <p:sorterViewPr>
    <p:cViewPr>
      <p:scale>
        <a:sx n="66" d="100"/>
        <a:sy n="66" d="100"/>
      </p:scale>
      <p:origin x="0" y="4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DF47A2-1534-41E9-84B1-B35BACFF95FD}" type="slidenum">
              <a:rPr lang="en-US" altLang="en-US"/>
              <a:pPr/>
              <a:t>‹#›</a:t>
            </a:fld>
            <a:endParaRPr lang="en-US" altLang="en-US"/>
          </a:p>
        </p:txBody>
      </p:sp>
    </p:spTree>
    <p:extLst>
      <p:ext uri="{BB962C8B-B14F-4D97-AF65-F5344CB8AC3E}">
        <p14:creationId xmlns:p14="http://schemas.microsoft.com/office/powerpoint/2010/main" val="2653356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89143-5A9C-4813-86B5-7904016B532C}" type="datetimeFigureOut">
              <a:rPr lang="en-US" smtClean="0"/>
              <a:t>8/24/2018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E6F5-F3D5-459D-B1F9-8BC57C1A4A54}" type="slidenum">
              <a:rPr lang="en-US" smtClean="0"/>
              <a:t>‹#›</a:t>
            </a:fld>
            <a:endParaRPr lang="en-US"/>
          </a:p>
        </p:txBody>
      </p:sp>
    </p:spTree>
    <p:extLst>
      <p:ext uri="{BB962C8B-B14F-4D97-AF65-F5344CB8AC3E}">
        <p14:creationId xmlns:p14="http://schemas.microsoft.com/office/powerpoint/2010/main" val="72807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5E6F5-F3D5-459D-B1F9-8BC57C1A4A54}" type="slidenum">
              <a:rPr lang="en-US" smtClean="0"/>
              <a:t>30</a:t>
            </a:fld>
            <a:endParaRPr lang="en-US"/>
          </a:p>
        </p:txBody>
      </p:sp>
    </p:spTree>
    <p:extLst>
      <p:ext uri="{BB962C8B-B14F-4D97-AF65-F5344CB8AC3E}">
        <p14:creationId xmlns:p14="http://schemas.microsoft.com/office/powerpoint/2010/main" val="312091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D23469-6548-40B6-AA91-3CB411A63531}" type="slidenum">
              <a:rPr lang="en-US" altLang="en-US"/>
              <a:pPr/>
              <a:t>‹#›</a:t>
            </a:fld>
            <a:endParaRPr lang="en-US" altLang="en-US"/>
          </a:p>
        </p:txBody>
      </p:sp>
    </p:spTree>
    <p:extLst>
      <p:ext uri="{BB962C8B-B14F-4D97-AF65-F5344CB8AC3E}">
        <p14:creationId xmlns:p14="http://schemas.microsoft.com/office/powerpoint/2010/main" val="393154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DF48D7-8B41-4436-9205-8A3C65AB1693}" type="slidenum">
              <a:rPr lang="en-US" altLang="en-US"/>
              <a:pPr/>
              <a:t>‹#›</a:t>
            </a:fld>
            <a:endParaRPr lang="en-US" altLang="en-US"/>
          </a:p>
        </p:txBody>
      </p:sp>
    </p:spTree>
    <p:extLst>
      <p:ext uri="{BB962C8B-B14F-4D97-AF65-F5344CB8AC3E}">
        <p14:creationId xmlns:p14="http://schemas.microsoft.com/office/powerpoint/2010/main" val="18934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F4F2AE-6ECD-4B32-A166-AEC55120FCB2}" type="slidenum">
              <a:rPr lang="en-US" altLang="en-US"/>
              <a:pPr/>
              <a:t>‹#›</a:t>
            </a:fld>
            <a:endParaRPr lang="en-US" altLang="en-US"/>
          </a:p>
        </p:txBody>
      </p:sp>
    </p:spTree>
    <p:extLst>
      <p:ext uri="{BB962C8B-B14F-4D97-AF65-F5344CB8AC3E}">
        <p14:creationId xmlns:p14="http://schemas.microsoft.com/office/powerpoint/2010/main" val="177081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00F3B6-8915-47E6-B3BF-2946998F51C3}" type="slidenum">
              <a:rPr lang="en-US" altLang="en-US"/>
              <a:pPr/>
              <a:t>‹#›</a:t>
            </a:fld>
            <a:endParaRPr lang="en-US" altLang="en-US"/>
          </a:p>
        </p:txBody>
      </p:sp>
    </p:spTree>
    <p:extLst>
      <p:ext uri="{BB962C8B-B14F-4D97-AF65-F5344CB8AC3E}">
        <p14:creationId xmlns:p14="http://schemas.microsoft.com/office/powerpoint/2010/main" val="10469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43EF0C-AD80-4558-9234-8E7DAD9459BA}" type="slidenum">
              <a:rPr lang="en-US" altLang="en-US"/>
              <a:pPr/>
              <a:t>‹#›</a:t>
            </a:fld>
            <a:endParaRPr lang="en-US" altLang="en-US"/>
          </a:p>
        </p:txBody>
      </p:sp>
    </p:spTree>
    <p:extLst>
      <p:ext uri="{BB962C8B-B14F-4D97-AF65-F5344CB8AC3E}">
        <p14:creationId xmlns:p14="http://schemas.microsoft.com/office/powerpoint/2010/main" val="7608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809E26-94E7-4450-B0B7-C9C90BB44E0E}" type="slidenum">
              <a:rPr lang="en-US" altLang="en-US"/>
              <a:pPr/>
              <a:t>‹#›</a:t>
            </a:fld>
            <a:endParaRPr lang="en-US" altLang="en-US"/>
          </a:p>
        </p:txBody>
      </p:sp>
    </p:spTree>
    <p:extLst>
      <p:ext uri="{BB962C8B-B14F-4D97-AF65-F5344CB8AC3E}">
        <p14:creationId xmlns:p14="http://schemas.microsoft.com/office/powerpoint/2010/main" val="3463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C64ED18-C096-4E77-B230-40207EFCB42F}" type="slidenum">
              <a:rPr lang="en-US" altLang="en-US"/>
              <a:pPr/>
              <a:t>‹#›</a:t>
            </a:fld>
            <a:endParaRPr lang="en-US" altLang="en-US"/>
          </a:p>
        </p:txBody>
      </p:sp>
    </p:spTree>
    <p:extLst>
      <p:ext uri="{BB962C8B-B14F-4D97-AF65-F5344CB8AC3E}">
        <p14:creationId xmlns:p14="http://schemas.microsoft.com/office/powerpoint/2010/main" val="413616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0ABB846-19A9-4E41-ADD4-58E37BE22A9F}" type="slidenum">
              <a:rPr lang="en-US" altLang="en-US"/>
              <a:pPr/>
              <a:t>‹#›</a:t>
            </a:fld>
            <a:endParaRPr lang="en-US" altLang="en-US"/>
          </a:p>
        </p:txBody>
      </p:sp>
    </p:spTree>
    <p:extLst>
      <p:ext uri="{BB962C8B-B14F-4D97-AF65-F5344CB8AC3E}">
        <p14:creationId xmlns:p14="http://schemas.microsoft.com/office/powerpoint/2010/main" val="63468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26C3B75-F1B1-4207-B7D9-7AF5C2D0ABE2}" type="slidenum">
              <a:rPr lang="en-US" altLang="en-US"/>
              <a:pPr/>
              <a:t>‹#›</a:t>
            </a:fld>
            <a:endParaRPr lang="en-US" altLang="en-US"/>
          </a:p>
        </p:txBody>
      </p:sp>
    </p:spTree>
    <p:extLst>
      <p:ext uri="{BB962C8B-B14F-4D97-AF65-F5344CB8AC3E}">
        <p14:creationId xmlns:p14="http://schemas.microsoft.com/office/powerpoint/2010/main" val="400144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957B50-0AAD-42CF-AD42-C40F6E230886}" type="slidenum">
              <a:rPr lang="en-US" altLang="en-US"/>
              <a:pPr/>
              <a:t>‹#›</a:t>
            </a:fld>
            <a:endParaRPr lang="en-US" altLang="en-US"/>
          </a:p>
        </p:txBody>
      </p:sp>
    </p:spTree>
    <p:extLst>
      <p:ext uri="{BB962C8B-B14F-4D97-AF65-F5344CB8AC3E}">
        <p14:creationId xmlns:p14="http://schemas.microsoft.com/office/powerpoint/2010/main" val="2223253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D55299-538C-45AA-B2CB-CCEDD19B67C7}" type="slidenum">
              <a:rPr lang="en-US" altLang="en-US"/>
              <a:pPr/>
              <a:t>‹#›</a:t>
            </a:fld>
            <a:endParaRPr lang="en-US" altLang="en-US"/>
          </a:p>
        </p:txBody>
      </p:sp>
    </p:spTree>
    <p:extLst>
      <p:ext uri="{BB962C8B-B14F-4D97-AF65-F5344CB8AC3E}">
        <p14:creationId xmlns:p14="http://schemas.microsoft.com/office/powerpoint/2010/main" val="338460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2AAEF41-2AFF-4E65-B5F8-EE7A04CD68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990600"/>
            <a:ext cx="7772400" cy="1143000"/>
          </a:xfrm>
        </p:spPr>
        <p:txBody>
          <a:bodyPr/>
          <a:lstStyle/>
          <a:p>
            <a:pPr eaLnBrk="1" hangingPunct="1">
              <a:defRPr/>
            </a:pPr>
            <a:r>
              <a:rPr lang="en-US" sz="7200" dirty="0" smtClean="0">
                <a:solidFill>
                  <a:schemeClr val="accent2">
                    <a:lumMod val="75000"/>
                  </a:schemeClr>
                </a:solidFill>
                <a:latin typeface="Curlz MT" pitchFamily="82" charset="0"/>
                <a:sym typeface="Wingdings" pitchFamily="2" charset="2"/>
              </a:rPr>
              <a:t>Clouds</a:t>
            </a:r>
            <a:endParaRPr lang="en-US" sz="7200" dirty="0" smtClean="0">
              <a:solidFill>
                <a:schemeClr val="accent2">
                  <a:lumMod val="75000"/>
                </a:schemeClr>
              </a:solidFill>
              <a:latin typeface="Curlz MT"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304800" y="304800"/>
            <a:ext cx="8534400" cy="6248400"/>
          </a:xfrm>
        </p:spPr>
        <p:txBody>
          <a:bodyPr/>
          <a:lstStyle/>
          <a:p>
            <a:pPr algn="l"/>
            <a:r>
              <a:rPr lang="en-US" altLang="en-US" sz="4100" dirty="0" smtClean="0">
                <a:solidFill>
                  <a:srgbClr val="002060"/>
                </a:solidFill>
                <a:latin typeface="Comic Sans MS" panose="030F0702030302020204" pitchFamily="66" charset="0"/>
              </a:rPr>
              <a:t>Altitude is how high something is above the Earth’s surface.  Clouds can be high in the sky way above Earth, low in the sky, or in the middle of the sky. </a:t>
            </a:r>
            <a:br>
              <a:rPr lang="en-US" altLang="en-US" sz="4100" dirty="0" smtClean="0">
                <a:solidFill>
                  <a:srgbClr val="002060"/>
                </a:solidFill>
                <a:latin typeface="Comic Sans MS" panose="030F0702030302020204" pitchFamily="66" charset="0"/>
              </a:rPr>
            </a:br>
            <a:r>
              <a:rPr lang="en-US" altLang="en-US" sz="4100" dirty="0" smtClean="0">
                <a:solidFill>
                  <a:srgbClr val="002060"/>
                </a:solidFill>
                <a:latin typeface="Comic Sans MS" panose="030F0702030302020204" pitchFamily="66" charset="0"/>
              </a:rPr>
              <a:t/>
            </a:r>
            <a:br>
              <a:rPr lang="en-US" altLang="en-US" sz="4100" dirty="0" smtClean="0">
                <a:solidFill>
                  <a:srgbClr val="002060"/>
                </a:solidFill>
                <a:latin typeface="Comic Sans MS" panose="030F0702030302020204" pitchFamily="66" charset="0"/>
              </a:rPr>
            </a:br>
            <a:r>
              <a:rPr lang="en-US" altLang="en-US" sz="4100" dirty="0" smtClean="0">
                <a:solidFill>
                  <a:srgbClr val="002060"/>
                </a:solidFill>
                <a:latin typeface="Comic Sans MS" panose="030F0702030302020204" pitchFamily="66" charset="0"/>
              </a:rPr>
              <a:t>What does that really mean?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304800" y="304800"/>
            <a:ext cx="8534400" cy="6248400"/>
          </a:xfrm>
        </p:spPr>
        <p:txBody>
          <a:bodyPr/>
          <a:lstStyle/>
          <a:p>
            <a:pPr algn="just"/>
            <a:r>
              <a:rPr lang="en-US" altLang="en-US" sz="3900" dirty="0" smtClean="0">
                <a:solidFill>
                  <a:srgbClr val="002060"/>
                </a:solidFill>
                <a:latin typeface="Comic Sans MS" panose="030F0702030302020204" pitchFamily="66" charset="0"/>
              </a:rPr>
              <a:t>Generally speaking, an altitude of 6,000 feet or less is low level.  That means a plane or a cloud in the sky at 6,000 feet or less above the Earth’s surface is at a low altitude.  A middle altitude is more than 6,000 feet, but less than 20,000 feet above the Earth’s surface.  An altitude of 20,000 feet or more is a high level altitude.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04800"/>
            <a:ext cx="8534400" cy="6248400"/>
          </a:xfrm>
        </p:spPr>
        <p:txBody>
          <a:bodyPr/>
          <a:lstStyle/>
          <a:p>
            <a:pPr algn="l"/>
            <a:r>
              <a:rPr lang="en-US" altLang="en-US" sz="3500" dirty="0" smtClean="0">
                <a:solidFill>
                  <a:srgbClr val="002060"/>
                </a:solidFill>
                <a:latin typeface="Comic Sans MS" panose="030F0702030302020204" pitchFamily="66" charset="0"/>
              </a:rPr>
              <a:t>Because you are here on the ground and the clouds are in the sky, you can’t know how high they are – you can’t really know their altitude.  But you can tell if the cloud is low is the sky, high in the sky, or in the middle of the sky by just looking at them.</a:t>
            </a:r>
            <a:br>
              <a:rPr lang="en-US" altLang="en-US" sz="3500" dirty="0" smtClean="0">
                <a:solidFill>
                  <a:srgbClr val="002060"/>
                </a:solidFill>
                <a:latin typeface="Comic Sans MS" panose="030F0702030302020204" pitchFamily="66" charset="0"/>
              </a:rPr>
            </a:br>
            <a:r>
              <a:rPr lang="en-US" altLang="en-US" sz="3500" dirty="0" smtClean="0">
                <a:solidFill>
                  <a:srgbClr val="002060"/>
                </a:solidFill>
                <a:latin typeface="Comic Sans MS" panose="030F0702030302020204" pitchFamily="66" charset="0"/>
              </a:rPr>
              <a:t/>
            </a:r>
            <a:br>
              <a:rPr lang="en-US" altLang="en-US" sz="3500" dirty="0" smtClean="0">
                <a:solidFill>
                  <a:srgbClr val="002060"/>
                </a:solidFill>
                <a:latin typeface="Comic Sans MS" panose="030F0702030302020204" pitchFamily="66" charset="0"/>
              </a:rPr>
            </a:br>
            <a:r>
              <a:rPr lang="en-US" altLang="en-US" sz="3500" dirty="0" smtClean="0">
                <a:solidFill>
                  <a:srgbClr val="002060"/>
                </a:solidFill>
                <a:latin typeface="Comic Sans MS" panose="030F0702030302020204" pitchFamily="66" charset="0"/>
              </a:rPr>
              <a:t>Sometimes clouds can be at different altitudes than usual.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9144000" cy="1828800"/>
          </a:xfrm>
        </p:spPr>
        <p:txBody>
          <a:bodyPr/>
          <a:lstStyle/>
          <a:p>
            <a:r>
              <a:rPr lang="en-US" altLang="en-US" sz="3000" dirty="0" smtClean="0">
                <a:solidFill>
                  <a:srgbClr val="002060"/>
                </a:solidFill>
                <a:latin typeface="Comic Sans MS" panose="030F0702030302020204" pitchFamily="66" charset="0"/>
              </a:rPr>
              <a:t>Altostratus</a:t>
            </a:r>
            <a:r>
              <a:rPr lang="en-US" altLang="en-US" sz="2400" dirty="0" smtClean="0">
                <a:solidFill>
                  <a:srgbClr val="002060"/>
                </a:solidFill>
                <a:latin typeface="Comic Sans MS" panose="030F0702030302020204" pitchFamily="66" charset="0"/>
              </a:rPr>
              <a:t/>
            </a:r>
            <a:br>
              <a:rPr lang="en-US" altLang="en-US" sz="2400" dirty="0" smtClean="0">
                <a:solidFill>
                  <a:srgbClr val="002060"/>
                </a:solidFill>
                <a:latin typeface="Comic Sans MS" panose="030F0702030302020204" pitchFamily="66" charset="0"/>
              </a:rPr>
            </a:br>
            <a:r>
              <a:rPr lang="en-US" altLang="en-US" sz="2200" dirty="0" smtClean="0">
                <a:solidFill>
                  <a:srgbClr val="002060"/>
                </a:solidFill>
                <a:latin typeface="Comic Sans MS" panose="030F0702030302020204" pitchFamily="66" charset="0"/>
              </a:rPr>
              <a:t>Stratus clouds, usually low, can also be at middle altitudes.  When they are, we call them altostratus clouds.  Alto means  higher.  And altostratus means stratus clouds at higher levels than regular stratus clouds.</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05609"/>
            <a:ext cx="855958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228600"/>
            <a:ext cx="8610600" cy="1600200"/>
          </a:xfrm>
        </p:spPr>
        <p:txBody>
          <a:bodyPr/>
          <a:lstStyle/>
          <a:p>
            <a:r>
              <a:rPr lang="en-US" altLang="en-US" sz="2900" smtClean="0">
                <a:solidFill>
                  <a:schemeClr val="bg1"/>
                </a:solidFill>
                <a:latin typeface="Comic Sans MS" panose="030F0702030302020204" pitchFamily="66" charset="0"/>
              </a:rPr>
              <a:t>Altocumulus</a:t>
            </a:r>
            <a:r>
              <a:rPr lang="en-US" altLang="en-US" sz="2400" smtClean="0">
                <a:solidFill>
                  <a:schemeClr val="bg1"/>
                </a:solidFill>
                <a:latin typeface="Comic Sans MS" panose="030F0702030302020204" pitchFamily="66" charset="0"/>
              </a:rPr>
              <a:t/>
            </a:r>
            <a:br>
              <a:rPr lang="en-US" altLang="en-US" sz="2400" smtClean="0">
                <a:solidFill>
                  <a:schemeClr val="bg1"/>
                </a:solidFill>
                <a:latin typeface="Comic Sans MS" panose="030F0702030302020204" pitchFamily="66" charset="0"/>
              </a:rPr>
            </a:br>
            <a:r>
              <a:rPr lang="en-US" altLang="en-US" sz="2100" smtClean="0">
                <a:solidFill>
                  <a:schemeClr val="bg1"/>
                </a:solidFill>
                <a:latin typeface="Comic Sans MS" panose="030F0702030302020204" pitchFamily="66" charset="0"/>
              </a:rPr>
              <a:t>Cumulus clouds are also usually low, but can be at middle altitudes.  When they are, we call them altocumulus clouds.  Alto means  higher.  And altocumulus means cumulus clouds at higher levels than regular cumulus clouds.</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70104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0" y="-152400"/>
            <a:ext cx="9144000" cy="2133600"/>
          </a:xfrm>
        </p:spPr>
        <p:txBody>
          <a:bodyPr/>
          <a:lstStyle/>
          <a:p>
            <a:r>
              <a:rPr lang="en-US" altLang="en-US" sz="3200" dirty="0" smtClean="0">
                <a:solidFill>
                  <a:srgbClr val="002060"/>
                </a:solidFill>
                <a:latin typeface="Comic Sans MS" panose="030F0702030302020204" pitchFamily="66" charset="0"/>
              </a:rPr>
              <a:t>Cirrostratus</a:t>
            </a:r>
            <a:r>
              <a:rPr lang="en-US" altLang="en-US" sz="3600" dirty="0" smtClean="0">
                <a:solidFill>
                  <a:srgbClr val="002060"/>
                </a:solidFill>
                <a:latin typeface="Comic Sans MS" panose="030F0702030302020204" pitchFamily="66" charset="0"/>
              </a:rPr>
              <a:t/>
            </a:r>
            <a:br>
              <a:rPr lang="en-US" altLang="en-US" sz="3600" dirty="0" smtClean="0">
                <a:solidFill>
                  <a:srgbClr val="002060"/>
                </a:solidFill>
                <a:latin typeface="Comic Sans MS" panose="030F0702030302020204" pitchFamily="66" charset="0"/>
              </a:rPr>
            </a:br>
            <a:r>
              <a:rPr lang="en-US" altLang="en-US" sz="2400" dirty="0" smtClean="0">
                <a:solidFill>
                  <a:srgbClr val="002060"/>
                </a:solidFill>
                <a:latin typeface="Comic Sans MS" panose="030F0702030302020204" pitchFamily="66" charset="0"/>
              </a:rPr>
              <a:t>When the prefix </a:t>
            </a:r>
            <a:r>
              <a:rPr lang="en-US" altLang="en-US" sz="2400" dirty="0" err="1" smtClean="0">
                <a:solidFill>
                  <a:srgbClr val="002060"/>
                </a:solidFill>
                <a:latin typeface="Comic Sans MS" panose="030F0702030302020204" pitchFamily="66" charset="0"/>
              </a:rPr>
              <a:t>cirro</a:t>
            </a:r>
            <a:r>
              <a:rPr lang="en-US" altLang="en-US" sz="2400" dirty="0" smtClean="0">
                <a:solidFill>
                  <a:srgbClr val="002060"/>
                </a:solidFill>
                <a:latin typeface="Comic Sans MS" panose="030F0702030302020204" pitchFamily="66" charset="0"/>
              </a:rPr>
              <a:t> is added to the name of one of the basic cloud types it tells us that the cloud is at very high levels.  When stratus clouds are at high levels they are called cirrostratus clouds.</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32722"/>
            <a:ext cx="8915400" cy="492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0"/>
            <a:ext cx="8610600" cy="1600200"/>
          </a:xfrm>
        </p:spPr>
        <p:txBody>
          <a:bodyPr/>
          <a:lstStyle/>
          <a:p>
            <a:r>
              <a:rPr lang="en-US" altLang="en-US" sz="3100" dirty="0" smtClean="0">
                <a:solidFill>
                  <a:srgbClr val="002060"/>
                </a:solidFill>
                <a:latin typeface="Comic Sans MS" panose="030F0702030302020204" pitchFamily="66" charset="0"/>
              </a:rPr>
              <a:t>Cirrocumulus</a:t>
            </a:r>
            <a:r>
              <a:rPr lang="en-US" altLang="en-US" sz="3200" dirty="0" smtClean="0">
                <a:solidFill>
                  <a:srgbClr val="002060"/>
                </a:solidFill>
                <a:latin typeface="Comic Sans MS" panose="030F0702030302020204" pitchFamily="66" charset="0"/>
              </a:rPr>
              <a:t/>
            </a:r>
            <a:br>
              <a:rPr lang="en-US" altLang="en-US" sz="3200" dirty="0" smtClean="0">
                <a:solidFill>
                  <a:srgbClr val="002060"/>
                </a:solidFill>
                <a:latin typeface="Comic Sans MS" panose="030F0702030302020204" pitchFamily="66" charset="0"/>
              </a:rPr>
            </a:br>
            <a:r>
              <a:rPr lang="en-US" altLang="en-US" sz="2000" dirty="0" smtClean="0">
                <a:solidFill>
                  <a:srgbClr val="002060"/>
                </a:solidFill>
                <a:latin typeface="Comic Sans MS" panose="030F0702030302020204" pitchFamily="66" charset="0"/>
              </a:rPr>
              <a:t>When the prefix </a:t>
            </a:r>
            <a:r>
              <a:rPr lang="en-US" altLang="en-US" sz="2000" dirty="0" err="1" smtClean="0">
                <a:solidFill>
                  <a:srgbClr val="002060"/>
                </a:solidFill>
                <a:latin typeface="Comic Sans MS" panose="030F0702030302020204" pitchFamily="66" charset="0"/>
              </a:rPr>
              <a:t>cirro</a:t>
            </a:r>
            <a:r>
              <a:rPr lang="en-US" altLang="en-US" sz="2000" dirty="0" smtClean="0">
                <a:solidFill>
                  <a:srgbClr val="002060"/>
                </a:solidFill>
                <a:latin typeface="Comic Sans MS" panose="030F0702030302020204" pitchFamily="66" charset="0"/>
              </a:rPr>
              <a:t> is added to the name of one of the basic cloud types it tells us that the cloud is at very high levels.  When cumulus clouds are at high levels they are called cirrocumulus clouds.</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872415" cy="523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304800" y="304800"/>
            <a:ext cx="8534400" cy="6248400"/>
          </a:xfrm>
        </p:spPr>
        <p:txBody>
          <a:bodyPr/>
          <a:lstStyle/>
          <a:p>
            <a:r>
              <a:rPr lang="en-US" altLang="en-US" sz="5000" dirty="0" smtClean="0">
                <a:solidFill>
                  <a:srgbClr val="002060"/>
                </a:solidFill>
                <a:latin typeface="Comic Sans MS" panose="030F0702030302020204" pitchFamily="66" charset="0"/>
              </a:rPr>
              <a:t>Rain Clouds</a:t>
            </a:r>
            <a:br>
              <a:rPr lang="en-US" altLang="en-US" sz="5000" dirty="0" smtClean="0">
                <a:solidFill>
                  <a:srgbClr val="002060"/>
                </a:solidFill>
                <a:latin typeface="Comic Sans MS" panose="030F0702030302020204" pitchFamily="66" charset="0"/>
              </a:rPr>
            </a:br>
            <a:r>
              <a:rPr lang="en-US" altLang="en-US" sz="3900" dirty="0" smtClean="0">
                <a:solidFill>
                  <a:srgbClr val="002060"/>
                </a:solidFill>
                <a:latin typeface="Comic Sans MS" panose="030F0702030302020204" pitchFamily="66" charset="0"/>
              </a:rPr>
              <a:t/>
            </a:r>
            <a:br>
              <a:rPr lang="en-US" altLang="en-US" sz="3900" dirty="0" smtClean="0">
                <a:solidFill>
                  <a:srgbClr val="002060"/>
                </a:solidFill>
                <a:latin typeface="Comic Sans MS" panose="030F0702030302020204" pitchFamily="66" charset="0"/>
              </a:rPr>
            </a:br>
            <a:r>
              <a:rPr lang="en-US" altLang="en-US" sz="3900" dirty="0" smtClean="0">
                <a:solidFill>
                  <a:srgbClr val="002060"/>
                </a:solidFill>
                <a:latin typeface="Comic Sans MS" panose="030F0702030302020204" pitchFamily="66" charset="0"/>
              </a:rPr>
              <a:t>The word nimbus means rain.  Another form of the word nimbus is </a:t>
            </a:r>
            <a:r>
              <a:rPr lang="en-US" altLang="en-US" sz="3900" dirty="0" err="1" smtClean="0">
                <a:solidFill>
                  <a:srgbClr val="002060"/>
                </a:solidFill>
                <a:latin typeface="Comic Sans MS" panose="030F0702030302020204" pitchFamily="66" charset="0"/>
              </a:rPr>
              <a:t>nimbo</a:t>
            </a:r>
            <a:r>
              <a:rPr lang="en-US" altLang="en-US" sz="3900" dirty="0" smtClean="0">
                <a:solidFill>
                  <a:srgbClr val="002060"/>
                </a:solidFill>
                <a:latin typeface="Comic Sans MS" panose="030F0702030302020204" pitchFamily="66" charset="0"/>
              </a:rPr>
              <a:t>.  So, if a cloud contains rain, sleet, snow, or hail, we add nimbus or </a:t>
            </a:r>
            <a:r>
              <a:rPr lang="en-US" altLang="en-US" sz="3900" dirty="0" err="1" smtClean="0">
                <a:solidFill>
                  <a:srgbClr val="002060"/>
                </a:solidFill>
                <a:latin typeface="Comic Sans MS" panose="030F0702030302020204" pitchFamily="66" charset="0"/>
              </a:rPr>
              <a:t>nimbo</a:t>
            </a:r>
            <a:r>
              <a:rPr lang="en-US" altLang="en-US" sz="3900" dirty="0" smtClean="0">
                <a:solidFill>
                  <a:srgbClr val="002060"/>
                </a:solidFill>
                <a:latin typeface="Comic Sans MS" panose="030F0702030302020204" pitchFamily="66" charset="0"/>
              </a:rPr>
              <a:t> to its name.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0"/>
            <a:ext cx="8610600" cy="1752600"/>
          </a:xfrm>
        </p:spPr>
        <p:txBody>
          <a:bodyPr/>
          <a:lstStyle/>
          <a:p>
            <a:r>
              <a:rPr lang="en-US" altLang="en-US" sz="3200" dirty="0" smtClean="0">
                <a:solidFill>
                  <a:srgbClr val="002060"/>
                </a:solidFill>
                <a:latin typeface="Comic Sans MS" panose="030F0702030302020204" pitchFamily="66" charset="0"/>
              </a:rPr>
              <a:t>Nimbostratus</a:t>
            </a:r>
            <a:r>
              <a:rPr lang="en-US" altLang="en-US" sz="3600" dirty="0" smtClean="0">
                <a:solidFill>
                  <a:srgbClr val="002060"/>
                </a:solidFill>
                <a:latin typeface="Comic Sans MS" panose="030F0702030302020204" pitchFamily="66" charset="0"/>
              </a:rPr>
              <a:t/>
            </a:r>
            <a:br>
              <a:rPr lang="en-US" altLang="en-US" sz="3600" dirty="0" smtClean="0">
                <a:solidFill>
                  <a:srgbClr val="002060"/>
                </a:solidFill>
                <a:latin typeface="Comic Sans MS" panose="030F0702030302020204" pitchFamily="66" charset="0"/>
              </a:rPr>
            </a:br>
            <a:r>
              <a:rPr lang="en-US" altLang="en-US" sz="2800" dirty="0" smtClean="0">
                <a:solidFill>
                  <a:srgbClr val="002060"/>
                </a:solidFill>
                <a:latin typeface="Comic Sans MS" panose="030F0702030302020204" pitchFamily="66" charset="0"/>
              </a:rPr>
              <a:t>A stratus cloud that produces rain, sleet, or snow is called a nimbostratus cloud.  </a:t>
            </a:r>
            <a:r>
              <a:rPr lang="en-US" altLang="en-US" sz="2800" dirty="0" err="1" smtClean="0">
                <a:solidFill>
                  <a:srgbClr val="002060"/>
                </a:solidFill>
                <a:latin typeface="Comic Sans MS" panose="030F0702030302020204" pitchFamily="66" charset="0"/>
              </a:rPr>
              <a:t>Nimbo</a:t>
            </a:r>
            <a:r>
              <a:rPr lang="en-US" altLang="en-US" sz="2800" dirty="0" smtClean="0">
                <a:solidFill>
                  <a:srgbClr val="002060"/>
                </a:solidFill>
                <a:latin typeface="Comic Sans MS" panose="030F0702030302020204" pitchFamily="66" charset="0"/>
              </a:rPr>
              <a:t> is a form of the word nimbus.</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2667000"/>
            <a:ext cx="625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581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2197790"/>
          </a:xfrm>
        </p:spPr>
        <p:txBody>
          <a:bodyPr/>
          <a:lstStyle/>
          <a:p>
            <a:r>
              <a:rPr lang="en-US" altLang="en-US" sz="3200" dirty="0" smtClean="0">
                <a:solidFill>
                  <a:srgbClr val="002060"/>
                </a:solidFill>
                <a:latin typeface="Comic Sans MS" panose="030F0702030302020204" pitchFamily="66" charset="0"/>
              </a:rPr>
              <a:t>Cumulonimbus</a:t>
            </a:r>
            <a:r>
              <a:rPr lang="en-US" altLang="en-US" sz="3600" dirty="0" smtClean="0">
                <a:solidFill>
                  <a:srgbClr val="002060"/>
                </a:solidFill>
                <a:latin typeface="Comic Sans MS" panose="030F0702030302020204" pitchFamily="66" charset="0"/>
              </a:rPr>
              <a:t/>
            </a:r>
            <a:br>
              <a:rPr lang="en-US" altLang="en-US" sz="3600" dirty="0" smtClean="0">
                <a:solidFill>
                  <a:srgbClr val="002060"/>
                </a:solidFill>
                <a:latin typeface="Comic Sans MS" panose="030F0702030302020204" pitchFamily="66" charset="0"/>
              </a:rPr>
            </a:br>
            <a:r>
              <a:rPr lang="en-US" altLang="en-US" sz="2800" dirty="0" smtClean="0">
                <a:solidFill>
                  <a:srgbClr val="002060"/>
                </a:solidFill>
                <a:latin typeface="Comic Sans MS" panose="030F0702030302020204" pitchFamily="66" charset="0"/>
              </a:rPr>
              <a:t>A cumulus cloud that produces rain, sleet, snow, or hail is called a cumulonimbus cloud.  That word is a combination of the words </a:t>
            </a:r>
            <a:r>
              <a:rPr lang="en-US" altLang="en-US" sz="2800" dirty="0" err="1" smtClean="0">
                <a:solidFill>
                  <a:srgbClr val="002060"/>
                </a:solidFill>
                <a:latin typeface="Comic Sans MS" panose="030F0702030302020204" pitchFamily="66" charset="0"/>
              </a:rPr>
              <a:t>cumulo</a:t>
            </a:r>
            <a:r>
              <a:rPr lang="en-US" altLang="en-US" sz="2800" dirty="0" smtClean="0">
                <a:solidFill>
                  <a:srgbClr val="002060"/>
                </a:solidFill>
                <a:latin typeface="Comic Sans MS" panose="030F0702030302020204" pitchFamily="66" charset="0"/>
              </a:rPr>
              <a:t> (a form of the word cumulus) and nimbus.</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406" y="3505200"/>
            <a:ext cx="6630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7" y="2197790"/>
            <a:ext cx="6067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defRPr/>
            </a:pPr>
            <a:r>
              <a:rPr lang="en-US" dirty="0" smtClean="0">
                <a:solidFill>
                  <a:schemeClr val="accent2">
                    <a:lumMod val="75000"/>
                  </a:schemeClr>
                </a:solidFill>
                <a:latin typeface="Comic Sans MS" pitchFamily="66" charset="0"/>
              </a:rPr>
              <a:t>What is a cloud?</a:t>
            </a:r>
            <a:endParaRPr lang="en-US" dirty="0">
              <a:solidFill>
                <a:schemeClr val="accent2">
                  <a:lumMod val="75000"/>
                </a:schemeClr>
              </a:solidFill>
              <a:latin typeface="Comic Sans MS" pitchFamily="66" charset="0"/>
            </a:endParaRPr>
          </a:p>
        </p:txBody>
      </p:sp>
      <p:sp>
        <p:nvSpPr>
          <p:cNvPr id="3" name="Subtitle 2"/>
          <p:cNvSpPr>
            <a:spLocks noGrp="1"/>
          </p:cNvSpPr>
          <p:nvPr>
            <p:ph type="subTitle" idx="1"/>
          </p:nvPr>
        </p:nvSpPr>
        <p:spPr>
          <a:xfrm>
            <a:off x="190500" y="2590800"/>
            <a:ext cx="8610600" cy="2667000"/>
          </a:xfrm>
        </p:spPr>
        <p:txBody>
          <a:bodyPr/>
          <a:lstStyle/>
          <a:p>
            <a:pPr marL="228600" indent="-228600" algn="just">
              <a:buFont typeface="Arial" pitchFamily="34" charset="0"/>
              <a:buChar char="•"/>
              <a:defRPr/>
            </a:pPr>
            <a:r>
              <a:rPr lang="en-US" sz="3600" dirty="0" smtClean="0">
                <a:solidFill>
                  <a:srgbClr val="002060"/>
                </a:solidFill>
                <a:latin typeface="Comic Sans MS" pitchFamily="66" charset="0"/>
              </a:rPr>
              <a:t>Warm air contains water vapor</a:t>
            </a:r>
          </a:p>
          <a:p>
            <a:pPr marL="228600" indent="-228600" algn="just">
              <a:buFont typeface="Arial" pitchFamily="34" charset="0"/>
              <a:buChar char="•"/>
              <a:defRPr/>
            </a:pPr>
            <a:r>
              <a:rPr lang="en-US" sz="3600" dirty="0" smtClean="0">
                <a:solidFill>
                  <a:srgbClr val="002060"/>
                </a:solidFill>
                <a:latin typeface="Comic Sans MS" pitchFamily="66" charset="0"/>
              </a:rPr>
              <a:t>The air cools as it rises</a:t>
            </a:r>
          </a:p>
          <a:p>
            <a:pPr marL="228600" indent="-228600" algn="just">
              <a:buFont typeface="Arial" pitchFamily="34" charset="0"/>
              <a:buChar char="•"/>
              <a:defRPr/>
            </a:pPr>
            <a:r>
              <a:rPr lang="en-US" sz="3600" dirty="0" smtClean="0">
                <a:solidFill>
                  <a:srgbClr val="002060"/>
                </a:solidFill>
                <a:latin typeface="Comic Sans MS" pitchFamily="66" charset="0"/>
              </a:rPr>
              <a:t>The water condenses around a solid object, such as dust or smoke, and forms either water droplets or ice crystals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10600" cy="2201432"/>
          </a:xfrm>
        </p:spPr>
        <p:txBody>
          <a:bodyPr/>
          <a:lstStyle/>
          <a:p>
            <a:r>
              <a:rPr lang="en-US" altLang="en-US" sz="2800" dirty="0" smtClean="0">
                <a:solidFill>
                  <a:srgbClr val="002060"/>
                </a:solidFill>
                <a:latin typeface="Comic Sans MS" panose="030F0702030302020204" pitchFamily="66" charset="0"/>
              </a:rPr>
              <a:t>Stratocumulus</a:t>
            </a:r>
            <a:r>
              <a:rPr lang="en-US" altLang="en-US" sz="3200" dirty="0" smtClean="0">
                <a:solidFill>
                  <a:srgbClr val="002060"/>
                </a:solidFill>
                <a:latin typeface="Comic Sans MS" panose="030F0702030302020204" pitchFamily="66" charset="0"/>
              </a:rPr>
              <a:t/>
            </a:r>
            <a:br>
              <a:rPr lang="en-US" altLang="en-US" sz="3200" dirty="0" smtClean="0">
                <a:solidFill>
                  <a:srgbClr val="002060"/>
                </a:solidFill>
                <a:latin typeface="Comic Sans MS" panose="030F0702030302020204" pitchFamily="66" charset="0"/>
              </a:rPr>
            </a:br>
            <a:r>
              <a:rPr lang="en-US" altLang="en-US" sz="2400" dirty="0" smtClean="0">
                <a:solidFill>
                  <a:srgbClr val="002060"/>
                </a:solidFill>
                <a:latin typeface="Comic Sans MS" panose="030F0702030302020204" pitchFamily="66" charset="0"/>
              </a:rPr>
              <a:t>A stratocumulus cloud typically forms after it rains, but before the sky clears.  That word is a combination of the words </a:t>
            </a:r>
            <a:r>
              <a:rPr lang="en-US" altLang="en-US" sz="2400" dirty="0" err="1" smtClean="0">
                <a:solidFill>
                  <a:srgbClr val="002060"/>
                </a:solidFill>
                <a:latin typeface="Comic Sans MS" panose="030F0702030302020204" pitchFamily="66" charset="0"/>
              </a:rPr>
              <a:t>strato</a:t>
            </a:r>
            <a:r>
              <a:rPr lang="en-US" altLang="en-US" sz="2400" dirty="0" smtClean="0">
                <a:solidFill>
                  <a:srgbClr val="002060"/>
                </a:solidFill>
                <a:latin typeface="Comic Sans MS" panose="030F0702030302020204" pitchFamily="66" charset="0"/>
              </a:rPr>
              <a:t> (a form of the word stratus) and cumulus, so we know that this cloud type has characteristics of both stratus and cumulus clouds</a:t>
            </a:r>
            <a:r>
              <a:rPr lang="en-US" altLang="en-US" sz="2000" dirty="0" smtClean="0">
                <a:solidFill>
                  <a:srgbClr val="002060"/>
                </a:solidFill>
                <a:latin typeface="Comic Sans MS" panose="030F0702030302020204" pitchFamily="66" charset="0"/>
              </a:rPr>
              <a:t>.</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1432"/>
            <a:ext cx="6934200" cy="464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304800"/>
            <a:ext cx="8534400" cy="6248400"/>
          </a:xfrm>
        </p:spPr>
        <p:txBody>
          <a:bodyPr/>
          <a:lstStyle/>
          <a:p>
            <a:r>
              <a:rPr lang="en-US" altLang="en-US" sz="10000" b="1" dirty="0" smtClean="0">
                <a:solidFill>
                  <a:srgbClr val="002060"/>
                </a:solidFill>
                <a:latin typeface="Bradley Hand ITC" panose="03070402050302030203" pitchFamily="66" charset="0"/>
              </a:rPr>
              <a:t>Let’s Review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82700496"/>
              </p:ext>
            </p:extLst>
          </p:nvPr>
        </p:nvGraphicFramePr>
        <p:xfrm>
          <a:off x="609600" y="1295400"/>
          <a:ext cx="8077200" cy="4572000"/>
        </p:xfrm>
        <a:graphic>
          <a:graphicData uri="http://schemas.openxmlformats.org/drawingml/2006/table">
            <a:tbl>
              <a:tblPr firstRow="1" bandRow="1">
                <a:tableStyleId>{2D5ABB26-0587-4C30-8999-92F81FD0307C}</a:tableStyleId>
              </a:tblPr>
              <a:tblGrid>
                <a:gridCol w="2666259"/>
                <a:gridCol w="5410941"/>
              </a:tblGrid>
              <a:tr h="762000">
                <a:tc>
                  <a:txBody>
                    <a:bodyPr/>
                    <a:lstStyle/>
                    <a:p>
                      <a:pPr algn="ctr">
                        <a:spcBef>
                          <a:spcPts val="600"/>
                        </a:spcBef>
                      </a:pPr>
                      <a:r>
                        <a:rPr lang="en-US" sz="3000" b="1" u="sng" dirty="0" smtClean="0">
                          <a:solidFill>
                            <a:schemeClr val="bg1"/>
                          </a:solidFill>
                          <a:latin typeface="Comic Sans MS" pitchFamily="66" charset="0"/>
                        </a:rPr>
                        <a:t>Word</a:t>
                      </a:r>
                      <a:endParaRPr lang="en-US" sz="3000" b="1" u="sng" dirty="0">
                        <a:solidFill>
                          <a:schemeClr val="bg1"/>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r>
                        <a:rPr lang="en-US" sz="3000" b="1" u="sng" dirty="0" smtClean="0">
                          <a:solidFill>
                            <a:schemeClr val="bg1"/>
                          </a:solidFill>
                          <a:latin typeface="Comic Sans MS" pitchFamily="66" charset="0"/>
                        </a:rPr>
                        <a:t>Meaning</a:t>
                      </a:r>
                      <a:endParaRPr lang="en-US" sz="3000" b="1" u="sng" dirty="0">
                        <a:solidFill>
                          <a:schemeClr val="bg1"/>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l">
                        <a:spcBef>
                          <a:spcPts val="1200"/>
                        </a:spcBef>
                        <a:spcAft>
                          <a:spcPts val="1200"/>
                        </a:spcAft>
                      </a:pPr>
                      <a:r>
                        <a:rPr lang="en-US" sz="3000" dirty="0" smtClean="0">
                          <a:solidFill>
                            <a:schemeClr val="bg1"/>
                          </a:solidFill>
                          <a:latin typeface="Comic Sans MS" pitchFamily="66" charset="0"/>
                        </a:rPr>
                        <a:t>Cumulo</a:t>
                      </a:r>
                      <a:endParaRPr lang="en-US" sz="3000" dirty="0">
                        <a:solidFill>
                          <a:schemeClr val="bg1"/>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1200"/>
                        </a:spcBef>
                      </a:pPr>
                      <a:r>
                        <a:rPr lang="en-US" sz="3000" dirty="0" smtClean="0">
                          <a:solidFill>
                            <a:srgbClr val="000714"/>
                          </a:solidFill>
                          <a:latin typeface="Comic Sans MS" pitchFamily="66" charset="0"/>
                        </a:rPr>
                        <a:t>heap</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l">
                        <a:spcBef>
                          <a:spcPts val="1200"/>
                        </a:spcBef>
                      </a:pPr>
                      <a:r>
                        <a:rPr lang="en-US" sz="3000" dirty="0" smtClean="0">
                          <a:solidFill>
                            <a:schemeClr val="bg1"/>
                          </a:solidFill>
                          <a:latin typeface="Comic Sans MS" pitchFamily="66" charset="0"/>
                        </a:rPr>
                        <a:t>Strato</a:t>
                      </a:r>
                      <a:endParaRPr lang="en-US" sz="3000" dirty="0">
                        <a:solidFill>
                          <a:schemeClr val="bg1"/>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1200"/>
                        </a:spcBef>
                      </a:pPr>
                      <a:r>
                        <a:rPr lang="en-US" sz="3000" dirty="0" smtClean="0">
                          <a:solidFill>
                            <a:srgbClr val="000714"/>
                          </a:solidFill>
                          <a:latin typeface="Comic Sans MS" pitchFamily="66" charset="0"/>
                        </a:rPr>
                        <a:t>spread out</a:t>
                      </a:r>
                      <a:r>
                        <a:rPr lang="en-US" sz="3000" baseline="0" dirty="0" smtClean="0">
                          <a:solidFill>
                            <a:srgbClr val="000714"/>
                          </a:solidFill>
                          <a:latin typeface="Comic Sans MS" pitchFamily="66" charset="0"/>
                        </a:rPr>
                        <a:t> or layer</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l">
                        <a:spcBef>
                          <a:spcPts val="1200"/>
                        </a:spcBef>
                      </a:pPr>
                      <a:r>
                        <a:rPr lang="en-US" sz="3000" dirty="0" smtClean="0">
                          <a:solidFill>
                            <a:schemeClr val="bg1"/>
                          </a:solidFill>
                          <a:latin typeface="Comic Sans MS" pitchFamily="66" charset="0"/>
                        </a:rPr>
                        <a:t>Cirro</a:t>
                      </a:r>
                      <a:endParaRPr lang="en-US" sz="3000" dirty="0">
                        <a:solidFill>
                          <a:schemeClr val="bg1"/>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1200"/>
                        </a:spcBef>
                      </a:pPr>
                      <a:r>
                        <a:rPr lang="en-US" sz="3000" dirty="0" smtClean="0">
                          <a:solidFill>
                            <a:srgbClr val="000714"/>
                          </a:solidFill>
                          <a:latin typeface="Comic Sans MS" pitchFamily="66" charset="0"/>
                        </a:rPr>
                        <a:t>curl or wisp</a:t>
                      </a:r>
                      <a:r>
                        <a:rPr lang="en-US" sz="3000" baseline="0" dirty="0" smtClean="0">
                          <a:solidFill>
                            <a:srgbClr val="000714"/>
                          </a:solidFill>
                          <a:latin typeface="Comic Sans MS" pitchFamily="66" charset="0"/>
                        </a:rPr>
                        <a:t> of hair</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l">
                        <a:spcBef>
                          <a:spcPts val="1200"/>
                        </a:spcBef>
                      </a:pPr>
                      <a:r>
                        <a:rPr lang="en-US" sz="3000" dirty="0" smtClean="0">
                          <a:solidFill>
                            <a:srgbClr val="000714"/>
                          </a:solidFill>
                          <a:latin typeface="Comic Sans MS" pitchFamily="66" charset="0"/>
                        </a:rPr>
                        <a:t>Alto</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1200"/>
                        </a:spcBef>
                      </a:pPr>
                      <a:r>
                        <a:rPr lang="en-US" sz="3000" dirty="0" smtClean="0">
                          <a:solidFill>
                            <a:srgbClr val="000714"/>
                          </a:solidFill>
                          <a:latin typeface="Comic Sans MS" pitchFamily="66" charset="0"/>
                        </a:rPr>
                        <a:t>higher</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l">
                        <a:spcBef>
                          <a:spcPts val="1200"/>
                        </a:spcBef>
                      </a:pPr>
                      <a:r>
                        <a:rPr lang="en-US" sz="3000" b="1" dirty="0" smtClean="0">
                          <a:solidFill>
                            <a:srgbClr val="FF0000"/>
                          </a:solidFill>
                          <a:latin typeface="Comic Sans MS" pitchFamily="66" charset="0"/>
                        </a:rPr>
                        <a:t>Nimbo</a:t>
                      </a:r>
                      <a:endParaRPr lang="en-US" sz="3000" b="1" dirty="0">
                        <a:solidFill>
                          <a:srgbClr val="FF0000"/>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1200"/>
                        </a:spcBef>
                      </a:pPr>
                      <a:r>
                        <a:rPr lang="en-US" sz="3000" dirty="0" smtClean="0">
                          <a:solidFill>
                            <a:srgbClr val="000714"/>
                          </a:solidFill>
                          <a:latin typeface="Comic Sans MS" pitchFamily="66" charset="0"/>
                        </a:rPr>
                        <a:t>rain</a:t>
                      </a:r>
                      <a:endParaRPr lang="en-US" sz="3000" dirty="0">
                        <a:solidFill>
                          <a:srgbClr val="000714"/>
                        </a:solidFill>
                        <a:latin typeface="Comic Sans MS" pitchFamily="66" charset="0"/>
                      </a:endParaRPr>
                    </a:p>
                  </a:txBody>
                  <a:tcPr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304800"/>
            <a:ext cx="8534400" cy="6248400"/>
          </a:xfrm>
        </p:spPr>
        <p:txBody>
          <a:bodyPr/>
          <a:lstStyle/>
          <a:p>
            <a:pPr>
              <a:spcBef>
                <a:spcPts val="600"/>
              </a:spcBef>
            </a:pPr>
            <a:r>
              <a:rPr lang="en-US" altLang="en-US" sz="4500" dirty="0" smtClean="0">
                <a:solidFill>
                  <a:srgbClr val="000714"/>
                </a:solidFill>
                <a:latin typeface="Comic Sans MS" panose="030F0702030302020204" pitchFamily="66" charset="0"/>
              </a:rPr>
              <a:t>Low Level Clouds </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3500" dirty="0" err="1" smtClean="0">
                <a:solidFill>
                  <a:srgbClr val="000714"/>
                </a:solidFill>
                <a:latin typeface="Comic Sans MS" panose="030F0702030302020204" pitchFamily="66" charset="0"/>
              </a:rPr>
              <a:t>Clouds</a:t>
            </a:r>
            <a:r>
              <a:rPr lang="en-US" altLang="en-US" sz="3500" dirty="0" smtClean="0">
                <a:solidFill>
                  <a:srgbClr val="000714"/>
                </a:solidFill>
                <a:latin typeface="Comic Sans MS" panose="030F0702030302020204" pitchFamily="66" charset="0"/>
              </a:rPr>
              <a:t> found at low levels include cumulus, stratus, stratocumulus, nimbostratus and cumulonimbus clouds.  Although the bottoms of cumulonimbus clouds are at low altitudes, they can be very tall and their tops can be at very high altitudes.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304800"/>
            <a:ext cx="8534400" cy="6248400"/>
          </a:xfrm>
        </p:spPr>
        <p:txBody>
          <a:bodyPr/>
          <a:lstStyle/>
          <a:p>
            <a:pPr>
              <a:spcBef>
                <a:spcPts val="600"/>
              </a:spcBef>
            </a:pPr>
            <a:r>
              <a:rPr lang="en-US" altLang="en-US" sz="4500" dirty="0" smtClean="0">
                <a:solidFill>
                  <a:srgbClr val="000714"/>
                </a:solidFill>
                <a:latin typeface="Comic Sans MS" panose="030F0702030302020204" pitchFamily="66" charset="0"/>
              </a:rPr>
              <a:t>Mid-Level Clouds </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3500" dirty="0" err="1" smtClean="0">
                <a:solidFill>
                  <a:srgbClr val="000714"/>
                </a:solidFill>
                <a:latin typeface="Comic Sans MS" panose="030F0702030302020204" pitchFamily="66" charset="0"/>
              </a:rPr>
              <a:t>Clouds</a:t>
            </a:r>
            <a:r>
              <a:rPr lang="en-US" altLang="en-US" sz="3500" dirty="0" smtClean="0">
                <a:solidFill>
                  <a:srgbClr val="000714"/>
                </a:solidFill>
                <a:latin typeface="Comic Sans MS" panose="030F0702030302020204" pitchFamily="66" charset="0"/>
              </a:rPr>
              <a:t> found at middle-levels include altocumulus and altostratus clouds.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304800"/>
            <a:ext cx="8534400" cy="6248400"/>
          </a:xfrm>
        </p:spPr>
        <p:txBody>
          <a:bodyPr/>
          <a:lstStyle/>
          <a:p>
            <a:pPr>
              <a:spcBef>
                <a:spcPts val="600"/>
              </a:spcBef>
            </a:pPr>
            <a:r>
              <a:rPr lang="en-US" altLang="en-US" sz="4500" dirty="0" smtClean="0">
                <a:solidFill>
                  <a:srgbClr val="000714"/>
                </a:solidFill>
                <a:latin typeface="Comic Sans MS" panose="030F0702030302020204" pitchFamily="66" charset="0"/>
              </a:rPr>
              <a:t>High-Level Clouds </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3500" dirty="0" err="1" smtClean="0">
                <a:solidFill>
                  <a:srgbClr val="000714"/>
                </a:solidFill>
                <a:latin typeface="Comic Sans MS" panose="030F0702030302020204" pitchFamily="66" charset="0"/>
              </a:rPr>
              <a:t>Clouds</a:t>
            </a:r>
            <a:r>
              <a:rPr lang="en-US" altLang="en-US" sz="3500" dirty="0" smtClean="0">
                <a:solidFill>
                  <a:srgbClr val="000714"/>
                </a:solidFill>
                <a:latin typeface="Comic Sans MS" panose="030F0702030302020204" pitchFamily="66" charset="0"/>
              </a:rPr>
              <a:t> found at the highest levels include cirrus, cirrostratus, and cirrocumulus clouds.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304800"/>
            <a:ext cx="8534400" cy="6248400"/>
          </a:xfrm>
        </p:spPr>
        <p:txBody>
          <a:bodyPr/>
          <a:lstStyle/>
          <a:p>
            <a:r>
              <a:rPr lang="en-US" altLang="en-US" sz="10000" b="1" dirty="0" smtClean="0">
                <a:solidFill>
                  <a:srgbClr val="000714"/>
                </a:solidFill>
                <a:latin typeface="Bradley Hand ITC" panose="03070402050302030203" pitchFamily="66" charset="0"/>
              </a:rPr>
              <a:t>How are clouds formed?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solidFill>
                  <a:srgbClr val="000714"/>
                </a:solidFill>
                <a:latin typeface="Comic Sans MS" panose="030F0702030302020204" pitchFamily="66" charset="0"/>
              </a:rPr>
              <a:t>Cloud Formation Basics</a:t>
            </a:r>
            <a:endParaRPr lang="en-US" altLang="en-US" dirty="0" smtClean="0">
              <a:solidFill>
                <a:srgbClr val="000714"/>
              </a:solidFill>
            </a:endParaRPr>
          </a:p>
        </p:txBody>
      </p:sp>
      <p:sp>
        <p:nvSpPr>
          <p:cNvPr id="28675" name="Content Placeholder 2"/>
          <p:cNvSpPr>
            <a:spLocks noGrp="1"/>
          </p:cNvSpPr>
          <p:nvPr>
            <p:ph idx="1"/>
          </p:nvPr>
        </p:nvSpPr>
        <p:spPr/>
        <p:txBody>
          <a:bodyPr/>
          <a:lstStyle/>
          <a:p>
            <a:r>
              <a:rPr lang="en-US" altLang="en-US" dirty="0" smtClean="0">
                <a:solidFill>
                  <a:srgbClr val="000714"/>
                </a:solidFill>
                <a:latin typeface="Comic Sans MS" panose="030F0702030302020204" pitchFamily="66" charset="0"/>
              </a:rPr>
              <a:t>All clouds form when warm, moist air rises into the upper troposphere.</a:t>
            </a:r>
          </a:p>
          <a:p>
            <a:r>
              <a:rPr lang="en-US" altLang="en-US" dirty="0" smtClean="0">
                <a:solidFill>
                  <a:srgbClr val="000714"/>
                </a:solidFill>
                <a:latin typeface="Comic Sans MS" panose="030F0702030302020204" pitchFamily="66" charset="0"/>
              </a:rPr>
              <a:t>The air cools as it rises.</a:t>
            </a:r>
          </a:p>
          <a:p>
            <a:r>
              <a:rPr lang="en-US" altLang="en-US" dirty="0" smtClean="0">
                <a:solidFill>
                  <a:srgbClr val="000714"/>
                </a:solidFill>
                <a:latin typeface="Comic Sans MS" panose="030F0702030302020204" pitchFamily="66" charset="0"/>
              </a:rPr>
              <a:t>The water vapor that it contains condenses and forms the water droplets or ice crystals that form clouds.</a:t>
            </a:r>
            <a:endParaRPr lang="en-US" altLang="en-US" dirty="0" smtClean="0">
              <a:solidFill>
                <a:srgbClr val="000714"/>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b="1" dirty="0" smtClean="0">
                <a:solidFill>
                  <a:srgbClr val="000714"/>
                </a:solidFill>
                <a:latin typeface="Comic Sans MS" panose="030F0702030302020204" pitchFamily="66" charset="0"/>
              </a:rPr>
              <a:t>Cloud Formation</a:t>
            </a:r>
            <a:endParaRPr lang="en-US" altLang="en-US" b="1" dirty="0" smtClean="0">
              <a:solidFill>
                <a:srgbClr val="000714"/>
              </a:solidFill>
            </a:endParaRPr>
          </a:p>
        </p:txBody>
      </p:sp>
      <p:sp>
        <p:nvSpPr>
          <p:cNvPr id="29699" name="Content Placeholder 2"/>
          <p:cNvSpPr>
            <a:spLocks noGrp="1"/>
          </p:cNvSpPr>
          <p:nvPr>
            <p:ph idx="1"/>
          </p:nvPr>
        </p:nvSpPr>
        <p:spPr/>
        <p:txBody>
          <a:bodyPr/>
          <a:lstStyle/>
          <a:p>
            <a:r>
              <a:rPr lang="en-US" altLang="en-US" dirty="0" smtClean="0">
                <a:solidFill>
                  <a:srgbClr val="000714"/>
                </a:solidFill>
                <a:latin typeface="Comic Sans MS" panose="030F0702030302020204" pitchFamily="66" charset="0"/>
              </a:rPr>
              <a:t>Although the basics of how clouds form is the same, different clouds do form in slightly different ways</a:t>
            </a:r>
          </a:p>
          <a:p>
            <a:r>
              <a:rPr lang="en-US" altLang="en-US" dirty="0" smtClean="0">
                <a:solidFill>
                  <a:srgbClr val="000714"/>
                </a:solidFill>
                <a:latin typeface="Comic Sans MS" panose="030F0702030302020204" pitchFamily="66" charset="0"/>
              </a:rPr>
              <a:t>The difference is </a:t>
            </a:r>
            <a:r>
              <a:rPr lang="en-US" altLang="en-US" b="1" u="sng" dirty="0" smtClean="0">
                <a:solidFill>
                  <a:srgbClr val="FF0000"/>
                </a:solidFill>
                <a:latin typeface="Comic Sans MS" panose="030F0702030302020204" pitchFamily="66" charset="0"/>
              </a:rPr>
              <a:t>what causes </a:t>
            </a:r>
            <a:r>
              <a:rPr lang="en-US" altLang="en-US" dirty="0" smtClean="0">
                <a:solidFill>
                  <a:srgbClr val="000714"/>
                </a:solidFill>
                <a:latin typeface="Comic Sans MS" panose="030F0702030302020204" pitchFamily="66" charset="0"/>
              </a:rPr>
              <a:t>the warm, moist air to rise into the upper troposphere.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304800"/>
            <a:ext cx="8534400" cy="6248400"/>
          </a:xfrm>
        </p:spPr>
        <p:txBody>
          <a:bodyPr/>
          <a:lstStyle/>
          <a:p>
            <a:r>
              <a:rPr lang="en-US" altLang="en-US" sz="10000" b="1" dirty="0" smtClean="0">
                <a:solidFill>
                  <a:srgbClr val="000714"/>
                </a:solidFill>
                <a:latin typeface="Bradley Hand ITC" panose="03070402050302030203" pitchFamily="66" charset="0"/>
              </a:rPr>
              <a:t>3 Cloud Formation Methods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304800" y="304800"/>
            <a:ext cx="8534400" cy="6248400"/>
          </a:xfrm>
        </p:spPr>
        <p:txBody>
          <a:bodyPr/>
          <a:lstStyle/>
          <a:p>
            <a:pPr algn="l"/>
            <a:r>
              <a:rPr lang="en-US" altLang="en-US" sz="4100" dirty="0" smtClean="0">
                <a:solidFill>
                  <a:srgbClr val="002060"/>
                </a:solidFill>
                <a:latin typeface="Comic Sans MS" panose="030F0702030302020204" pitchFamily="66" charset="0"/>
              </a:rPr>
              <a:t>When you see a cloud, how can you tell what type of cloud it is? </a:t>
            </a:r>
            <a:br>
              <a:rPr lang="en-US" altLang="en-US" sz="4100" dirty="0" smtClean="0">
                <a:solidFill>
                  <a:srgbClr val="002060"/>
                </a:solidFill>
                <a:latin typeface="Comic Sans MS" panose="030F0702030302020204" pitchFamily="66" charset="0"/>
              </a:rPr>
            </a:br>
            <a:r>
              <a:rPr lang="en-US" altLang="en-US" sz="4100" dirty="0" smtClean="0">
                <a:solidFill>
                  <a:srgbClr val="002060"/>
                </a:solidFill>
                <a:latin typeface="Comic Sans MS" panose="030F0702030302020204" pitchFamily="66" charset="0"/>
              </a:rPr>
              <a:t/>
            </a:r>
            <a:br>
              <a:rPr lang="en-US" altLang="en-US" sz="4100" dirty="0" smtClean="0">
                <a:solidFill>
                  <a:srgbClr val="002060"/>
                </a:solidFill>
                <a:latin typeface="Comic Sans MS" panose="030F0702030302020204" pitchFamily="66" charset="0"/>
              </a:rPr>
            </a:br>
            <a:r>
              <a:rPr lang="en-US" altLang="en-US" sz="4100" dirty="0" smtClean="0">
                <a:solidFill>
                  <a:srgbClr val="002060"/>
                </a:solidFill>
                <a:latin typeface="Comic Sans MS" panose="030F0702030302020204" pitchFamily="66" charset="0"/>
              </a:rPr>
              <a:t>By observing two </a:t>
            </a:r>
            <a:r>
              <a:rPr lang="en-US" altLang="en-US" sz="4100" b="1" u="sng" dirty="0" smtClean="0">
                <a:solidFill>
                  <a:srgbClr val="002060"/>
                </a:solidFill>
                <a:latin typeface="Comic Sans MS" panose="030F0702030302020204" pitchFamily="66" charset="0"/>
              </a:rPr>
              <a:t>characteristics</a:t>
            </a:r>
            <a:r>
              <a:rPr lang="en-US" altLang="en-US" sz="4100" dirty="0" smtClean="0">
                <a:solidFill>
                  <a:srgbClr val="002060"/>
                </a:solidFill>
                <a:latin typeface="Comic Sans MS" panose="030F0702030302020204" pitchFamily="66" charset="0"/>
              </a:rPr>
              <a:t>: the first is the cloud’s physical appearance.  The second is how high a cloud is above the Earth.  These two things then help us determine the cloud’s type.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76200"/>
            <a:ext cx="8610600" cy="3603970"/>
          </a:xfrm>
        </p:spPr>
        <p:txBody>
          <a:bodyPr/>
          <a:lstStyle/>
          <a:p>
            <a:r>
              <a:rPr lang="en-US" altLang="en-US" sz="2800" b="1" dirty="0" smtClean="0">
                <a:solidFill>
                  <a:srgbClr val="000714"/>
                </a:solidFill>
                <a:latin typeface="Comic Sans MS" panose="030F0702030302020204" pitchFamily="66" charset="0"/>
              </a:rPr>
              <a:t>Convection</a:t>
            </a:r>
            <a:r>
              <a:rPr lang="en-US" altLang="en-US" sz="3200" dirty="0" smtClean="0">
                <a:solidFill>
                  <a:srgbClr val="000714"/>
                </a:solidFill>
                <a:latin typeface="Comic Sans MS" panose="030F0702030302020204" pitchFamily="66" charset="0"/>
              </a:rPr>
              <a:t/>
            </a:r>
            <a:br>
              <a:rPr lang="en-US" altLang="en-US" sz="3200" dirty="0" smtClean="0">
                <a:solidFill>
                  <a:srgbClr val="000714"/>
                </a:solidFill>
                <a:latin typeface="Comic Sans MS" panose="030F0702030302020204" pitchFamily="66" charset="0"/>
              </a:rPr>
            </a:br>
            <a:r>
              <a:rPr lang="en-US" altLang="en-US" sz="2800" dirty="0" smtClean="0">
                <a:solidFill>
                  <a:srgbClr val="000714"/>
                </a:solidFill>
                <a:latin typeface="Comic Sans MS" panose="030F0702030302020204" pitchFamily="66" charset="0"/>
              </a:rPr>
              <a:t>When the sun warms the ground, the air above the ground is heated and begins to rise.  This warm air, containing water vapor, rises in a process known as </a:t>
            </a:r>
            <a:r>
              <a:rPr lang="en-US" altLang="en-US" sz="2800" b="1" dirty="0" smtClean="0">
                <a:solidFill>
                  <a:srgbClr val="000714"/>
                </a:solidFill>
                <a:latin typeface="Comic Sans MS" panose="030F0702030302020204" pitchFamily="66" charset="0"/>
              </a:rPr>
              <a:t>convection</a:t>
            </a:r>
            <a:r>
              <a:rPr lang="en-US" altLang="en-US" sz="2800" dirty="0" smtClean="0">
                <a:solidFill>
                  <a:srgbClr val="000714"/>
                </a:solidFill>
                <a:latin typeface="Comic Sans MS" panose="030F0702030302020204" pitchFamily="66" charset="0"/>
              </a:rPr>
              <a:t>.  Since the upper troposphere has less pressure than the troposphere below it, the rising air and water vapor will expand, become cooler and the water vapor will condense</a:t>
            </a:r>
            <a:r>
              <a:rPr lang="en-US" altLang="en-US" sz="2000" dirty="0" smtClean="0">
                <a:solidFill>
                  <a:srgbClr val="000714"/>
                </a:solidFill>
                <a:latin typeface="Comic Sans MS" panose="030F0702030302020204" pitchFamily="66" charset="0"/>
              </a:rPr>
              <a:t>.</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680170"/>
            <a:ext cx="6211888"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304800"/>
            <a:ext cx="8610600" cy="1447800"/>
          </a:xfrm>
        </p:spPr>
        <p:txBody>
          <a:bodyPr/>
          <a:lstStyle/>
          <a:p>
            <a:r>
              <a:rPr lang="en-US" altLang="en-US" sz="3600" b="1" dirty="0" smtClean="0">
                <a:solidFill>
                  <a:srgbClr val="000714"/>
                </a:solidFill>
                <a:latin typeface="Comic Sans MS" panose="030F0702030302020204" pitchFamily="66" charset="0"/>
              </a:rPr>
              <a:t>Convection</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2800" dirty="0" smtClean="0">
                <a:solidFill>
                  <a:srgbClr val="000714"/>
                </a:solidFill>
                <a:latin typeface="Comic Sans MS" panose="030F0702030302020204" pitchFamily="66" charset="0"/>
              </a:rPr>
              <a:t>This is a cloud that is forming by convection.</a:t>
            </a:r>
          </a:p>
        </p:txBody>
      </p:sp>
      <p:pic>
        <p:nvPicPr>
          <p:cNvPr id="32771" name="Picture 3" descr="Cloud forming by convectio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76450"/>
            <a:ext cx="43719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0" y="304800"/>
            <a:ext cx="9144000" cy="2209800"/>
          </a:xfrm>
        </p:spPr>
        <p:txBody>
          <a:bodyPr/>
          <a:lstStyle/>
          <a:p>
            <a:r>
              <a:rPr lang="en-US" altLang="en-US" sz="2800" b="1" dirty="0" smtClean="0">
                <a:solidFill>
                  <a:srgbClr val="000714"/>
                </a:solidFill>
                <a:latin typeface="Comic Sans MS" panose="030F0702030302020204" pitchFamily="66" charset="0"/>
              </a:rPr>
              <a:t>Lifting</a:t>
            </a:r>
            <a:r>
              <a:rPr lang="en-US" altLang="en-US" sz="3200" dirty="0" smtClean="0">
                <a:solidFill>
                  <a:srgbClr val="000714"/>
                </a:solidFill>
                <a:latin typeface="Comic Sans MS" panose="030F0702030302020204" pitchFamily="66" charset="0"/>
              </a:rPr>
              <a:t/>
            </a:r>
            <a:br>
              <a:rPr lang="en-US" altLang="en-US" sz="3200" dirty="0" smtClean="0">
                <a:solidFill>
                  <a:srgbClr val="000714"/>
                </a:solidFill>
                <a:latin typeface="Comic Sans MS" panose="030F0702030302020204" pitchFamily="66" charset="0"/>
              </a:rPr>
            </a:br>
            <a:r>
              <a:rPr lang="en-US" altLang="en-US" sz="2400" dirty="0" smtClean="0">
                <a:solidFill>
                  <a:srgbClr val="000714"/>
                </a:solidFill>
                <a:latin typeface="Comic Sans MS" panose="030F0702030302020204" pitchFamily="66" charset="0"/>
              </a:rPr>
              <a:t>Some clouds are formed when warm, moist air moves up the side of a mountain.  Along its journey, the air is lifted higher into the troposphere where the pressure is lower.  Again, the water vapor in the air is allowed to cool and form clouds.  This is why we often see clouds over mountains.</a:t>
            </a:r>
          </a:p>
        </p:txBody>
      </p:sp>
      <p:pic>
        <p:nvPicPr>
          <p:cNvPr id="33795" name="Picture 2" descr="Cloud Formation by Lifting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21141"/>
            <a:ext cx="9144000" cy="413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228600" y="13252"/>
            <a:ext cx="8610600" cy="1295400"/>
          </a:xfrm>
        </p:spPr>
        <p:txBody>
          <a:bodyPr/>
          <a:lstStyle/>
          <a:p>
            <a:r>
              <a:rPr lang="en-US" altLang="en-US" sz="3600" b="1" dirty="0" smtClean="0">
                <a:solidFill>
                  <a:srgbClr val="000714"/>
                </a:solidFill>
                <a:latin typeface="Comic Sans MS" panose="030F0702030302020204" pitchFamily="66" charset="0"/>
              </a:rPr>
              <a:t>Lifting</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2800" dirty="0" smtClean="0">
                <a:solidFill>
                  <a:srgbClr val="000714"/>
                </a:solidFill>
                <a:latin typeface="Comic Sans MS" panose="030F0702030302020204" pitchFamily="66" charset="0"/>
              </a:rPr>
              <a:t>This is a cloud that is forming by lifting.</a:t>
            </a:r>
          </a:p>
        </p:txBody>
      </p:sp>
      <p:pic>
        <p:nvPicPr>
          <p:cNvPr id="34819" name="Picture 3" descr="Cloud Forming by Lifting Photograp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23191" y="304800"/>
            <a:ext cx="9120809" cy="2743200"/>
          </a:xfrm>
        </p:spPr>
        <p:txBody>
          <a:bodyPr/>
          <a:lstStyle/>
          <a:p>
            <a:r>
              <a:rPr lang="en-US" altLang="en-US" sz="3600" b="1" dirty="0" smtClean="0">
                <a:solidFill>
                  <a:srgbClr val="000714"/>
                </a:solidFill>
                <a:latin typeface="Comic Sans MS" panose="030F0702030302020204" pitchFamily="66" charset="0"/>
              </a:rPr>
              <a:t>Frontal Activity</a:t>
            </a:r>
            <a:r>
              <a:rPr lang="en-US" altLang="en-US" sz="4000" dirty="0" smtClean="0">
                <a:solidFill>
                  <a:srgbClr val="000714"/>
                </a:solidFill>
                <a:latin typeface="Comic Sans MS" panose="030F0702030302020204" pitchFamily="66" charset="0"/>
              </a:rPr>
              <a:t/>
            </a:r>
            <a:br>
              <a:rPr lang="en-US" altLang="en-US" sz="4000" dirty="0" smtClean="0">
                <a:solidFill>
                  <a:srgbClr val="000714"/>
                </a:solidFill>
                <a:latin typeface="Comic Sans MS" panose="030F0702030302020204" pitchFamily="66" charset="0"/>
              </a:rPr>
            </a:br>
            <a:r>
              <a:rPr lang="en-US" altLang="en-US" sz="2800" dirty="0" smtClean="0">
                <a:solidFill>
                  <a:srgbClr val="000714"/>
                </a:solidFill>
                <a:latin typeface="Comic Sans MS" panose="030F0702030302020204" pitchFamily="66" charset="0"/>
              </a:rPr>
              <a:t>Sometimes a warm, moist air mass, will run into a colder air mass.  When the two meet, the warm, moist air rises higher into the troposphere.  The lower pressure of the upper troposphere causes the water vapor in the warm air to cool and form a cloud.</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 y="3317615"/>
            <a:ext cx="9120809" cy="35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8991600" cy="1143000"/>
          </a:xfrm>
        </p:spPr>
        <p:txBody>
          <a:bodyPr/>
          <a:lstStyle/>
          <a:p>
            <a:r>
              <a:rPr lang="en-US" altLang="en-US" sz="3600" b="1" dirty="0" smtClean="0">
                <a:solidFill>
                  <a:srgbClr val="000714"/>
                </a:solidFill>
                <a:latin typeface="Comic Sans MS" panose="030F0702030302020204" pitchFamily="66" charset="0"/>
              </a:rPr>
              <a:t>Frontal Activity</a:t>
            </a:r>
            <a:r>
              <a:rPr lang="en-US" altLang="en-US" sz="4000" b="1" dirty="0" smtClean="0">
                <a:solidFill>
                  <a:srgbClr val="000714"/>
                </a:solidFill>
                <a:latin typeface="Comic Sans MS" panose="030F0702030302020204" pitchFamily="66" charset="0"/>
              </a:rPr>
              <a:t/>
            </a:r>
            <a:br>
              <a:rPr lang="en-US" altLang="en-US" sz="4000" b="1" dirty="0" smtClean="0">
                <a:solidFill>
                  <a:srgbClr val="000714"/>
                </a:solidFill>
                <a:latin typeface="Comic Sans MS" panose="030F0702030302020204" pitchFamily="66" charset="0"/>
              </a:rPr>
            </a:br>
            <a:r>
              <a:rPr lang="en-US" altLang="en-US" sz="2800" b="1" dirty="0" smtClean="0">
                <a:solidFill>
                  <a:srgbClr val="000714"/>
                </a:solidFill>
                <a:latin typeface="Comic Sans MS" panose="030F0702030302020204" pitchFamily="66" charset="0"/>
              </a:rPr>
              <a:t>This is a cloud that is forming by frontal activity.</a:t>
            </a:r>
          </a:p>
        </p:txBody>
      </p:sp>
      <p:pic>
        <p:nvPicPr>
          <p:cNvPr id="36867" name="Picture 3" descr="Cloud formation at a front photograp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9746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304800" y="304800"/>
            <a:ext cx="8534400" cy="6248400"/>
          </a:xfrm>
        </p:spPr>
        <p:txBody>
          <a:bodyPr/>
          <a:lstStyle/>
          <a:p>
            <a:r>
              <a:rPr lang="en-US" altLang="en-US" sz="10000" b="1" dirty="0" smtClean="0">
                <a:solidFill>
                  <a:srgbClr val="000714"/>
                </a:solidFill>
                <a:latin typeface="Bradley Hand ITC" panose="03070402050302030203" pitchFamily="66" charset="0"/>
              </a:rPr>
              <a:t>Let’s </a:t>
            </a:r>
            <a:r>
              <a:rPr lang="en-US" altLang="en-US" sz="10000" b="1" dirty="0" smtClean="0">
                <a:solidFill>
                  <a:srgbClr val="000714"/>
                </a:solidFill>
                <a:latin typeface="Bradley Hand ITC" panose="03070402050302030203" pitchFamily="66" charset="0"/>
              </a:rPr>
              <a:t>Review some more!</a:t>
            </a:r>
            <a:endParaRPr lang="en-US" altLang="en-US" sz="10000" b="1" dirty="0" smtClean="0">
              <a:solidFill>
                <a:srgbClr val="000714"/>
              </a:solidFill>
              <a:latin typeface="Bradley Hand ITC" panose="03070402050302030203"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685800" y="304800"/>
            <a:ext cx="7772400" cy="1143000"/>
          </a:xfrm>
        </p:spPr>
        <p:txBody>
          <a:bodyPr/>
          <a:lstStyle/>
          <a:p>
            <a:r>
              <a:rPr lang="en-US" altLang="en-US" sz="4500" b="1" dirty="0" smtClean="0">
                <a:solidFill>
                  <a:srgbClr val="000714"/>
                </a:solidFill>
                <a:latin typeface="Comic Sans MS" panose="030F0702030302020204" pitchFamily="66" charset="0"/>
              </a:rPr>
              <a:t>3 Cloud Formation Methods</a:t>
            </a:r>
            <a:endParaRPr lang="en-US" altLang="en-US" sz="4500" b="1" dirty="0" smtClean="0">
              <a:solidFill>
                <a:srgbClr val="000714"/>
              </a:solidFill>
            </a:endParaRPr>
          </a:p>
        </p:txBody>
      </p:sp>
      <p:sp>
        <p:nvSpPr>
          <p:cNvPr id="38915" name="Content Placeholder 2"/>
          <p:cNvSpPr>
            <a:spLocks noGrp="1"/>
          </p:cNvSpPr>
          <p:nvPr>
            <p:ph idx="1"/>
          </p:nvPr>
        </p:nvSpPr>
        <p:spPr>
          <a:xfrm>
            <a:off x="228600" y="1981200"/>
            <a:ext cx="8915400" cy="4114800"/>
          </a:xfrm>
        </p:spPr>
        <p:txBody>
          <a:bodyPr/>
          <a:lstStyle/>
          <a:p>
            <a:pPr marL="514350" indent="-514350">
              <a:buFont typeface="Times New Roman" panose="02020603050405020304" pitchFamily="18" charset="0"/>
              <a:buAutoNum type="arabicPeriod"/>
            </a:pPr>
            <a:r>
              <a:rPr lang="en-US" altLang="en-US" sz="3600" b="1" dirty="0" smtClean="0">
                <a:solidFill>
                  <a:srgbClr val="000714"/>
                </a:solidFill>
                <a:latin typeface="Comic Sans MS" panose="030F0702030302020204" pitchFamily="66" charset="0"/>
              </a:rPr>
              <a:t>Convection – Warm, moist air rising.</a:t>
            </a:r>
          </a:p>
          <a:p>
            <a:pPr marL="514350" indent="-514350">
              <a:buFont typeface="Times New Roman" panose="02020603050405020304" pitchFamily="18" charset="0"/>
              <a:buAutoNum type="arabicPeriod"/>
            </a:pPr>
            <a:r>
              <a:rPr lang="en-US" altLang="en-US" sz="3600" b="1" dirty="0" smtClean="0">
                <a:solidFill>
                  <a:srgbClr val="000714"/>
                </a:solidFill>
                <a:latin typeface="Comic Sans MS" panose="030F0702030302020204" pitchFamily="66" charset="0"/>
              </a:rPr>
              <a:t>Lifting – Warm, moist air sliding up the side of a mountain.</a:t>
            </a:r>
          </a:p>
          <a:p>
            <a:pPr marL="514350" indent="-514350">
              <a:buFont typeface="Times New Roman" panose="02020603050405020304" pitchFamily="18" charset="0"/>
              <a:buAutoNum type="arabicPeriod"/>
            </a:pPr>
            <a:r>
              <a:rPr lang="en-US" altLang="en-US" sz="3600" b="1" dirty="0" smtClean="0">
                <a:solidFill>
                  <a:srgbClr val="000714"/>
                </a:solidFill>
                <a:latin typeface="Comic Sans MS" panose="030F0702030302020204" pitchFamily="66" charset="0"/>
              </a:rPr>
              <a:t>Frontal Activity – Warm, moist air being forced to rise by a cooler air mass.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3" y="1"/>
            <a:ext cx="9143999" cy="6857999"/>
          </a:xfrm>
          <a:prstGeom prst="rect">
            <a:avLst/>
          </a:prstGeom>
        </p:spPr>
      </p:pic>
      <p:sp>
        <p:nvSpPr>
          <p:cNvPr id="2" name="Title 1"/>
          <p:cNvSpPr>
            <a:spLocks noGrp="1"/>
          </p:cNvSpPr>
          <p:nvPr>
            <p:ph type="title"/>
          </p:nvPr>
        </p:nvSpPr>
        <p:spPr>
          <a:xfrm>
            <a:off x="677758" y="5257800"/>
            <a:ext cx="8421687" cy="1362075"/>
          </a:xfrm>
        </p:spPr>
        <p:txBody>
          <a:bodyPr/>
          <a:lstStyle/>
          <a:p>
            <a:r>
              <a:rPr lang="en-US" dirty="0" smtClean="0"/>
              <a:t>Unusual cloud formations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04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36443"/>
            <a:ext cx="9144000" cy="6858000"/>
          </a:xfrm>
          <a:prstGeom prst="rect">
            <a:avLst/>
          </a:prstGeom>
        </p:spPr>
      </p:pic>
      <p:sp>
        <p:nvSpPr>
          <p:cNvPr id="4" name="Title 3"/>
          <p:cNvSpPr>
            <a:spLocks noGrp="1"/>
          </p:cNvSpPr>
          <p:nvPr>
            <p:ph type="title"/>
          </p:nvPr>
        </p:nvSpPr>
        <p:spPr/>
        <p:txBody>
          <a:bodyPr/>
          <a:lstStyle/>
          <a:p>
            <a:r>
              <a:rPr lang="en-US" dirty="0" smtClean="0"/>
              <a:t>Roll Cloud</a:t>
            </a:r>
            <a:endParaRPr lang="en-US" dirty="0"/>
          </a:p>
        </p:txBody>
      </p:sp>
    </p:spTree>
    <p:extLst>
      <p:ext uri="{BB962C8B-B14F-4D97-AF65-F5344CB8AC3E}">
        <p14:creationId xmlns:p14="http://schemas.microsoft.com/office/powerpoint/2010/main" val="375216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304800" y="304800"/>
            <a:ext cx="8534400" cy="6248400"/>
          </a:xfrm>
        </p:spPr>
        <p:txBody>
          <a:bodyPr/>
          <a:lstStyle/>
          <a:p>
            <a:pPr algn="l"/>
            <a:r>
              <a:rPr lang="en-US" altLang="en-US" sz="4100" dirty="0" smtClean="0">
                <a:solidFill>
                  <a:srgbClr val="000714"/>
                </a:solidFill>
                <a:latin typeface="Comic Sans MS" panose="030F0702030302020204" pitchFamily="66" charset="0"/>
              </a:rPr>
              <a:t>Let’s start with the cloud’s appearance.  Clouds can be thick and white, dark and gray, or thin and nearly transparent (see- through).  They can be round, oval, tall or flat.  They can be large or small.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78" y="0"/>
            <a:ext cx="7772400" cy="732268"/>
          </a:xfrm>
        </p:spPr>
        <p:txBody>
          <a:bodyPr/>
          <a:lstStyle/>
          <a:p>
            <a:r>
              <a:rPr lang="en-US" dirty="0" smtClean="0"/>
              <a:t>Lenticular</a:t>
            </a:r>
            <a:endParaRPr lang="en-US" dirty="0"/>
          </a:p>
        </p:txBody>
      </p:sp>
      <p:pic>
        <p:nvPicPr>
          <p:cNvPr id="4" name="Content Placeholder 3"/>
          <p:cNvPicPr>
            <a:picLocks noGrp="1" noChangeAspect="1"/>
          </p:cNvPicPr>
          <p:nvPr>
            <p:ph idx="1"/>
          </p:nvPr>
        </p:nvPicPr>
        <p:blipFill>
          <a:blip r:embed="rId2"/>
          <a:stretch>
            <a:fillRect/>
          </a:stretch>
        </p:blipFill>
        <p:spPr>
          <a:xfrm>
            <a:off x="-36443" y="732268"/>
            <a:ext cx="9180443" cy="6109168"/>
          </a:xfrm>
          <a:prstGeom prst="rect">
            <a:avLst/>
          </a:prstGeom>
        </p:spPr>
      </p:pic>
    </p:spTree>
    <p:extLst>
      <p:ext uri="{BB962C8B-B14F-4D97-AF65-F5344CB8AC3E}">
        <p14:creationId xmlns:p14="http://schemas.microsoft.com/office/powerpoint/2010/main" val="2274879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marL="571500" indent="-571500">
              <a:buFont typeface="Arial" panose="020B0604020202020204" pitchFamily="34" charset="0"/>
              <a:buChar char="•"/>
            </a:pPr>
            <a:r>
              <a:rPr lang="en-US" dirty="0" smtClean="0"/>
              <a:t>Wave Clouds</a:t>
            </a:r>
            <a:endParaRPr lang="en-US" dirty="0"/>
          </a:p>
        </p:txBody>
      </p:sp>
      <p:pic>
        <p:nvPicPr>
          <p:cNvPr id="4" name="Content Placeholder 3"/>
          <p:cNvPicPr>
            <a:picLocks noGrp="1" noChangeAspect="1"/>
          </p:cNvPicPr>
          <p:nvPr>
            <p:ph idx="1"/>
          </p:nvPr>
        </p:nvPicPr>
        <p:blipFill>
          <a:blip r:embed="rId2"/>
          <a:stretch>
            <a:fillRect/>
          </a:stretch>
        </p:blipFill>
        <p:spPr>
          <a:xfrm>
            <a:off x="0" y="970547"/>
            <a:ext cx="9144000" cy="5887453"/>
          </a:xfrm>
          <a:prstGeom prst="rect">
            <a:avLst/>
          </a:prstGeom>
        </p:spPr>
      </p:pic>
    </p:spTree>
    <p:extLst>
      <p:ext uri="{BB962C8B-B14F-4D97-AF65-F5344CB8AC3E}">
        <p14:creationId xmlns:p14="http://schemas.microsoft.com/office/powerpoint/2010/main" val="3509361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12" y="2485"/>
            <a:ext cx="9140687" cy="6855515"/>
          </a:xfrm>
          <a:prstGeom prst="rect">
            <a:avLst/>
          </a:prstGeom>
        </p:spPr>
      </p:pic>
    </p:spTree>
    <p:extLst>
      <p:ext uri="{BB962C8B-B14F-4D97-AF65-F5344CB8AC3E}">
        <p14:creationId xmlns:p14="http://schemas.microsoft.com/office/powerpoint/2010/main" val="337266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49162"/>
            <a:ext cx="9296400" cy="7007162"/>
          </a:xfrm>
          <a:prstGeom prst="rect">
            <a:avLst/>
          </a:prstGeom>
        </p:spPr>
      </p:pic>
      <p:sp>
        <p:nvSpPr>
          <p:cNvPr id="2" name="Title 1"/>
          <p:cNvSpPr>
            <a:spLocks noGrp="1"/>
          </p:cNvSpPr>
          <p:nvPr>
            <p:ph type="title"/>
          </p:nvPr>
        </p:nvSpPr>
        <p:spPr>
          <a:xfrm>
            <a:off x="609600" y="4800600"/>
            <a:ext cx="7772400" cy="1143000"/>
          </a:xfrm>
        </p:spPr>
        <p:txBody>
          <a:bodyPr/>
          <a:lstStyle/>
          <a:p>
            <a:r>
              <a:rPr lang="en-US" dirty="0" err="1" smtClean="0">
                <a:solidFill>
                  <a:schemeClr val="bg1"/>
                </a:solidFill>
              </a:rPr>
              <a:t>Mammatus</a:t>
            </a:r>
            <a:r>
              <a:rPr lang="en-US" dirty="0" smtClean="0">
                <a:solidFill>
                  <a:schemeClr val="bg1"/>
                </a:solidFill>
              </a:rPr>
              <a:t> </a:t>
            </a:r>
            <a:r>
              <a:rPr lang="en-US" dirty="0" err="1" smtClean="0">
                <a:solidFill>
                  <a:schemeClr val="bg1"/>
                </a:solidFill>
              </a:rPr>
              <a:t>Cloluds</a:t>
            </a:r>
            <a:endParaRPr lang="en-US" dirty="0">
              <a:solidFill>
                <a:schemeClr val="bg1"/>
              </a:solidFill>
            </a:endParaRPr>
          </a:p>
        </p:txBody>
      </p:sp>
    </p:spTree>
    <p:extLst>
      <p:ext uri="{BB962C8B-B14F-4D97-AF65-F5344CB8AC3E}">
        <p14:creationId xmlns:p14="http://schemas.microsoft.com/office/powerpoint/2010/main" val="30233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564" y="5798"/>
            <a:ext cx="9127435" cy="6845576"/>
          </a:xfrm>
          <a:prstGeom prst="rect">
            <a:avLst/>
          </a:prstGeom>
        </p:spPr>
      </p:pic>
    </p:spTree>
    <p:extLst>
      <p:ext uri="{BB962C8B-B14F-4D97-AF65-F5344CB8AC3E}">
        <p14:creationId xmlns:p14="http://schemas.microsoft.com/office/powerpoint/2010/main" val="807707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66192"/>
            <a:ext cx="9144000" cy="5206008"/>
          </a:xfrm>
          <a:prstGeom prst="rect">
            <a:avLst/>
          </a:prstGeom>
        </p:spPr>
      </p:pic>
    </p:spTree>
    <p:extLst>
      <p:ext uri="{BB962C8B-B14F-4D97-AF65-F5344CB8AC3E}">
        <p14:creationId xmlns:p14="http://schemas.microsoft.com/office/powerpoint/2010/main" val="3961792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4023962" y="-36443"/>
            <a:ext cx="5143500" cy="6858000"/>
          </a:xfrm>
          <a:prstGeom prst="rect">
            <a:avLst/>
          </a:prstGeom>
        </p:spPr>
      </p:pic>
      <p:pic>
        <p:nvPicPr>
          <p:cNvPr id="4" name="Content Placeholder 3"/>
          <p:cNvPicPr>
            <a:picLocks noGrp="1" noChangeAspect="1"/>
          </p:cNvPicPr>
          <p:nvPr>
            <p:ph idx="1"/>
          </p:nvPr>
        </p:nvPicPr>
        <p:blipFill>
          <a:blip r:embed="rId3"/>
          <a:stretch>
            <a:fillRect/>
          </a:stretch>
        </p:blipFill>
        <p:spPr>
          <a:xfrm>
            <a:off x="-36444" y="26504"/>
            <a:ext cx="4096849" cy="6831496"/>
          </a:xfrm>
          <a:prstGeom prst="rect">
            <a:avLst/>
          </a:prstGeom>
        </p:spPr>
      </p:pic>
    </p:spTree>
    <p:extLst>
      <p:ext uri="{BB962C8B-B14F-4D97-AF65-F5344CB8AC3E}">
        <p14:creationId xmlns:p14="http://schemas.microsoft.com/office/powerpoint/2010/main" val="287441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1430"/>
            <a:ext cx="9144000" cy="6846570"/>
          </a:xfrm>
          <a:prstGeom prst="rect">
            <a:avLst/>
          </a:prstGeom>
        </p:spPr>
      </p:pic>
    </p:spTree>
    <p:extLst>
      <p:ext uri="{BB962C8B-B14F-4D97-AF65-F5344CB8AC3E}">
        <p14:creationId xmlns:p14="http://schemas.microsoft.com/office/powerpoint/2010/main" val="29202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6078" y="457200"/>
            <a:ext cx="9067800" cy="5803392"/>
          </a:xfrm>
          <a:prstGeom prst="rect">
            <a:avLst/>
          </a:prstGeom>
        </p:spPr>
      </p:pic>
    </p:spTree>
    <p:extLst>
      <p:ext uri="{BB962C8B-B14F-4D97-AF65-F5344CB8AC3E}">
        <p14:creationId xmlns:p14="http://schemas.microsoft.com/office/powerpoint/2010/main" val="409871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42162"/>
            <a:ext cx="9173817" cy="5835568"/>
          </a:xfrm>
          <a:prstGeom prst="rect">
            <a:avLst/>
          </a:prstGeom>
        </p:spPr>
      </p:pic>
    </p:spTree>
    <p:extLst>
      <p:ext uri="{BB962C8B-B14F-4D97-AF65-F5344CB8AC3E}">
        <p14:creationId xmlns:p14="http://schemas.microsoft.com/office/powerpoint/2010/main" val="154736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685800" y="1524000"/>
            <a:ext cx="7772400" cy="3657600"/>
          </a:xfrm>
        </p:spPr>
        <p:txBody>
          <a:bodyPr/>
          <a:lstStyle/>
          <a:p>
            <a:r>
              <a:rPr lang="en-US" altLang="en-US" sz="10000" b="1" dirty="0" smtClean="0">
                <a:solidFill>
                  <a:srgbClr val="002060"/>
                </a:solidFill>
                <a:latin typeface="Bradley Hand ITC" panose="03070402050302030203" pitchFamily="66" charset="0"/>
              </a:rPr>
              <a:t>3 Basic</a:t>
            </a:r>
            <a:br>
              <a:rPr lang="en-US" altLang="en-US" sz="10000" b="1" dirty="0" smtClean="0">
                <a:solidFill>
                  <a:srgbClr val="002060"/>
                </a:solidFill>
                <a:latin typeface="Bradley Hand ITC" panose="03070402050302030203" pitchFamily="66" charset="0"/>
              </a:rPr>
            </a:br>
            <a:r>
              <a:rPr lang="en-US" altLang="en-US" sz="10000" b="1" dirty="0" smtClean="0">
                <a:solidFill>
                  <a:srgbClr val="002060"/>
                </a:solidFill>
                <a:latin typeface="Bradley Hand ITC" panose="03070402050302030203" pitchFamily="66" charset="0"/>
              </a:rPr>
              <a:t>Cloud Types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0" y="457200"/>
            <a:ext cx="9067800" cy="5956412"/>
          </a:xfrm>
          <a:prstGeom prst="rect">
            <a:avLst/>
          </a:prstGeom>
        </p:spPr>
      </p:pic>
    </p:spTree>
    <p:extLst>
      <p:ext uri="{BB962C8B-B14F-4D97-AF65-F5344CB8AC3E}">
        <p14:creationId xmlns:p14="http://schemas.microsoft.com/office/powerpoint/2010/main" val="3994197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78" y="381000"/>
            <a:ext cx="9124122" cy="6091694"/>
          </a:xfrm>
          <a:prstGeom prst="rect">
            <a:avLst/>
          </a:prstGeom>
        </p:spPr>
      </p:pic>
    </p:spTree>
    <p:extLst>
      <p:ext uri="{BB962C8B-B14F-4D97-AF65-F5344CB8AC3E}">
        <p14:creationId xmlns:p14="http://schemas.microsoft.com/office/powerpoint/2010/main" val="510935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9817" y="576470"/>
            <a:ext cx="9173817" cy="5718896"/>
          </a:xfrm>
          <a:prstGeom prst="rect">
            <a:avLst/>
          </a:prstGeom>
        </p:spPr>
      </p:pic>
    </p:spTree>
    <p:extLst>
      <p:ext uri="{BB962C8B-B14F-4D97-AF65-F5344CB8AC3E}">
        <p14:creationId xmlns:p14="http://schemas.microsoft.com/office/powerpoint/2010/main" val="2700526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89904"/>
          </a:xfrm>
          <a:prstGeom prst="rect">
            <a:avLst/>
          </a:prstGeom>
        </p:spPr>
      </p:pic>
    </p:spTree>
    <p:extLst>
      <p:ext uri="{BB962C8B-B14F-4D97-AF65-F5344CB8AC3E}">
        <p14:creationId xmlns:p14="http://schemas.microsoft.com/office/powerpoint/2010/main" val="1640486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191" y="381000"/>
            <a:ext cx="9120809" cy="6101323"/>
          </a:xfrm>
          <a:prstGeom prst="rect">
            <a:avLst/>
          </a:prstGeom>
        </p:spPr>
      </p:pic>
    </p:spTree>
    <p:extLst>
      <p:ext uri="{BB962C8B-B14F-4D97-AF65-F5344CB8AC3E}">
        <p14:creationId xmlns:p14="http://schemas.microsoft.com/office/powerpoint/2010/main" val="351829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600200"/>
          </a:xfrm>
        </p:spPr>
        <p:txBody>
          <a:bodyPr/>
          <a:lstStyle/>
          <a:p>
            <a:pPr>
              <a:defRPr/>
            </a:pPr>
            <a:r>
              <a:rPr lang="en-US" sz="3500" b="1" dirty="0" smtClean="0">
                <a:solidFill>
                  <a:srgbClr val="002060"/>
                </a:solidFill>
                <a:latin typeface="Comic Sans MS" pitchFamily="66" charset="0"/>
              </a:rPr>
              <a:t>Cumulus</a:t>
            </a:r>
            <a:r>
              <a:rPr lang="en-US" sz="3000" dirty="0" smtClean="0">
                <a:solidFill>
                  <a:schemeClr val="bg1"/>
                </a:solidFill>
                <a:latin typeface="Comic Sans MS" pitchFamily="66" charset="0"/>
              </a:rPr>
              <a:t/>
            </a:r>
            <a:br>
              <a:rPr lang="en-US" sz="3000" dirty="0" smtClean="0">
                <a:solidFill>
                  <a:schemeClr val="bg1"/>
                </a:solidFill>
                <a:latin typeface="Comic Sans MS" pitchFamily="66" charset="0"/>
              </a:rPr>
            </a:br>
            <a:r>
              <a:rPr lang="en-US" sz="2750" dirty="0" smtClean="0">
                <a:solidFill>
                  <a:srgbClr val="002060"/>
                </a:solidFill>
                <a:latin typeface="Comic Sans MS" pitchFamily="66" charset="0"/>
              </a:rPr>
              <a:t>Cumulus clouds are large, rounded, fluffy, cottony-looking clouds.  Cumulus means heap or pile.</a:t>
            </a:r>
            <a:endParaRPr lang="en-US" sz="2750" dirty="0">
              <a:solidFill>
                <a:srgbClr val="002060"/>
              </a:solidFill>
              <a:latin typeface="Comic Sans MS" pitchFamily="66" charset="0"/>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6848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pPr>
              <a:defRPr/>
            </a:pPr>
            <a:r>
              <a:rPr lang="en-US" sz="3400" b="1" dirty="0" smtClean="0">
                <a:solidFill>
                  <a:srgbClr val="002060"/>
                </a:solidFill>
                <a:latin typeface="Comic Sans MS" pitchFamily="66" charset="0"/>
              </a:rPr>
              <a:t>Stratus</a:t>
            </a:r>
            <a:r>
              <a:rPr lang="en-US" sz="3000" dirty="0" smtClean="0">
                <a:solidFill>
                  <a:srgbClr val="002060"/>
                </a:solidFill>
                <a:latin typeface="Comic Sans MS" pitchFamily="66" charset="0"/>
              </a:rPr>
              <a:t/>
            </a:r>
            <a:br>
              <a:rPr lang="en-US" sz="3000" dirty="0" smtClean="0">
                <a:solidFill>
                  <a:srgbClr val="002060"/>
                </a:solidFill>
                <a:latin typeface="Comic Sans MS" pitchFamily="66" charset="0"/>
              </a:rPr>
            </a:br>
            <a:r>
              <a:rPr lang="en-US" sz="2650" dirty="0" smtClean="0">
                <a:solidFill>
                  <a:srgbClr val="002060"/>
                </a:solidFill>
                <a:latin typeface="Comic Sans MS" pitchFamily="66" charset="0"/>
              </a:rPr>
              <a:t>Stratus clouds are low, flat sheets of clouds that look like one huge cloud covering the whole sky.  Stratus means layer.</a:t>
            </a:r>
            <a:endParaRPr lang="en-US" sz="2650" dirty="0">
              <a:solidFill>
                <a:srgbClr val="002060"/>
              </a:solidFill>
              <a:latin typeface="Comic Sans MS" pitchFamily="66" charset="0"/>
            </a:endParaRP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9254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AE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600200"/>
          </a:xfrm>
        </p:spPr>
        <p:txBody>
          <a:bodyPr/>
          <a:lstStyle/>
          <a:p>
            <a:pPr>
              <a:defRPr/>
            </a:pPr>
            <a:r>
              <a:rPr lang="en-US" sz="3400" b="1" dirty="0" smtClean="0">
                <a:solidFill>
                  <a:srgbClr val="002060"/>
                </a:solidFill>
                <a:latin typeface="Comic Sans MS" pitchFamily="66" charset="0"/>
              </a:rPr>
              <a:t>Cirrus</a:t>
            </a:r>
            <a:r>
              <a:rPr lang="en-US" sz="3000" dirty="0" smtClean="0">
                <a:solidFill>
                  <a:srgbClr val="002060"/>
                </a:solidFill>
                <a:latin typeface="Comic Sans MS" pitchFamily="66" charset="0"/>
              </a:rPr>
              <a:t/>
            </a:r>
            <a:br>
              <a:rPr lang="en-US" sz="3000" dirty="0" smtClean="0">
                <a:solidFill>
                  <a:srgbClr val="002060"/>
                </a:solidFill>
                <a:latin typeface="Comic Sans MS" pitchFamily="66" charset="0"/>
              </a:rPr>
            </a:br>
            <a:r>
              <a:rPr lang="en-US" sz="2650" dirty="0" smtClean="0">
                <a:solidFill>
                  <a:srgbClr val="002060"/>
                </a:solidFill>
                <a:latin typeface="Comic Sans MS" pitchFamily="66" charset="0"/>
              </a:rPr>
              <a:t>Cirrus clouds are high, thin, wispy, and feathery.  Cirrus means curl or wisp of hair.</a:t>
            </a:r>
            <a:endParaRPr lang="en-US" sz="2650" dirty="0">
              <a:solidFill>
                <a:srgbClr val="002060"/>
              </a:solidFill>
              <a:latin typeface="Comic Sans MS" pitchFamily="66" charset="0"/>
            </a:endParaRP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983896" cy="523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1524000"/>
            <a:ext cx="7772400" cy="3657600"/>
          </a:xfrm>
        </p:spPr>
        <p:txBody>
          <a:bodyPr/>
          <a:lstStyle/>
          <a:p>
            <a:r>
              <a:rPr lang="en-US" altLang="en-US" sz="10000" b="1" dirty="0" smtClean="0">
                <a:solidFill>
                  <a:srgbClr val="002060"/>
                </a:solidFill>
                <a:latin typeface="Bradley Hand ITC" panose="03070402050302030203" pitchFamily="66" charset="0"/>
              </a:rPr>
              <a:t>How High</a:t>
            </a:r>
            <a:br>
              <a:rPr lang="en-US" altLang="en-US" sz="10000" b="1" dirty="0" smtClean="0">
                <a:solidFill>
                  <a:srgbClr val="002060"/>
                </a:solidFill>
                <a:latin typeface="Bradley Hand ITC" panose="03070402050302030203" pitchFamily="66" charset="0"/>
              </a:rPr>
            </a:br>
            <a:r>
              <a:rPr lang="en-US" altLang="en-US" sz="10000" b="1" dirty="0" smtClean="0">
                <a:solidFill>
                  <a:srgbClr val="002060"/>
                </a:solidFill>
                <a:latin typeface="Bradley Hand ITC" panose="03070402050302030203" pitchFamily="66" charset="0"/>
              </a:rPr>
              <a:t>is High?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663300"/>
      </a:dk1>
      <a:lt1>
        <a:srgbClr val="FFFFFF"/>
      </a:lt1>
      <a:dk2>
        <a:srgbClr val="FF00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2370</TotalTime>
  <Words>469</Words>
  <Application>Microsoft Office PowerPoint</Application>
  <PresentationFormat>On-screen Show (4:3)</PresentationFormat>
  <Paragraphs>65</Paragraphs>
  <Slides>54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Times New Roman</vt:lpstr>
      <vt:lpstr>Arial</vt:lpstr>
      <vt:lpstr>Calibri</vt:lpstr>
      <vt:lpstr>Curlz MT</vt:lpstr>
      <vt:lpstr>Wingdings</vt:lpstr>
      <vt:lpstr>Comic Sans MS</vt:lpstr>
      <vt:lpstr>Bradley Hand ITC</vt:lpstr>
      <vt:lpstr>Default Design</vt:lpstr>
      <vt:lpstr>Clouds</vt:lpstr>
      <vt:lpstr>What is a cloud?</vt:lpstr>
      <vt:lpstr>When you see a cloud, how can you tell what type of cloud it is?   By observing two characteristics: the first is the cloud’s physical appearance.  The second is how high a cloud is above the Earth.  These two things then help us determine the cloud’s type.</vt:lpstr>
      <vt:lpstr>Let’s start with the cloud’s appearance.  Clouds can be thick and white, dark and gray, or thin and nearly transparent (see- through).  They can be round, oval, tall or flat.  They can be large or small.</vt:lpstr>
      <vt:lpstr>3 Basic Cloud Types</vt:lpstr>
      <vt:lpstr>Cumulus Cumulus clouds are large, rounded, fluffy, cottony-looking clouds.  Cumulus means heap or pile.</vt:lpstr>
      <vt:lpstr>Stratus Stratus clouds are low, flat sheets of clouds that look like one huge cloud covering the whole sky.  Stratus means layer.</vt:lpstr>
      <vt:lpstr>Cirrus Cirrus clouds are high, thin, wispy, and feathery.  Cirrus means curl or wisp of hair.</vt:lpstr>
      <vt:lpstr>How High is High?</vt:lpstr>
      <vt:lpstr>Altitude is how high something is above the Earth’s surface.  Clouds can be high in the sky way above Earth, low in the sky, or in the middle of the sky.   What does that really mean?</vt:lpstr>
      <vt:lpstr>Generally speaking, an altitude of 6,000 feet or less is low level.  That means a plane or a cloud in the sky at 6,000 feet or less above the Earth’s surface is at a low altitude.  A middle altitude is more than 6,000 feet, but less than 20,000 feet above the Earth’s surface.  An altitude of 20,000 feet or more is a high level altitude.</vt:lpstr>
      <vt:lpstr>Because you are here on the ground and the clouds are in the sky, you can’t know how high they are – you can’t really know their altitude.  But you can tell if the cloud is low is the sky, high in the sky, or in the middle of the sky by just looking at them.  Sometimes clouds can be at different altitudes than usual.  </vt:lpstr>
      <vt:lpstr>Altostratus Stratus clouds, usually low, can also be at middle altitudes.  When they are, we call them altostratus clouds.  Alto means  higher.  And altostratus means stratus clouds at higher levels than regular stratus clouds.</vt:lpstr>
      <vt:lpstr>Altocumulus Cumulus clouds are also usually low, but can be at middle altitudes.  When they are, we call them altocumulus clouds.  Alto means  higher.  And altocumulus means cumulus clouds at higher levels than regular cumulus clouds.</vt:lpstr>
      <vt:lpstr>Cirrostratus When the prefix cirro is added to the name of one of the basic cloud types it tells us that the cloud is at very high levels.  When stratus clouds are at high levels they are called cirrostratus clouds.</vt:lpstr>
      <vt:lpstr>Cirrocumulus When the prefix cirro is added to the name of one of the basic cloud types it tells us that the cloud is at very high levels.  When cumulus clouds are at high levels they are called cirrocumulus clouds.</vt:lpstr>
      <vt:lpstr>Rain Clouds  The word nimbus means rain.  Another form of the word nimbus is nimbo.  So, if a cloud contains rain, sleet, snow, or hail, we add nimbus or nimbo to its name.</vt:lpstr>
      <vt:lpstr>Nimbostratus A stratus cloud that produces rain, sleet, or snow is called a nimbostratus cloud.  Nimbo is a form of the word nimbus.</vt:lpstr>
      <vt:lpstr>Cumulonimbus A cumulus cloud that produces rain, sleet, snow, or hail is called a cumulonimbus cloud.  That word is a combination of the words cumulo (a form of the word cumulus) and nimbus.</vt:lpstr>
      <vt:lpstr>Stratocumulus A stratocumulus cloud typically forms after it rains, but before the sky clears.  That word is a combination of the words strato (a form of the word stratus) and cumulus, so we know that this cloud type has characteristics of both stratus and cumulus clouds.</vt:lpstr>
      <vt:lpstr>Let’s Review</vt:lpstr>
      <vt:lpstr>PowerPoint Presentation</vt:lpstr>
      <vt:lpstr>Low Level Clouds   Clouds found at low levels include cumulus, stratus, stratocumulus, nimbostratus and cumulonimbus clouds.  Although the bottoms of cumulonimbus clouds are at low altitudes, they can be very tall and their tops can be at very high altitudes.</vt:lpstr>
      <vt:lpstr>Mid-Level Clouds   Clouds found at middle-levels include altocumulus and altostratus clouds.</vt:lpstr>
      <vt:lpstr>High-Level Clouds   Clouds found at the highest levels include cirrus, cirrostratus, and cirrocumulus clouds.</vt:lpstr>
      <vt:lpstr>How are clouds formed?</vt:lpstr>
      <vt:lpstr>Cloud Formation Basics</vt:lpstr>
      <vt:lpstr>Cloud Formation</vt:lpstr>
      <vt:lpstr>3 Cloud Formation Methods</vt:lpstr>
      <vt:lpstr>Convection When the sun warms the ground, the air above the ground is heated and begins to rise.  This warm air, containing water vapor, rises in a process known as convection.  Since the upper troposphere has less pressure than the troposphere below it, the rising air and water vapor will expand, become cooler and the water vapor will condense.</vt:lpstr>
      <vt:lpstr>Convection This is a cloud that is forming by convection.</vt:lpstr>
      <vt:lpstr>Lifting Some clouds are formed when warm, moist air moves up the side of a mountain.  Along its journey, the air is lifted higher into the troposphere where the pressure is lower.  Again, the water vapor in the air is allowed to cool and form clouds.  This is why we often see clouds over mountains.</vt:lpstr>
      <vt:lpstr>Lifting This is a cloud that is forming by lifting.</vt:lpstr>
      <vt:lpstr>Frontal Activity Sometimes a warm, moist air mass, will run into a colder air mass.  When the two meet, the warm, moist air rises higher into the troposphere.  The lower pressure of the upper troposphere causes the water vapor in the warm air to cool and form a cloud.</vt:lpstr>
      <vt:lpstr>Frontal Activity This is a cloud that is forming by frontal activity.</vt:lpstr>
      <vt:lpstr>Let’s Review some more!</vt:lpstr>
      <vt:lpstr>3 Cloud Formation Methods</vt:lpstr>
      <vt:lpstr>Unusual cloud formations</vt:lpstr>
      <vt:lpstr>Roll Cloud</vt:lpstr>
      <vt:lpstr>Lenticular</vt:lpstr>
      <vt:lpstr>Wave Clouds</vt:lpstr>
      <vt:lpstr>PowerPoint Presentation</vt:lpstr>
      <vt:lpstr>Mammatus Cloluds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haywood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Types</dc:title>
  <dc:creator>Computer coordinator</dc:creator>
  <cp:lastModifiedBy>Joseph Naumann</cp:lastModifiedBy>
  <cp:revision>65</cp:revision>
  <dcterms:created xsi:type="dcterms:W3CDTF">2007-10-12T03:46:19Z</dcterms:created>
  <dcterms:modified xsi:type="dcterms:W3CDTF">2018-08-25T05:11:14Z</dcterms:modified>
</cp:coreProperties>
</file>