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256" r:id="rId2"/>
    <p:sldId id="257" r:id="rId3"/>
    <p:sldId id="258" r:id="rId4"/>
    <p:sldId id="278" r:id="rId5"/>
    <p:sldId id="262" r:id="rId6"/>
    <p:sldId id="263" r:id="rId7"/>
    <p:sldId id="295" r:id="rId8"/>
    <p:sldId id="296" r:id="rId9"/>
    <p:sldId id="297" r:id="rId10"/>
    <p:sldId id="280" r:id="rId11"/>
    <p:sldId id="298" r:id="rId12"/>
    <p:sldId id="281" r:id="rId13"/>
    <p:sldId id="259" r:id="rId14"/>
    <p:sldId id="265" r:id="rId15"/>
    <p:sldId id="266" r:id="rId16"/>
    <p:sldId id="283" r:id="rId17"/>
    <p:sldId id="284" r:id="rId18"/>
    <p:sldId id="306" r:id="rId19"/>
    <p:sldId id="291" r:id="rId20"/>
    <p:sldId id="285" r:id="rId21"/>
    <p:sldId id="299" r:id="rId22"/>
    <p:sldId id="307" r:id="rId23"/>
    <p:sldId id="308" r:id="rId24"/>
    <p:sldId id="309" r:id="rId25"/>
    <p:sldId id="310" r:id="rId26"/>
    <p:sldId id="270" r:id="rId27"/>
    <p:sldId id="264" r:id="rId28"/>
    <p:sldId id="294" r:id="rId29"/>
    <p:sldId id="286" r:id="rId30"/>
    <p:sldId id="271" r:id="rId31"/>
    <p:sldId id="272" r:id="rId32"/>
    <p:sldId id="292" r:id="rId33"/>
    <p:sldId id="273" r:id="rId34"/>
    <p:sldId id="287" r:id="rId35"/>
    <p:sldId id="274" r:id="rId36"/>
    <p:sldId id="275" r:id="rId37"/>
    <p:sldId id="300" r:id="rId38"/>
    <p:sldId id="304" r:id="rId39"/>
    <p:sldId id="305" r:id="rId40"/>
    <p:sldId id="301" r:id="rId41"/>
    <p:sldId id="302" r:id="rId42"/>
    <p:sldId id="288" r:id="rId43"/>
    <p:sldId id="293" r:id="rId44"/>
    <p:sldId id="276" r:id="rId45"/>
    <p:sldId id="277" r:id="rId46"/>
    <p:sldId id="303" r:id="rId47"/>
    <p:sldId id="289" r:id="rId48"/>
    <p:sldId id="260" r:id="rId49"/>
    <p:sldId id="261" r:id="rId50"/>
    <p:sldId id="29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0" autoAdjust="0"/>
    <p:restoredTop sz="94678" autoAdjust="0"/>
  </p:normalViewPr>
  <p:slideViewPr>
    <p:cSldViewPr snapToGrid="0">
      <p:cViewPr varScale="1">
        <p:scale>
          <a:sx n="100" d="100"/>
          <a:sy n="100" d="100"/>
        </p:scale>
        <p:origin x="3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A034B-CB82-4D43-A42F-6EBC68630E98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515F1-FF9D-4FF0-8DF1-95D64F2B8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4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cities/2014/may/06/postcard-perfect-the-big-business-of-city-branding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s.cml.upenn.edu/redlining/contact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18 Opener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42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01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35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Tables 18.1, 18.2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28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 18.2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38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Figures 18.11, 18.12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33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 18.3 Figure 1 (top)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47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Box 18.3 Figure 1 (bottom)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55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02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0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Figures 18.13, 18.14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4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10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Source: © Art </a:t>
            </a:r>
            <a:r>
              <a:rPr lang="en-US" sz="1200" dirty="0" err="1" smtClean="0">
                <a:solidFill>
                  <a:prstClr val="black"/>
                </a:solidFill>
              </a:rPr>
              <a:t>Widak</a:t>
            </a:r>
            <a:r>
              <a:rPr lang="en-US" sz="1200" dirty="0" smtClean="0">
                <a:solidFill>
                  <a:prstClr val="black"/>
                </a:solidFill>
              </a:rPr>
              <a:t>/</a:t>
            </a:r>
            <a:r>
              <a:rPr lang="en-US" sz="1200" dirty="0" err="1" smtClean="0">
                <a:solidFill>
                  <a:prstClr val="black"/>
                </a:solidFill>
              </a:rPr>
              <a:t>Demotix</a:t>
            </a:r>
            <a:r>
              <a:rPr lang="en-US" sz="1200" dirty="0" smtClean="0">
                <a:solidFill>
                  <a:prstClr val="black"/>
                </a:solidFill>
              </a:rPr>
              <a:t>/Corbis at the </a:t>
            </a:r>
            <a:r>
              <a:rPr lang="en-US" sz="1200" dirty="0" err="1" smtClean="0">
                <a:solidFill>
                  <a:prstClr val="black"/>
                </a:solidFill>
                <a:hlinkClick r:id="rId3"/>
              </a:rPr>
              <a:t>The</a:t>
            </a:r>
            <a:r>
              <a:rPr lang="en-US" sz="1200" dirty="0" smtClean="0">
                <a:solidFill>
                  <a:prstClr val="black"/>
                </a:solidFill>
                <a:hlinkClick r:id="rId3"/>
              </a:rPr>
              <a:t> Guardian Cities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40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06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44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 18.3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4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75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34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Source: © Hillier at the </a:t>
            </a:r>
            <a:r>
              <a:rPr lang="en-US" sz="1200" dirty="0" smtClean="0">
                <a:solidFill>
                  <a:prstClr val="black"/>
                </a:solidFill>
                <a:hlinkClick r:id="rId3"/>
              </a:rPr>
              <a:t>Cartographic Modeling Laboratory at UPENN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31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81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52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18.7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15F1-FF9D-4FF0-8DF1-95D64F2B8EB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83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5181601"/>
            <a:ext cx="6400800" cy="7778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6705600" y="1143000"/>
            <a:ext cx="5181600" cy="1981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0" i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Chapter </a:t>
            </a:r>
            <a:br>
              <a:rPr lang="en-US" dirty="0"/>
            </a:br>
            <a:r>
              <a:rPr lang="en-US" dirty="0"/>
              <a:t>Short </a:t>
            </a:r>
            <a:br>
              <a:rPr lang="en-US" dirty="0"/>
            </a:br>
            <a:r>
              <a:rPr lang="en-US" dirty="0"/>
              <a:t>2nd Edition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/>
          </p:nvPr>
        </p:nvSpPr>
        <p:spPr>
          <a:xfrm>
            <a:off x="6705600" y="3200400"/>
            <a:ext cx="5181600" cy="2759075"/>
          </a:xfrm>
        </p:spPr>
        <p:txBody>
          <a:bodyPr/>
          <a:lstStyle>
            <a:lvl1pPr marL="0" indent="0" algn="ctr">
              <a:buNone/>
              <a:defRPr i="1"/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143000"/>
            <a:ext cx="64008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29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304801" y="1143000"/>
            <a:ext cx="11585433" cy="251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304801" y="3673522"/>
            <a:ext cx="11585433" cy="251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CB3BF-D255-410F-9215-FA19C06BD9A4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CB1-D274-4145-9BAA-5A95CA23E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5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115824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96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1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115824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4800" y="4800600"/>
            <a:ext cx="11582400" cy="13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1524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8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4800600"/>
            <a:ext cx="5791200" cy="13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08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 3_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248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4800600"/>
            <a:ext cx="5791200" cy="13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2050E1-46C9-425D-A67E-2D1C87D95D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3683000"/>
            <a:ext cx="5791200" cy="2489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668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48006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36576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4800600"/>
            <a:ext cx="5791200" cy="11430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485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ox 2_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22860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36576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4800600"/>
            <a:ext cx="5791200" cy="11430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4BC56E-16D6-4348-A289-DA4A3A011A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3429000"/>
            <a:ext cx="5791200" cy="2514600"/>
          </a:xfr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597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57912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2"/>
          </p:nvPr>
        </p:nvSpPr>
        <p:spPr>
          <a:xfrm>
            <a:off x="6099033" y="1143000"/>
            <a:ext cx="5791200" cy="251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6099033" y="3673522"/>
            <a:ext cx="5791200" cy="251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365126"/>
            <a:ext cx="115824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43001"/>
            <a:ext cx="11582400" cy="5033963"/>
          </a:xfrm>
          <a:prstGeom prst="rect">
            <a:avLst/>
          </a:prstGeom>
        </p:spPr>
        <p:txBody>
          <a:bodyPr vert="horz" wrap="square" lIns="91440" tIns="4572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38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2" r:id="rId6"/>
    <p:sldLayoutId id="2147483678" r:id="rId7"/>
    <p:sldLayoutId id="2147483683" r:id="rId8"/>
    <p:sldLayoutId id="2147483679" r:id="rId9"/>
    <p:sldLayoutId id="2147483680" r:id="rId10"/>
    <p:sldLayoutId id="21474836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s.cml.upenn.edu/redlining/contact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hyperlink" Target="https://commons.wikimedia.org/wiki/File:Home_Owners'_Loan_Corporation_Philadelphia_redlining_map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cities/2014/may/06/postcard-perfect-the-big-business-of-city-brandi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365126"/>
            <a:ext cx="9144000" cy="777875"/>
          </a:xfrm>
        </p:spPr>
        <p:txBody>
          <a:bodyPr>
            <a:noAutofit/>
          </a:bodyPr>
          <a:lstStyle/>
          <a:p>
            <a:r>
              <a:rPr lang="en-US" sz="3800" dirty="0"/>
              <a:t>Chapter 18:The Internal Structure of the City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-569844" y="5817706"/>
            <a:ext cx="6400800" cy="777875"/>
          </a:xfrm>
        </p:spPr>
        <p:txBody>
          <a:bodyPr/>
          <a:lstStyle/>
          <a:p>
            <a:pPr algn="ctr"/>
            <a:r>
              <a:rPr lang="en-US" dirty="0"/>
              <a:t>Edinburgh skyline.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489247" y="1311965"/>
            <a:ext cx="3886200" cy="27590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this chapter, we will focus on the internal structure of the city and, in particular, on four specific themes: the city as investment, as residence, as social context, and as political arena.</a:t>
            </a:r>
          </a:p>
        </p:txBody>
      </p:sp>
      <p:pic>
        <p:nvPicPr>
          <p:cNvPr id="1026" name="Picture 2" descr="L:\Higher Education Editorial\Kaveney\Short, Human Geography, 2e\Supplements\Figure JPEGs\Chapter 18\Chapter 18 Open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965"/>
            <a:ext cx="6724986" cy="45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0487" y="4651513"/>
            <a:ext cx="465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Expanded by Joe Naumann, UMSL	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6227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5770" y="131287"/>
            <a:ext cx="11582400" cy="777875"/>
          </a:xfrm>
        </p:spPr>
        <p:txBody>
          <a:bodyPr/>
          <a:lstStyle/>
          <a:p>
            <a:r>
              <a:rPr lang="en-US" dirty="0"/>
              <a:t>The City as Residence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1143001"/>
            <a:ext cx="7438292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SUPPLY OF HOUSING</a:t>
            </a:r>
          </a:p>
          <a:p>
            <a:r>
              <a:rPr lang="en-US" dirty="0"/>
              <a:t>Financial institutions influence urban market</a:t>
            </a:r>
          </a:p>
          <a:p>
            <a:pPr lvl="1"/>
            <a:r>
              <a:rPr lang="en-US" dirty="0"/>
              <a:t>Lending’s resulting spatial patterns</a:t>
            </a:r>
          </a:p>
          <a:p>
            <a:r>
              <a:rPr lang="en-US" b="1" dirty="0"/>
              <a:t>Redlining </a:t>
            </a:r>
            <a:r>
              <a:rPr lang="en-US" dirty="0"/>
              <a:t>areas for lending risk</a:t>
            </a:r>
            <a:endParaRPr lang="en-US" b="1" dirty="0"/>
          </a:p>
          <a:p>
            <a:pPr lvl="1"/>
            <a:r>
              <a:rPr lang="en-US" dirty="0"/>
              <a:t>L</a:t>
            </a:r>
            <a:r>
              <a:rPr lang="en-US" spc="-150" dirty="0"/>
              <a:t>ow-income</a:t>
            </a:r>
            <a:r>
              <a:rPr lang="en-US" dirty="0"/>
              <a:t>, minority neighborhoods</a:t>
            </a:r>
          </a:p>
          <a:p>
            <a:pPr lvl="1"/>
            <a:r>
              <a:rPr lang="en-US" dirty="0"/>
              <a:t>Inner city </a:t>
            </a:r>
            <a:r>
              <a:rPr lang="en-US" dirty="0" smtClean="0"/>
              <a:t>decline</a:t>
            </a:r>
          </a:p>
          <a:p>
            <a:r>
              <a:rPr lang="en-US" dirty="0" smtClean="0"/>
              <a:t>“Shady” Real Estate Practices</a:t>
            </a:r>
          </a:p>
          <a:p>
            <a:pPr lvl="1"/>
            <a:r>
              <a:rPr lang="en-US" dirty="0" smtClean="0"/>
              <a:t>Block-busting (illegal now)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910754" y="4659923"/>
            <a:ext cx="5281246" cy="1266092"/>
          </a:xfrm>
        </p:spPr>
        <p:txBody>
          <a:bodyPr/>
          <a:lstStyle/>
          <a:p>
            <a:r>
              <a:rPr lang="en-US" dirty="0"/>
              <a:t>Home Owner’s Loan Corporation of Philadelphia “security map.” 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Source</a:t>
            </a:r>
            <a:r>
              <a:rPr lang="en-US" sz="2000" dirty="0">
                <a:solidFill>
                  <a:prstClr val="black"/>
                </a:solidFill>
              </a:rPr>
              <a:t>: © Hillier at the 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Cartographic Modeling Laboratory at UPENN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pic>
        <p:nvPicPr>
          <p:cNvPr id="1026" name="Picture 2" descr="https://upload.wikimedia.org/wikipedia/commons/4/41/Home_Owners%27_Loan_Corporation_Philadelphia_redlining_map.jpg">
            <a:hlinkClick r:id="rId4"/>
            <a:extLst>
              <a:ext uri="{FF2B5EF4-FFF2-40B4-BE49-F238E27FC236}">
                <a16:creationId xmlns:a16="http://schemas.microsoft.com/office/drawing/2014/main" id="{9AEC861B-6DC6-497B-B5FF-D27F5AE95173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06" y="869398"/>
            <a:ext cx="4679782" cy="35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5782" y="316523"/>
            <a:ext cx="4201417" cy="1043155"/>
          </a:xfrm>
        </p:spPr>
        <p:txBody>
          <a:bodyPr/>
          <a:lstStyle/>
          <a:p>
            <a:r>
              <a:rPr lang="en-US" dirty="0" smtClean="0"/>
              <a:t>Real Estate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0" y="581803"/>
            <a:ext cx="7685783" cy="581899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8159262" y="1548202"/>
            <a:ext cx="3727937" cy="4448152"/>
          </a:xfrm>
        </p:spPr>
        <p:txBody>
          <a:bodyPr>
            <a:normAutofit/>
          </a:bodyPr>
          <a:lstStyle/>
          <a:p>
            <a:r>
              <a:rPr lang="en-US" dirty="0"/>
              <a:t>Home Owner’s Loan Corporation of Philadelphia “security map.”  Source: © Hillier at the Cartographic Modeling Laboratory at UPENN</a:t>
            </a:r>
          </a:p>
        </p:txBody>
      </p:sp>
    </p:spTree>
    <p:extLst>
      <p:ext uri="{BB962C8B-B14F-4D97-AF65-F5344CB8AC3E}">
        <p14:creationId xmlns:p14="http://schemas.microsoft.com/office/powerpoint/2010/main" val="14169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5384" y="141659"/>
            <a:ext cx="11582400" cy="777875"/>
          </a:xfrm>
        </p:spPr>
        <p:txBody>
          <a:bodyPr/>
          <a:lstStyle/>
          <a:p>
            <a:r>
              <a:rPr lang="en-US" dirty="0"/>
              <a:t>The City as Residence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935282"/>
            <a:ext cx="652462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THE SUPPLY OF HOUSING</a:t>
            </a:r>
          </a:p>
          <a:p>
            <a:r>
              <a:rPr lang="en-US" dirty="0"/>
              <a:t>Ease on lending requirements and banking regulations</a:t>
            </a:r>
          </a:p>
          <a:p>
            <a:pPr lvl="1"/>
            <a:r>
              <a:rPr lang="en-US" b="1" dirty="0"/>
              <a:t>Prime mortgages </a:t>
            </a:r>
            <a:r>
              <a:rPr lang="en-US" dirty="0"/>
              <a:t>were eclipsed by </a:t>
            </a:r>
            <a:r>
              <a:rPr lang="en-US" b="1" dirty="0"/>
              <a:t>subprime</a:t>
            </a:r>
            <a:r>
              <a:rPr lang="en-US" dirty="0"/>
              <a:t> </a:t>
            </a:r>
            <a:endParaRPr lang="en-US" b="1" dirty="0"/>
          </a:p>
          <a:p>
            <a:pPr lvl="1"/>
            <a:r>
              <a:rPr lang="en-US" dirty="0"/>
              <a:t>Securitization and mortgages as commodity</a:t>
            </a:r>
          </a:p>
          <a:p>
            <a:pPr lvl="1"/>
            <a:r>
              <a:rPr lang="en-US" dirty="0"/>
              <a:t>Toxic mortgages lead to global recession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24600" y="5550145"/>
            <a:ext cx="5867400" cy="828675"/>
          </a:xfrm>
        </p:spPr>
        <p:txBody>
          <a:bodyPr/>
          <a:lstStyle/>
          <a:p>
            <a:pPr algn="ctr"/>
            <a:r>
              <a:rPr lang="en-US" dirty="0"/>
              <a:t>Luxury home in exclusive Palo Alto, California. </a:t>
            </a:r>
          </a:p>
        </p:txBody>
      </p:sp>
      <p:pic>
        <p:nvPicPr>
          <p:cNvPr id="6146" name="Picture 2" descr="L:\Higher Education Editorial\Kaveney\Short, Human Geography, 2e\Supplements\Figure JPEGs\Chapter 18\Figure 18.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4" y="1589932"/>
            <a:ext cx="5667375" cy="380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4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949570"/>
            <a:ext cx="11582400" cy="5750167"/>
          </a:xfrm>
          <a:noFill/>
        </p:spPr>
        <p:txBody>
          <a:bodyPr/>
          <a:lstStyle/>
          <a:p>
            <a:r>
              <a:rPr lang="en-US" dirty="0"/>
              <a:t>Social significance of home</a:t>
            </a:r>
          </a:p>
          <a:p>
            <a:pPr lvl="1"/>
            <a:r>
              <a:rPr lang="en-US" dirty="0"/>
              <a:t>Central element of our socialization into the world</a:t>
            </a:r>
          </a:p>
          <a:p>
            <a:r>
              <a:rPr lang="en-US" dirty="0"/>
              <a:t>Meaning of </a:t>
            </a:r>
            <a:r>
              <a:rPr lang="en-US" dirty="0" smtClean="0"/>
              <a:t>home – Changing concept of “ideal”</a:t>
            </a:r>
            <a:endParaRPr lang="en-US" dirty="0"/>
          </a:p>
          <a:p>
            <a:pPr lvl="1"/>
            <a:r>
              <a:rPr lang="en-US" dirty="0"/>
              <a:t>Space becomes place</a:t>
            </a:r>
          </a:p>
          <a:p>
            <a:pPr lvl="1"/>
            <a:r>
              <a:rPr lang="en-US" dirty="0"/>
              <a:t>Family relations, gendered and class identities are negotiated, contested, transformed</a:t>
            </a:r>
          </a:p>
          <a:p>
            <a:pPr lvl="1"/>
            <a:r>
              <a:rPr lang="en-US" dirty="0"/>
              <a:t>Home as an active moment in identity creation, social relations, collective </a:t>
            </a:r>
            <a:r>
              <a:rPr lang="en-US" dirty="0" smtClean="0"/>
              <a:t>meaning – </a:t>
            </a:r>
            <a:r>
              <a:rPr lang="en-US" dirty="0" smtClean="0">
                <a:solidFill>
                  <a:srgbClr val="FF0000"/>
                </a:solidFill>
              </a:rPr>
              <a:t>status symbol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Home is a node in a series of polarities: </a:t>
            </a:r>
            <a:r>
              <a:rPr lang="en-US" dirty="0" smtClean="0"/>
              <a:t>private-public</a:t>
            </a:r>
          </a:p>
          <a:p>
            <a:r>
              <a:rPr lang="en-US" dirty="0" smtClean="0"/>
              <a:t>“McMansions” on “postage-stamp” lots go for big bucks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646" y="171695"/>
            <a:ext cx="11582400" cy="777875"/>
          </a:xfrm>
        </p:spPr>
        <p:txBody>
          <a:bodyPr/>
          <a:lstStyle/>
          <a:p>
            <a:r>
              <a:rPr lang="en-US" dirty="0"/>
              <a:t>Home Sweet Home</a:t>
            </a:r>
          </a:p>
        </p:txBody>
      </p:sp>
    </p:spTree>
    <p:extLst>
      <p:ext uri="{BB962C8B-B14F-4D97-AF65-F5344CB8AC3E}">
        <p14:creationId xmlns:p14="http://schemas.microsoft.com/office/powerpoint/2010/main" val="2615833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City as Residence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6427226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DEMAND FOR HOUSING</a:t>
            </a:r>
          </a:p>
          <a:p>
            <a:r>
              <a:rPr lang="en-US" dirty="0"/>
              <a:t>Dimensions of demand</a:t>
            </a:r>
          </a:p>
          <a:p>
            <a:pPr lvl="1"/>
            <a:r>
              <a:rPr lang="en-US" dirty="0"/>
              <a:t>Housing reflects the income hierarchy</a:t>
            </a:r>
          </a:p>
          <a:p>
            <a:pPr lvl="1"/>
            <a:r>
              <a:rPr lang="en-US" dirty="0"/>
              <a:t>Varies over course of life </a:t>
            </a:r>
          </a:p>
          <a:p>
            <a:pPr lvl="1"/>
            <a:r>
              <a:rPr lang="en-US" dirty="0"/>
              <a:t>Regional variations</a:t>
            </a:r>
          </a:p>
          <a:p>
            <a:r>
              <a:rPr lang="en-US" dirty="0"/>
              <a:t>Influence of culture</a:t>
            </a:r>
          </a:p>
          <a:p>
            <a:pPr lvl="1"/>
            <a:r>
              <a:rPr lang="en-US" dirty="0"/>
              <a:t>Choices and constraints vary for social groups</a:t>
            </a:r>
          </a:p>
          <a:p>
            <a:pPr lvl="1"/>
            <a:r>
              <a:rPr lang="en-US" dirty="0"/>
              <a:t>Discrimination and segregation</a:t>
            </a:r>
          </a:p>
          <a:p>
            <a:pPr lvl="1"/>
            <a:r>
              <a:rPr lang="en-US" dirty="0"/>
              <a:t>Clustering and immigrant communities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48C049-0001-4B22-BDA6-5952E0492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4600" y="5590150"/>
            <a:ext cx="5867400" cy="771525"/>
          </a:xfrm>
        </p:spPr>
        <p:txBody>
          <a:bodyPr/>
          <a:lstStyle/>
          <a:p>
            <a:pPr algn="ctr"/>
            <a:r>
              <a:rPr lang="en-US" dirty="0"/>
              <a:t>Modest row houses in inner-city Baltimore.</a:t>
            </a:r>
          </a:p>
        </p:txBody>
      </p:sp>
      <p:pic>
        <p:nvPicPr>
          <p:cNvPr id="7170" name="Picture 2" descr="L:\Higher Education Editorial\Kaveney\Short, Human Geography, 2e\Supplements\Figure JPEGs\Chapter 18\Figure 18.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26" y="1"/>
            <a:ext cx="4496456" cy="532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85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as Residence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143001"/>
            <a:ext cx="43434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RESIDENTIAL MOSAIC MODELS</a:t>
            </a:r>
          </a:p>
          <a:p>
            <a:r>
              <a:rPr lang="en-US" dirty="0"/>
              <a:t>Neighborhood types</a:t>
            </a:r>
          </a:p>
          <a:p>
            <a:r>
              <a:rPr lang="en-US" dirty="0"/>
              <a:t>Each had own focus</a:t>
            </a:r>
          </a:p>
          <a:p>
            <a:r>
              <a:rPr lang="en-US" b="1" dirty="0"/>
              <a:t>Burgess model</a:t>
            </a:r>
          </a:p>
          <a:p>
            <a:pPr lvl="1"/>
            <a:r>
              <a:rPr lang="en-US" spc="-50" dirty="0"/>
              <a:t>Chicago and immigration</a:t>
            </a:r>
          </a:p>
          <a:p>
            <a:pPr lvl="1"/>
            <a:r>
              <a:rPr lang="en-US" dirty="0"/>
              <a:t>Process of movement</a:t>
            </a:r>
          </a:p>
          <a:p>
            <a:pPr lvl="1"/>
            <a:r>
              <a:rPr lang="en-US" dirty="0"/>
              <a:t>Concentric ring pattern</a:t>
            </a:r>
          </a:p>
          <a:p>
            <a:r>
              <a:rPr lang="en-US" dirty="0"/>
              <a:t>Hoyt model</a:t>
            </a:r>
          </a:p>
          <a:p>
            <a:pPr lvl="1"/>
            <a:r>
              <a:rPr lang="en-US" dirty="0"/>
              <a:t>Sector arrangement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53BC18-0D5D-4E1A-AF34-B93A4CDC0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6431" y="5517173"/>
            <a:ext cx="7045569" cy="914400"/>
          </a:xfrm>
        </p:spPr>
        <p:txBody>
          <a:bodyPr/>
          <a:lstStyle/>
          <a:p>
            <a:pPr algn="ctr"/>
            <a:r>
              <a:rPr lang="en-US" dirty="0"/>
              <a:t>The process underlying the Burgess model.</a:t>
            </a:r>
          </a:p>
        </p:txBody>
      </p:sp>
      <p:pic>
        <p:nvPicPr>
          <p:cNvPr id="8194" name="Picture 2" descr="L:\Higher Education Editorial\Kaveney\Short, Human Geography, 2e\Supplements\Figure JPEGs\Chapter 18\Figure 18.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30" y="1480361"/>
            <a:ext cx="7045569" cy="37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4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Residential Mosaic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b="1" dirty="0" err="1"/>
              <a:t>Murdie</a:t>
            </a:r>
            <a:r>
              <a:rPr lang="en-US" b="1" dirty="0"/>
              <a:t> Model</a:t>
            </a:r>
            <a:endParaRPr lang="en-US" dirty="0"/>
          </a:p>
          <a:p>
            <a:pPr lvl="1"/>
            <a:r>
              <a:rPr lang="en-US" dirty="0"/>
              <a:t>Layered model of concentric rings </a:t>
            </a:r>
          </a:p>
          <a:p>
            <a:pPr lvl="1"/>
            <a:r>
              <a:rPr lang="en-US" dirty="0"/>
              <a:t>Each ring is household in a different life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DE9B5-D46A-43EE-8F38-E941581D91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LEFT: </a:t>
            </a:r>
            <a:r>
              <a:rPr lang="en-US" dirty="0" err="1"/>
              <a:t>Murdie’s</a:t>
            </a:r>
            <a:r>
              <a:rPr lang="en-US" dirty="0"/>
              <a:t> composite model.</a:t>
            </a:r>
          </a:p>
        </p:txBody>
      </p:sp>
      <p:pic>
        <p:nvPicPr>
          <p:cNvPr id="9218" name="Picture 2" descr="L:\Higher Education Editorial\Kaveney\Short, Human Geography, 2e\Supplements\Figure JPEGs\Chapter 18\Figure 18.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0" y="0"/>
            <a:ext cx="49666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35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77" y="1635003"/>
            <a:ext cx="4150702" cy="415070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Mosaic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" y="1142999"/>
            <a:ext cx="7913076" cy="51347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Hanlon-Short-</a:t>
            </a:r>
            <a:r>
              <a:rPr lang="en-US" dirty="0" err="1"/>
              <a:t>Vicino</a:t>
            </a:r>
            <a:r>
              <a:rPr lang="en-US" dirty="0"/>
              <a:t> model</a:t>
            </a:r>
          </a:p>
          <a:p>
            <a:pPr lvl="1"/>
            <a:r>
              <a:rPr lang="en-US" dirty="0"/>
              <a:t>Recent composite</a:t>
            </a:r>
          </a:p>
          <a:p>
            <a:pPr lvl="1"/>
            <a:r>
              <a:rPr lang="en-US" dirty="0"/>
              <a:t>Pockets of poverty and </a:t>
            </a:r>
            <a:r>
              <a:rPr lang="en-US" b="1" dirty="0">
                <a:solidFill>
                  <a:srgbClr val="FF0000"/>
                </a:solidFill>
              </a:rPr>
              <a:t>gentrification</a:t>
            </a:r>
          </a:p>
          <a:p>
            <a:pPr lvl="1"/>
            <a:r>
              <a:rPr lang="en-US" dirty="0"/>
              <a:t>Inner suburbs in crisis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Boomburbs</a:t>
            </a:r>
            <a:r>
              <a:rPr lang="en-US" dirty="0"/>
              <a:t>” and affluent </a:t>
            </a:r>
            <a:r>
              <a:rPr lang="en-US" dirty="0" smtClean="0"/>
              <a:t>exclaves</a:t>
            </a:r>
          </a:p>
          <a:p>
            <a:pPr lvl="1"/>
            <a:endParaRPr lang="en-US" dirty="0"/>
          </a:p>
          <a:p>
            <a:r>
              <a:rPr lang="en-US" dirty="0" smtClean="0"/>
              <a:t>American history and culture do not develop deep roots to a place</a:t>
            </a:r>
          </a:p>
          <a:p>
            <a:r>
              <a:rPr lang="en-US" dirty="0" smtClean="0"/>
              <a:t>Europe – deep attachment to the house/land that has been in the family for centuries!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6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 city or urban area fits any model exactly. The models serve as “rulers” against which actual cities are compared.</a:t>
            </a:r>
          </a:p>
          <a:p>
            <a:r>
              <a:rPr lang="en-US" dirty="0" smtClean="0"/>
              <a:t>Why cities diverge from models</a:t>
            </a:r>
          </a:p>
          <a:p>
            <a:pPr lvl="1"/>
            <a:r>
              <a:rPr lang="en-US" dirty="0" smtClean="0"/>
              <a:t>Seldom is terrain perfectly level so a perfect grid of streets may not be feasible</a:t>
            </a:r>
          </a:p>
          <a:p>
            <a:pPr lvl="1"/>
            <a:r>
              <a:rPr lang="en-US" dirty="0" smtClean="0"/>
              <a:t>A river may run through the middle and each side may be in a different country or different state or province</a:t>
            </a:r>
          </a:p>
          <a:p>
            <a:pPr lvl="1"/>
            <a:r>
              <a:rPr lang="en-US" dirty="0" smtClean="0"/>
              <a:t>Different histories and different cultures (different values)</a:t>
            </a:r>
          </a:p>
          <a:p>
            <a:pPr lvl="2"/>
            <a:r>
              <a:rPr lang="en-US" dirty="0" smtClean="0"/>
              <a:t>Some see buildings as important and value their history and maintain them</a:t>
            </a:r>
          </a:p>
          <a:p>
            <a:pPr lvl="2"/>
            <a:r>
              <a:rPr lang="en-US" dirty="0" smtClean="0"/>
              <a:t>Some see buildings as temporary and are quick to tear down the old and replace them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Caution About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6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6"/>
            <a:ext cx="3352800" cy="20263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Residential Mosaic Models</a:t>
            </a:r>
          </a:p>
        </p:txBody>
      </p:sp>
      <p:pic>
        <p:nvPicPr>
          <p:cNvPr id="10242" name="Picture 2" descr="L:\Higher Education Editorial\Kaveney\Short, Human Geography, 2e\Supplements\Figure JPEGs\Chapter 18\Figure 18.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57" y="0"/>
            <a:ext cx="885792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5199044"/>
            <a:ext cx="2562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Hanlon-Short-</a:t>
            </a:r>
            <a:r>
              <a:rPr lang="en-US" sz="2400" dirty="0" err="1"/>
              <a:t>Vicino</a:t>
            </a:r>
            <a:r>
              <a:rPr lang="en-US" sz="2400" dirty="0"/>
              <a:t> model.</a:t>
            </a:r>
          </a:p>
        </p:txBody>
      </p:sp>
    </p:spTree>
    <p:extLst>
      <p:ext uri="{BB962C8B-B14F-4D97-AF65-F5344CB8AC3E}">
        <p14:creationId xmlns:p14="http://schemas.microsoft.com/office/powerpoint/2010/main" val="139694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Identify how the internal structure of the city is shaped over </a:t>
            </a:r>
            <a:r>
              <a:rPr lang="en-US" dirty="0" smtClean="0"/>
              <a:t>time.</a:t>
            </a:r>
            <a:endParaRPr lang="en-US" dirty="0"/>
          </a:p>
          <a:p>
            <a:pPr lvl="0"/>
            <a:r>
              <a:rPr lang="en-US" dirty="0"/>
              <a:t>Understand the city as a site for investment and the role of building </a:t>
            </a:r>
            <a:r>
              <a:rPr lang="en-US" dirty="0" smtClean="0"/>
              <a:t>cycles.</a:t>
            </a:r>
            <a:endParaRPr lang="en-US" dirty="0"/>
          </a:p>
          <a:p>
            <a:pPr lvl="0"/>
            <a:r>
              <a:rPr lang="en-US" dirty="0"/>
              <a:t>Relate the internal structure of the city as residence, and how economic, social, and cultural factors form residence patterns.</a:t>
            </a:r>
          </a:p>
          <a:p>
            <a:pPr lvl="0"/>
            <a:r>
              <a:rPr lang="en-US" dirty="0"/>
              <a:t>Outline models that describe patterns of the urban housing market and neighborhood development.</a:t>
            </a:r>
          </a:p>
          <a:p>
            <a:pPr lvl="0"/>
            <a:r>
              <a:rPr lang="en-US" dirty="0"/>
              <a:t>Reflect on how the city’s internal structure forms the social and political setting for people’s movement, attachment, and interaction.</a:t>
            </a:r>
          </a:p>
          <a:p>
            <a:r>
              <a:rPr lang="en-US" dirty="0"/>
              <a:t>Consider the social and economic changes that cities in the developing world particularly are experiencing today.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797647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Mosaic Models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152162" y="492368"/>
            <a:ext cx="5791200" cy="5029200"/>
          </a:xfrm>
        </p:spPr>
        <p:txBody>
          <a:bodyPr>
            <a:normAutofit/>
          </a:bodyPr>
          <a:lstStyle/>
          <a:p>
            <a:r>
              <a:rPr lang="en-US" dirty="0"/>
              <a:t>[Figure 18.10A]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574323" y="1142999"/>
            <a:ext cx="6315910" cy="5275385"/>
          </a:xfrm>
        </p:spPr>
        <p:txBody>
          <a:bodyPr>
            <a:normAutofit/>
          </a:bodyPr>
          <a:lstStyle/>
          <a:p>
            <a:r>
              <a:rPr lang="en-US" dirty="0"/>
              <a:t>Developing world urban form</a:t>
            </a:r>
          </a:p>
          <a:p>
            <a:pPr lvl="1"/>
            <a:r>
              <a:rPr lang="en-US" dirty="0"/>
              <a:t>Colonial legacy</a:t>
            </a:r>
          </a:p>
          <a:p>
            <a:pPr lvl="1"/>
            <a:r>
              <a:rPr lang="en-US" dirty="0"/>
              <a:t>Informal settlements</a:t>
            </a:r>
          </a:p>
          <a:p>
            <a:pPr lvl="1"/>
            <a:r>
              <a:rPr lang="en-US" dirty="0"/>
              <a:t>Marked segregation or fuzzy separation between social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DE9B5-D46A-43EE-8F38-E941581D91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9033" y="5486400"/>
            <a:ext cx="5791200" cy="1371600"/>
          </a:xfrm>
        </p:spPr>
        <p:txBody>
          <a:bodyPr/>
          <a:lstStyle/>
          <a:p>
            <a:r>
              <a:rPr lang="en-US" dirty="0"/>
              <a:t>LEFT: The Short Model of City Structure in the Global South.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082"/>
            <a:ext cx="5486876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43659" b="52448"/>
          <a:stretch/>
        </p:blipFill>
        <p:spPr>
          <a:xfrm>
            <a:off x="6710" y="0"/>
            <a:ext cx="8513266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7139355" y="1143000"/>
            <a:ext cx="4750878" cy="3657600"/>
          </a:xfrm>
        </p:spPr>
        <p:txBody>
          <a:bodyPr/>
          <a:lstStyle/>
          <a:p>
            <a:r>
              <a:rPr lang="en-US" dirty="0"/>
              <a:t>The Short Model of City Structure in the Global South.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4728" b="9455"/>
          <a:stretch/>
        </p:blipFill>
        <p:spPr>
          <a:xfrm>
            <a:off x="-1" y="1"/>
            <a:ext cx="10655085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46858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18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579417" y="110836"/>
            <a:ext cx="8996219" cy="67471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3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593273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96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305C-1585-44B4-992A-79054B64393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Interlinked processes of people and urban space</a:t>
            </a:r>
          </a:p>
          <a:p>
            <a:pPr lvl="1"/>
            <a:r>
              <a:rPr lang="en-US" i="1" dirty="0"/>
              <a:t>Movement</a:t>
            </a:r>
            <a:r>
              <a:rPr lang="en-US" dirty="0"/>
              <a:t>, how people move through space; </a:t>
            </a:r>
            <a:br>
              <a:rPr lang="en-US" dirty="0"/>
            </a:br>
            <a:r>
              <a:rPr lang="en-US" i="1" dirty="0"/>
              <a:t>rest</a:t>
            </a:r>
            <a:r>
              <a:rPr lang="en-US" dirty="0"/>
              <a:t>, </a:t>
            </a:r>
            <a:r>
              <a:rPr lang="en-US" dirty="0" smtClean="0"/>
              <a:t>the </a:t>
            </a:r>
            <a:r>
              <a:rPr lang="en-US" dirty="0"/>
              <a:t>physical attachment to place; and </a:t>
            </a:r>
            <a:r>
              <a:rPr lang="en-US" i="1" dirty="0"/>
              <a:t>encounter</a:t>
            </a:r>
            <a:r>
              <a:rPr lang="en-US" dirty="0"/>
              <a:t>, how we interact in place with other </a:t>
            </a:r>
            <a:r>
              <a:rPr lang="en-US" dirty="0" smtClean="0"/>
              <a:t>people</a:t>
            </a:r>
            <a:endParaRPr lang="en-US" dirty="0"/>
          </a:p>
          <a:p>
            <a:r>
              <a:rPr lang="en-US" dirty="0"/>
              <a:t>Certain spaces change through time as </a:t>
            </a:r>
            <a:r>
              <a:rPr lang="en-US" b="1" dirty="0"/>
              <a:t>timed space </a:t>
            </a:r>
            <a:r>
              <a:rPr lang="en-US" dirty="0"/>
              <a:t>and </a:t>
            </a:r>
            <a:r>
              <a:rPr lang="en-US" b="1" dirty="0"/>
              <a:t>spaced times</a:t>
            </a:r>
            <a:endParaRPr lang="en-US" dirty="0"/>
          </a:p>
          <a:p>
            <a:pPr lvl="1"/>
            <a:r>
              <a:rPr lang="en-US" dirty="0"/>
              <a:t>Influence on behavior, “front stage” and “back stage”</a:t>
            </a:r>
          </a:p>
          <a:p>
            <a:r>
              <a:rPr lang="en-US" dirty="0"/>
              <a:t>“Strategy” and “tactics” in the official city</a:t>
            </a:r>
          </a:p>
          <a:p>
            <a:r>
              <a:rPr lang="en-US" b="1" dirty="0"/>
              <a:t>Cosmopolitan canopy</a:t>
            </a:r>
            <a:r>
              <a:rPr lang="en-US" dirty="0"/>
              <a:t> as islands of civility in the segregated city</a:t>
            </a:r>
          </a:p>
          <a:p>
            <a:pPr lvl="1"/>
            <a:r>
              <a:rPr lang="en-US" dirty="0"/>
              <a:t>space where diverse people converge and interact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602D1C-49F9-446C-99C6-44DEF6BD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as Social Context</a:t>
            </a:r>
          </a:p>
        </p:txBody>
      </p:sp>
    </p:spTree>
    <p:extLst>
      <p:ext uri="{BB962C8B-B14F-4D97-AF65-F5344CB8AC3E}">
        <p14:creationId xmlns:p14="http://schemas.microsoft.com/office/powerpoint/2010/main" val="32223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Segregation in Cities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0" y="1143000"/>
            <a:ext cx="11582400" cy="4800600"/>
          </a:xfrm>
          <a:noFill/>
        </p:spPr>
        <p:txBody>
          <a:bodyPr>
            <a:normAutofit/>
          </a:bodyPr>
          <a:lstStyle/>
          <a:p>
            <a:r>
              <a:rPr lang="en-US" b="1" dirty="0"/>
              <a:t>Index of dissimilarity</a:t>
            </a:r>
            <a:r>
              <a:rPr lang="en-US" dirty="0"/>
              <a:t> measures unevenness in distribution of two groups across space</a:t>
            </a:r>
          </a:p>
          <a:p>
            <a:pPr lvl="1"/>
            <a:r>
              <a:rPr lang="en-US" dirty="0"/>
              <a:t>High dissimilarity in spatial spread of blacks and whites</a:t>
            </a:r>
          </a:p>
          <a:p>
            <a:pPr lvl="1"/>
            <a:r>
              <a:rPr lang="en-US" dirty="0"/>
              <a:t>High for all groups</a:t>
            </a:r>
          </a:p>
          <a:p>
            <a:r>
              <a:rPr lang="en-US" b="1" dirty="0"/>
              <a:t>Index of segregation </a:t>
            </a:r>
            <a:r>
              <a:rPr lang="en-US" dirty="0"/>
              <a:t>measures distribution of one group compared to total population</a:t>
            </a:r>
          </a:p>
          <a:p>
            <a:pPr lvl="1"/>
            <a:r>
              <a:rPr lang="en-US" dirty="0"/>
              <a:t>Consistent, pronounced levels of segregation for all groups</a:t>
            </a:r>
          </a:p>
        </p:txBody>
      </p:sp>
    </p:spTree>
    <p:extLst>
      <p:ext uri="{BB962C8B-B14F-4D97-AF65-F5344CB8AC3E}">
        <p14:creationId xmlns:p14="http://schemas.microsoft.com/office/powerpoint/2010/main" val="175731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99009"/>
            <a:ext cx="11582400" cy="777875"/>
          </a:xfrm>
        </p:spPr>
        <p:txBody>
          <a:bodyPr>
            <a:normAutofit/>
          </a:bodyPr>
          <a:lstStyle/>
          <a:p>
            <a:r>
              <a:rPr lang="en-US" sz="3600" dirty="0"/>
              <a:t>Measuring Segregation in Cities</a:t>
            </a:r>
          </a:p>
        </p:txBody>
      </p:sp>
      <p:pic>
        <p:nvPicPr>
          <p:cNvPr id="1026" name="Picture 2" descr="L:\Higher Education Editorial\Kaveney\Short, Human Geography, 2e\Supplements\Figure JPEGs\Chapter 18\Table 18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82" y="825468"/>
            <a:ext cx="11336217" cy="33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Higher Education Editorial\Kaveney\Short, Human Geography, 2e\Supplements\Figure JPEGs\Chapter 18\Table 18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83" y="4206445"/>
            <a:ext cx="11336217" cy="147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2C86D75-D022-41B9-8AC6-6661B0A5C2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5862" y="5679831"/>
            <a:ext cx="12197862" cy="1178168"/>
          </a:xfrm>
          <a:noFill/>
        </p:spPr>
        <p:txBody>
          <a:bodyPr/>
          <a:lstStyle/>
          <a:p>
            <a:pPr algn="ctr"/>
            <a:r>
              <a:rPr lang="en-US" dirty="0"/>
              <a:t>TOP: Index of Dissimilarity in Megalopolis. BOTTOM: Index of Segregation in Megalopolis.</a:t>
            </a:r>
          </a:p>
        </p:txBody>
      </p:sp>
    </p:spTree>
    <p:extLst>
      <p:ext uri="{BB962C8B-B14F-4D97-AF65-F5344CB8AC3E}">
        <p14:creationId xmlns:p14="http://schemas.microsoft.com/office/powerpoint/2010/main" val="2060191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Higher Education Editorial\Kaveney\Short, Human Geography, 2e\Supplements\Figure JPEGs\Chapter 18\Box 18.2 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060" y="0"/>
            <a:ext cx="4815941" cy="533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92370"/>
            <a:ext cx="11582400" cy="777875"/>
          </a:xfrm>
        </p:spPr>
        <p:txBody>
          <a:bodyPr/>
          <a:lstStyle/>
          <a:p>
            <a:pPr algn="l"/>
            <a:r>
              <a:rPr lang="en-US" dirty="0"/>
              <a:t>Measuring Segregation in Cities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dirty="0"/>
              <a:t>Location quotient </a:t>
            </a:r>
            <a:r>
              <a:rPr lang="en-US" dirty="0"/>
              <a:t>(LQ) measures the degree of concentration of one group compared to total population</a:t>
            </a:r>
          </a:p>
          <a:p>
            <a:pPr lvl="1"/>
            <a:r>
              <a:rPr lang="en-US" dirty="0"/>
              <a:t>Divide subgroup percent by total </a:t>
            </a:r>
            <a:r>
              <a:rPr lang="en-US" dirty="0" smtClean="0"/>
              <a:t>population </a:t>
            </a:r>
            <a:r>
              <a:rPr lang="en-US" dirty="0"/>
              <a:t>of each spatial unit</a:t>
            </a:r>
          </a:p>
          <a:p>
            <a:pPr lvl="1"/>
            <a:r>
              <a:rPr lang="en-US" dirty="0"/>
              <a:t>For blacks, increased concentrations in urban centers and inner suburbs of largest cities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A1CCA-83C7-415F-821F-29C112527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1250" y="5500687"/>
            <a:ext cx="6000750" cy="885825"/>
          </a:xfrm>
          <a:noFill/>
        </p:spPr>
        <p:txBody>
          <a:bodyPr/>
          <a:lstStyle/>
          <a:p>
            <a:r>
              <a:rPr lang="en-US" dirty="0"/>
              <a:t>Location quotient for blacks in Megalopolis, 2000.</a:t>
            </a:r>
          </a:p>
        </p:txBody>
      </p:sp>
    </p:spTree>
    <p:extLst>
      <p:ext uri="{BB962C8B-B14F-4D97-AF65-F5344CB8AC3E}">
        <p14:creationId xmlns:p14="http://schemas.microsoft.com/office/powerpoint/2010/main" val="234741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City as Investment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190625"/>
            <a:ext cx="434340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a site of investment, building occurs when rates of return are high</a:t>
            </a:r>
          </a:p>
          <a:p>
            <a:r>
              <a:rPr lang="en-US" b="1" dirty="0"/>
              <a:t>Building cycles</a:t>
            </a:r>
            <a:r>
              <a:rPr lang="en-US" dirty="0"/>
              <a:t> periodicity</a:t>
            </a:r>
            <a:endParaRPr lang="en-US" b="1" dirty="0"/>
          </a:p>
          <a:p>
            <a:pPr lvl="1"/>
            <a:r>
              <a:rPr lang="en-US" dirty="0"/>
              <a:t>Trough, upswing, peak, </a:t>
            </a:r>
            <a:r>
              <a:rPr lang="en-US" dirty="0" smtClean="0"/>
              <a:t>downswing, </a:t>
            </a:r>
            <a:r>
              <a:rPr lang="en-US" dirty="0"/>
              <a:t>and crash</a:t>
            </a:r>
          </a:p>
          <a:p>
            <a:pPr lvl="1"/>
            <a:r>
              <a:rPr lang="en-US" dirty="0"/>
              <a:t>Varies in different sectors of the market</a:t>
            </a:r>
          </a:p>
          <a:p>
            <a:pPr lvl="1"/>
            <a:r>
              <a:rPr lang="en-US" dirty="0"/>
              <a:t>Transportation and the building-transport cycle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30C0D3-2846-4A95-A379-E3F9E96694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3148" y="5277397"/>
            <a:ext cx="7116417" cy="1200150"/>
          </a:xfrm>
        </p:spPr>
        <p:txBody>
          <a:bodyPr vert="horz" wrap="square" lIns="91440" tIns="0" rIns="0" bIns="0" rtlCol="0">
            <a:noAutofit/>
          </a:bodyPr>
          <a:lstStyle/>
          <a:p>
            <a:r>
              <a:rPr lang="en-US" spc="-70" dirty="0"/>
              <a:t>Office development in Reading, UK. A pension company, eager for secure, high-return investments, funded the project.</a:t>
            </a:r>
          </a:p>
        </p:txBody>
      </p:sp>
      <p:pic>
        <p:nvPicPr>
          <p:cNvPr id="2050" name="Picture 2" descr="L:\Higher Education Editorial\Kaveney\Short, Human Geography, 2e\Supplements\Figure JPEGs\Chapter 18\Figure 18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57" y="344501"/>
            <a:ext cx="6294878" cy="493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925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305C-1585-44B4-992A-79054B64393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HOUSEHOLDS</a:t>
            </a:r>
          </a:p>
          <a:p>
            <a:r>
              <a:rPr lang="en-US" dirty="0"/>
              <a:t>Diverse interests</a:t>
            </a:r>
          </a:p>
          <a:p>
            <a:pPr lvl="1"/>
            <a:r>
              <a:rPr lang="en-US" dirty="0"/>
              <a:t>Demand for </a:t>
            </a:r>
            <a:r>
              <a:rPr lang="en-US" b="1" dirty="0"/>
              <a:t>public goods </a:t>
            </a:r>
            <a:r>
              <a:rPr lang="en-US" dirty="0"/>
              <a:t>and services</a:t>
            </a:r>
          </a:p>
          <a:p>
            <a:pPr lvl="1"/>
            <a:r>
              <a:rPr lang="en-US" b="1" dirty="0"/>
              <a:t>Public </a:t>
            </a:r>
            <a:r>
              <a:rPr lang="en-US" b="1" dirty="0" err="1"/>
              <a:t>bads</a:t>
            </a:r>
            <a:r>
              <a:rPr lang="en-US" b="1" dirty="0"/>
              <a:t> </a:t>
            </a:r>
            <a:r>
              <a:rPr lang="en-US" dirty="0"/>
              <a:t>and NIMBYism</a:t>
            </a:r>
          </a:p>
          <a:p>
            <a:r>
              <a:rPr lang="en-US" dirty="0"/>
              <a:t>Poorer, minority communities and </a:t>
            </a:r>
            <a:r>
              <a:rPr lang="en-US" b="1" dirty="0"/>
              <a:t>negative externalities</a:t>
            </a:r>
          </a:p>
          <a:p>
            <a:pPr lvl="1"/>
            <a:r>
              <a:rPr lang="en-US" dirty="0"/>
              <a:t>Direct correlation between socioeconomic status and quality of the urban environment</a:t>
            </a:r>
          </a:p>
          <a:p>
            <a:r>
              <a:rPr lang="en-US" dirty="0"/>
              <a:t>Taxation considerations</a:t>
            </a:r>
          </a:p>
          <a:p>
            <a:pPr lvl="1"/>
            <a:r>
              <a:rPr lang="en-US" dirty="0"/>
              <a:t>Minimize taxes, maximize benefits, highest quality services</a:t>
            </a:r>
          </a:p>
          <a:p>
            <a:pPr lvl="1"/>
            <a:r>
              <a:rPr lang="en-US" dirty="0"/>
              <a:t>Attitudes of society toward taxation varies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602D1C-49F9-446C-99C6-44DEF6BD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as Political Arena</a:t>
            </a:r>
          </a:p>
        </p:txBody>
      </p:sp>
    </p:spTree>
    <p:extLst>
      <p:ext uri="{BB962C8B-B14F-4D97-AF65-F5344CB8AC3E}">
        <p14:creationId xmlns:p14="http://schemas.microsoft.com/office/powerpoint/2010/main" val="3526485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602D1C-49F9-446C-99C6-44DEF6BD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as Political Arena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305C-1585-44B4-992A-79054B6439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2600" y="1143000"/>
            <a:ext cx="8601075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HOUSEHOLDS</a:t>
            </a:r>
          </a:p>
          <a:p>
            <a:r>
              <a:rPr lang="en-US" dirty="0"/>
              <a:t>Action in the face of declining services or higher taxes</a:t>
            </a:r>
          </a:p>
          <a:p>
            <a:r>
              <a:rPr lang="en-US" dirty="0"/>
              <a:t>Exit as households move</a:t>
            </a:r>
          </a:p>
          <a:p>
            <a:r>
              <a:rPr lang="en-US" dirty="0"/>
              <a:t>Voice their concern</a:t>
            </a:r>
          </a:p>
          <a:p>
            <a:pPr lvl="1"/>
            <a:r>
              <a:rPr lang="en-US" dirty="0"/>
              <a:t>Sources of protest</a:t>
            </a:r>
          </a:p>
          <a:p>
            <a:pPr lvl="1"/>
            <a:r>
              <a:rPr lang="en-US" dirty="0"/>
              <a:t>Forms of collective action</a:t>
            </a:r>
          </a:p>
          <a:p>
            <a:pPr lvl="1"/>
            <a:r>
              <a:rPr lang="en-US" dirty="0"/>
              <a:t>Protest is a failure to influence political process through direct action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43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154" y="365126"/>
            <a:ext cx="5205046" cy="777875"/>
          </a:xfrm>
        </p:spPr>
        <p:txBody>
          <a:bodyPr/>
          <a:lstStyle/>
          <a:p>
            <a:r>
              <a:rPr lang="en-US" dirty="0" smtClean="0"/>
              <a:t>Political Action</a:t>
            </a:r>
            <a:endParaRPr lang="en-US" dirty="0"/>
          </a:p>
        </p:txBody>
      </p:sp>
      <p:pic>
        <p:nvPicPr>
          <p:cNvPr id="11266" name="Picture 2" descr="L:\Higher Education Editorial\Kaveney\Short, Human Geography, 2e\Supplements\Figure JPEGs\Chapter 18\Figure 18.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8086"/>
            <a:ext cx="6266436" cy="318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L:\Higher Education Editorial\Kaveney\Short, Human Geography, 2e\Supplements\Figure JPEGs\Chapter 18\Figure 18.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35" y="2848708"/>
            <a:ext cx="5925566" cy="40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2B91DFB-5465-4BF4-9392-B1D8CC901F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006" y="4297913"/>
            <a:ext cx="4343400" cy="1371600"/>
          </a:xfrm>
        </p:spPr>
        <p:txBody>
          <a:bodyPr/>
          <a:lstStyle/>
          <a:p>
            <a:r>
              <a:rPr lang="en-US" dirty="0"/>
              <a:t>TOP: Political protest in Barcelona for Catalan autonomy. BOTTOM: “Occupy” tents in Washington, DC.</a:t>
            </a:r>
          </a:p>
        </p:txBody>
      </p:sp>
    </p:spTree>
    <p:extLst>
      <p:ext uri="{BB962C8B-B14F-4D97-AF65-F5344CB8AC3E}">
        <p14:creationId xmlns:p14="http://schemas.microsoft.com/office/powerpoint/2010/main" val="2449933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Population Change in US Cities, 1900-2010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1143001"/>
            <a:ext cx="4019550" cy="4800600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dirty="0"/>
              <a:t>Four model types</a:t>
            </a:r>
          </a:p>
          <a:p>
            <a:pPr lvl="1"/>
            <a:r>
              <a:rPr lang="en-US" dirty="0" smtClean="0"/>
              <a:t>Derived </a:t>
            </a:r>
            <a:r>
              <a:rPr lang="en-US" dirty="0"/>
              <a:t>from experience of 100 largest US cities</a:t>
            </a:r>
          </a:p>
          <a:p>
            <a:r>
              <a:rPr lang="en-US" dirty="0"/>
              <a:t>Steady decline</a:t>
            </a:r>
          </a:p>
          <a:p>
            <a:pPr lvl="1"/>
            <a:r>
              <a:rPr lang="en-US" dirty="0"/>
              <a:t>Rise and rapid fall, older industrial cities</a:t>
            </a:r>
          </a:p>
          <a:p>
            <a:pPr lvl="1"/>
            <a:r>
              <a:rPr lang="en-US" dirty="0"/>
              <a:t>Fiscal crisis with loss of population and tax base</a:t>
            </a:r>
          </a:p>
          <a:p>
            <a:r>
              <a:rPr lang="en-US" dirty="0"/>
              <a:t>Continuous increase</a:t>
            </a:r>
          </a:p>
          <a:p>
            <a:pPr lvl="1"/>
            <a:r>
              <a:rPr lang="en-US" dirty="0"/>
              <a:t>Rising economic, political growth</a:t>
            </a:r>
          </a:p>
          <a:p>
            <a:pPr lvl="1"/>
            <a:r>
              <a:rPr lang="en-US" dirty="0"/>
              <a:t>Annex suburban territory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843829" y="5716875"/>
            <a:ext cx="6219092" cy="942975"/>
          </a:xfrm>
          <a:noFill/>
        </p:spPr>
        <p:txBody>
          <a:bodyPr/>
          <a:lstStyle/>
          <a:p>
            <a:pPr algn="ctr"/>
            <a:r>
              <a:rPr lang="en-US" dirty="0"/>
              <a:t>Population change in three US cities.</a:t>
            </a:r>
          </a:p>
        </p:txBody>
      </p:sp>
      <p:pic>
        <p:nvPicPr>
          <p:cNvPr id="3074" name="Picture 2" descr="L:\Higher Education Editorial\Kaveney\Short, Human Geography, 2e\Supplements\Figure JPEGs\Chapter 18\Box 18.3 Figur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2" y="1033411"/>
            <a:ext cx="7690338" cy="45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224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Population Change in US Cities, 1900-2010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524000" y="1143000"/>
            <a:ext cx="3905250" cy="4800600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dirty="0"/>
              <a:t>Growth interrupted</a:t>
            </a:r>
          </a:p>
          <a:p>
            <a:pPr lvl="1"/>
            <a:r>
              <a:rPr lang="en-US" dirty="0"/>
              <a:t>Upward trajectories saw decline before growth</a:t>
            </a:r>
          </a:p>
          <a:p>
            <a:pPr lvl="1"/>
            <a:r>
              <a:rPr lang="en-US" dirty="0"/>
              <a:t>Within stable boundaries</a:t>
            </a:r>
          </a:p>
          <a:p>
            <a:r>
              <a:rPr lang="en-US" dirty="0"/>
              <a:t>Slowly resurgent city</a:t>
            </a:r>
          </a:p>
          <a:p>
            <a:pPr lvl="1"/>
            <a:r>
              <a:rPr lang="en-US" dirty="0"/>
              <a:t>Slow and steady return of population</a:t>
            </a:r>
          </a:p>
          <a:p>
            <a:pPr lvl="1"/>
            <a:r>
              <a:rPr lang="en-US" dirty="0"/>
              <a:t>Big urban </a:t>
            </a:r>
            <a:r>
              <a:rPr lang="en-US"/>
              <a:t>areas </a:t>
            </a:r>
            <a:r>
              <a:rPr lang="en-US" smtClean="0"/>
              <a:t>with neither </a:t>
            </a:r>
            <a:r>
              <a:rPr lang="en-US" dirty="0"/>
              <a:t>peak decline or growth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24526" y="4267200"/>
            <a:ext cx="4752975" cy="704850"/>
          </a:xfrm>
          <a:noFill/>
        </p:spPr>
        <p:txBody>
          <a:bodyPr/>
          <a:lstStyle/>
          <a:p>
            <a:pPr algn="ctr"/>
            <a:r>
              <a:rPr lang="en-US" dirty="0"/>
              <a:t>Population change in New York City.</a:t>
            </a:r>
          </a:p>
        </p:txBody>
      </p:sp>
      <p:pic>
        <p:nvPicPr>
          <p:cNvPr id="4098" name="Picture 2" descr="L:\Higher Education Editorial\Kaveney\Short, Human Geography, 2e\Supplements\Figure JPEGs\Chapter 18\Box 18.3 Figur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28" y="1728490"/>
            <a:ext cx="5422773" cy="22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51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305C-1585-44B4-992A-79054B64393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Urban regimes</a:t>
            </a:r>
            <a:endParaRPr lang="en-US" dirty="0"/>
          </a:p>
          <a:p>
            <a:pPr lvl="1"/>
            <a:r>
              <a:rPr lang="en-US" dirty="0"/>
              <a:t>Informal coalitions that make decisions</a:t>
            </a:r>
          </a:p>
          <a:p>
            <a:pPr lvl="1"/>
            <a:r>
              <a:rPr lang="en-US" dirty="0"/>
              <a:t>Local urban regime is combination of political and economic logic</a:t>
            </a:r>
          </a:p>
          <a:p>
            <a:r>
              <a:rPr lang="en-US" dirty="0"/>
              <a:t>US urban regimes, not mutually exclusive</a:t>
            </a:r>
          </a:p>
          <a:p>
            <a:pPr lvl="1"/>
            <a:r>
              <a:rPr lang="en-US" b="1" dirty="0"/>
              <a:t>Organic regimes </a:t>
            </a:r>
            <a:r>
              <a:rPr lang="en-US" dirty="0"/>
              <a:t>of small towns and suburban districts with homogenous population, strong sense of place</a:t>
            </a:r>
            <a:endParaRPr lang="en-US" b="1" dirty="0"/>
          </a:p>
          <a:p>
            <a:pPr lvl="1"/>
            <a:r>
              <a:rPr lang="en-US" b="1" dirty="0"/>
              <a:t>Instrumental regimes</a:t>
            </a:r>
            <a:r>
              <a:rPr lang="en-US" dirty="0"/>
              <a:t> are more focused upon specific targets developed by the partnership between government and business interests</a:t>
            </a:r>
            <a:endParaRPr lang="en-US" b="1" dirty="0"/>
          </a:p>
          <a:p>
            <a:pPr lvl="1"/>
            <a:r>
              <a:rPr lang="en-US" b="1" dirty="0"/>
              <a:t>Symbolic regimes</a:t>
            </a:r>
            <a:r>
              <a:rPr lang="en-US" dirty="0"/>
              <a:t> occur in rapidly changing cities where wider perception of the city is being transformed 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602D1C-49F9-446C-99C6-44DEF6BD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as Political Arena</a:t>
            </a:r>
          </a:p>
        </p:txBody>
      </p:sp>
    </p:spTree>
    <p:extLst>
      <p:ext uri="{BB962C8B-B14F-4D97-AF65-F5344CB8AC3E}">
        <p14:creationId xmlns:p14="http://schemas.microsoft.com/office/powerpoint/2010/main" val="4164166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602D1C-49F9-446C-99C6-44DEF6BD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the Contemporary City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305C-1585-44B4-992A-79054B6439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142999"/>
            <a:ext cx="12192000" cy="5222631"/>
          </a:xfrm>
        </p:spPr>
        <p:txBody>
          <a:bodyPr>
            <a:normAutofit/>
          </a:bodyPr>
          <a:lstStyle/>
          <a:p>
            <a:r>
              <a:rPr lang="en-US" b="1" dirty="0"/>
              <a:t>Gentrification</a:t>
            </a:r>
          </a:p>
          <a:p>
            <a:pPr lvl="1"/>
            <a:r>
              <a:rPr lang="en-US" dirty="0"/>
              <a:t>Form of urban change</a:t>
            </a:r>
          </a:p>
          <a:p>
            <a:pPr lvl="1"/>
            <a:r>
              <a:rPr lang="en-US" dirty="0"/>
              <a:t>Movement of higher-income households into city neighborhoods</a:t>
            </a:r>
          </a:p>
          <a:p>
            <a:pPr lvl="1"/>
            <a:r>
              <a:rPr lang="en-US" dirty="0"/>
              <a:t>Contested in a variety of cities around the world</a:t>
            </a:r>
          </a:p>
          <a:p>
            <a:pPr lvl="1"/>
            <a:r>
              <a:rPr lang="en-US" dirty="0"/>
              <a:t>Rewriting of urban space in association with urban </a:t>
            </a:r>
            <a:r>
              <a:rPr lang="en-US" dirty="0" smtClean="0"/>
              <a:t>authorities</a:t>
            </a:r>
          </a:p>
          <a:p>
            <a:r>
              <a:rPr lang="en-US" dirty="0" smtClean="0"/>
              <a:t>Why move to St. Louis (city)? What has it Got? Library system with deep roots. Good public transportation. World Famous Institutions: Mo Botanical Garden, Zoo, St. Louis Cathedral (mosaics). Cardinals &amp; Blues. 2medical schools &amp; related hospitals. Fox theater, Powel Symphony 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94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Gateway Arch. </a:t>
            </a:r>
            <a:r>
              <a:rPr lang="en-US" dirty="0" err="1" smtClean="0"/>
              <a:t>Soulard</a:t>
            </a:r>
            <a:r>
              <a:rPr lang="en-US" dirty="0" smtClean="0"/>
              <a:t> Market, Old Court House (historic), Art Museum, Municipal Opera (1 of 2 in the USA); Forest Park (bigger than Central Park, NY), Universities in or on the outskirts of </a:t>
            </a:r>
            <a:r>
              <a:rPr lang="en-US" dirty="0" err="1" smtClean="0"/>
              <a:t>Stl</a:t>
            </a:r>
            <a:r>
              <a:rPr lang="en-US" dirty="0" smtClean="0"/>
              <a:t> Louis: St. Louis U., Harris Stowe U., Washington U. </a:t>
            </a:r>
            <a:r>
              <a:rPr lang="en-US" dirty="0" err="1" smtClean="0"/>
              <a:t>Fontbonne</a:t>
            </a:r>
            <a:r>
              <a:rPr lang="en-US" dirty="0" smtClean="0"/>
              <a:t> U., UMSL, Webster U. Entertainment/Dining area: Laclede’s landing, Central West End, South Grand, The Hill, area around the City Museum. The Major CBD. Left Bank Books (last major independent bookstore)</a:t>
            </a:r>
          </a:p>
          <a:p>
            <a:r>
              <a:rPr lang="en-US" dirty="0" smtClean="0"/>
              <a:t>Gentrification: Lafayette Square, Shaw East, Old North St. Louis</a:t>
            </a:r>
          </a:p>
          <a:p>
            <a:pPr lvl="1"/>
            <a:r>
              <a:rPr lang="en-US" dirty="0" smtClean="0"/>
              <a:t>Revitalization of 14</a:t>
            </a:r>
            <a:r>
              <a:rPr lang="en-US" baseline="30000" dirty="0" smtClean="0"/>
              <a:t>th</a:t>
            </a:r>
            <a:r>
              <a:rPr lang="en-US" dirty="0" smtClean="0"/>
              <a:t> Street Business District</a:t>
            </a:r>
          </a:p>
          <a:p>
            <a:r>
              <a:rPr lang="en-US" dirty="0" smtClean="0"/>
              <a:t>What do the suburbs have? Bedrooms, shopping malls,  hospitals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does St. Louis have?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86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7" t="23575" b="22125"/>
          <a:stretch/>
        </p:blipFill>
        <p:spPr>
          <a:xfrm>
            <a:off x="0" y="0"/>
            <a:ext cx="7630844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6017" y="351874"/>
            <a:ext cx="4465983" cy="585014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pink circles and ellipses indicate special places in or very near St. Louis and the pink quadrilaterals indicate Forest Park, and gentrification areas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91641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0" y="2054087"/>
            <a:ext cx="4585252" cy="22971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Louis Gentrification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31196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Lafayette Square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10539" y="1311965"/>
            <a:ext cx="208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Shaw East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39" y="2054087"/>
            <a:ext cx="3578087" cy="2390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651" y="2054088"/>
            <a:ext cx="3425687" cy="2406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47651" y="1311965"/>
            <a:ext cx="216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North St. Louis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483" y="4014443"/>
            <a:ext cx="90228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0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F03D2B-17EF-48DC-85BD-1AC4CF09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39" y="192848"/>
            <a:ext cx="11582400" cy="777875"/>
          </a:xfrm>
        </p:spPr>
        <p:txBody>
          <a:bodyPr/>
          <a:lstStyle/>
          <a:p>
            <a:r>
              <a:rPr lang="en-US" dirty="0"/>
              <a:t>Built Form as Visible Legacy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A0D4F7-80D3-4AEE-955B-828895FA56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868557"/>
            <a:ext cx="4134678" cy="4015407"/>
          </a:xfrm>
        </p:spPr>
        <p:txBody>
          <a:bodyPr/>
          <a:lstStyle/>
          <a:p>
            <a:pPr algn="ctr"/>
            <a:r>
              <a:rPr lang="en-US" sz="2200" dirty="0"/>
              <a:t>Renaissance architecture in Venice, Italy. Capital is locked into place, with architecture of the day acting as a date stamp. The very largest and oldest cities have examples of all major building cycles. Yet some cities, in contrast, experience massive growth only at specific times. </a:t>
            </a:r>
          </a:p>
        </p:txBody>
      </p:sp>
      <p:pic>
        <p:nvPicPr>
          <p:cNvPr id="3074" name="Picture 2" descr="L:\Higher Education Editorial\Kaveney\Short, Human Geography, 2e\Supplements\Figure JPEGs\Chapter 18\Figure 18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88" y="940215"/>
            <a:ext cx="7886312" cy="523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805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287216" y="931985"/>
            <a:ext cx="11582400" cy="4273061"/>
          </a:xfrm>
        </p:spPr>
        <p:txBody>
          <a:bodyPr/>
          <a:lstStyle/>
          <a:p>
            <a:r>
              <a:rPr lang="en-US" dirty="0" smtClean="0"/>
              <a:t>St. Louis is no longer part of St. Louis County</a:t>
            </a:r>
          </a:p>
          <a:p>
            <a:r>
              <a:rPr lang="en-US" dirty="0" smtClean="0"/>
              <a:t>No area-wide means of coordination and planning, and funding (a big disadvantage when trying to attract new development here, like the second Amazon headquarters – good location, but passed over)</a:t>
            </a:r>
          </a:p>
          <a:p>
            <a:pPr lvl="1"/>
            <a:r>
              <a:rPr lang="en-US" dirty="0" smtClean="0"/>
              <a:t>100s of municipalities, fire districts, school districts, </a:t>
            </a:r>
          </a:p>
          <a:p>
            <a:pPr lvl="1"/>
            <a:r>
              <a:rPr lang="en-US" dirty="0" smtClean="0"/>
              <a:t>St. Louis infrastructure used by 2.5 million people, but only 300,000 live in the city and pay taxes to maintain it (a real impossibility)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2339" y="154110"/>
            <a:ext cx="11582400" cy="777875"/>
          </a:xfrm>
        </p:spPr>
        <p:txBody>
          <a:bodyPr/>
          <a:lstStyle/>
          <a:p>
            <a:r>
              <a:rPr lang="en-US" dirty="0" smtClean="0"/>
              <a:t>STL Metro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55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224290" y="0"/>
            <a:ext cx="9298407" cy="69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20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602D1C-49F9-446C-99C6-44DEF6BD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the Contemporary City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305C-1585-44B4-992A-79054B6439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800" y="1143001"/>
            <a:ext cx="11424138" cy="4295775"/>
          </a:xfrm>
        </p:spPr>
        <p:txBody>
          <a:bodyPr>
            <a:normAutofit/>
          </a:bodyPr>
          <a:lstStyle/>
          <a:p>
            <a:r>
              <a:rPr lang="en-US" dirty="0"/>
              <a:t>Suburban decline  </a:t>
            </a:r>
          </a:p>
          <a:p>
            <a:pPr lvl="1"/>
            <a:r>
              <a:rPr lang="en-US" dirty="0"/>
              <a:t>In between urban decentralization and recentralization</a:t>
            </a:r>
          </a:p>
          <a:p>
            <a:pPr lvl="1"/>
            <a:r>
              <a:rPr lang="en-US" dirty="0"/>
              <a:t>Symptoms of aging</a:t>
            </a:r>
          </a:p>
          <a:p>
            <a:pPr lvl="1"/>
            <a:r>
              <a:rPr lang="en-US" dirty="0"/>
              <a:t>Population loss </a:t>
            </a:r>
          </a:p>
          <a:p>
            <a:pPr lvl="1"/>
            <a:r>
              <a:rPr lang="en-US" dirty="0"/>
              <a:t>Also loss of investment resources</a:t>
            </a:r>
          </a:p>
        </p:txBody>
      </p:sp>
    </p:spTree>
    <p:extLst>
      <p:ext uri="{BB962C8B-B14F-4D97-AF65-F5344CB8AC3E}">
        <p14:creationId xmlns:p14="http://schemas.microsoft.com/office/powerpoint/2010/main" val="2773388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the Contemporary City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D2B0D11-CFE3-4D71-BD92-784DDF199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2036152"/>
            <a:ext cx="2825262" cy="3274402"/>
          </a:xfrm>
        </p:spPr>
        <p:txBody>
          <a:bodyPr/>
          <a:lstStyle/>
          <a:p>
            <a:pPr algn="ctr"/>
            <a:r>
              <a:rPr lang="en-US" dirty="0"/>
              <a:t>Struggle of postwar suburbs caught in middle of urban processes. </a:t>
            </a:r>
            <a:r>
              <a:rPr lang="en-US" dirty="0" smtClean="0"/>
              <a:t>Gentrification (left: before and right: after) in Paddington</a:t>
            </a:r>
            <a:r>
              <a:rPr lang="en-US" dirty="0"/>
              <a:t>, Sydney, Australia.</a:t>
            </a:r>
          </a:p>
        </p:txBody>
      </p:sp>
      <p:pic>
        <p:nvPicPr>
          <p:cNvPr id="7" name="Picture 3" descr="L:\Higher Education Editorial\Kaveney\Short, Human Geography, 2e\Supplements\Figure JPEGs\Chapter 18\Figure 18.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84" y="1179073"/>
            <a:ext cx="3783758" cy="567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:\Higher Education Editorial\Kaveney\Short, Human Geography, 2e\Supplements\Figure JPEGs\Chapter 18\Figure 18.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25" y="1019909"/>
            <a:ext cx="4356785" cy="583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45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602D1C-49F9-446C-99C6-44DEF6BD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the Contemporary City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305C-1585-44B4-992A-79054B64393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City branding</a:t>
            </a:r>
            <a:r>
              <a:rPr lang="en-US" dirty="0"/>
              <a:t> or marketing of the city</a:t>
            </a:r>
            <a:endParaRPr lang="en-US" b="1" dirty="0"/>
          </a:p>
          <a:p>
            <a:r>
              <a:rPr lang="en-US" dirty="0"/>
              <a:t>Contemporary forms</a:t>
            </a:r>
          </a:p>
          <a:p>
            <a:pPr lvl="1"/>
            <a:r>
              <a:rPr lang="en-US" dirty="0"/>
              <a:t>“Post-” industrial city</a:t>
            </a:r>
          </a:p>
          <a:p>
            <a:pPr lvl="1"/>
            <a:r>
              <a:rPr lang="en-US" dirty="0"/>
              <a:t>City as global</a:t>
            </a:r>
          </a:p>
          <a:p>
            <a:pPr lvl="1"/>
            <a:r>
              <a:rPr lang="en-US" dirty="0"/>
              <a:t>City as business-friendly </a:t>
            </a:r>
          </a:p>
          <a:p>
            <a:r>
              <a:rPr lang="en-US" dirty="0"/>
              <a:t>Exclusions and silences in city marketing</a:t>
            </a:r>
          </a:p>
          <a:p>
            <a:pPr lvl="1"/>
            <a:r>
              <a:rPr lang="en-US" dirty="0"/>
              <a:t>Themes represent power of dominant groups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2B91DFB-5465-4BF4-9392-B1D8CC901F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749040"/>
            <a:ext cx="4343400" cy="2423160"/>
          </a:xfrm>
        </p:spPr>
        <p:txBody>
          <a:bodyPr/>
          <a:lstStyle/>
          <a:p>
            <a:r>
              <a:rPr lang="en-US" sz="2200" dirty="0"/>
              <a:t>In Poland, Krakow was named one of Europe’s Capitals of Culture in 2000, an international event associated with city branding and urban revitalization projects.</a:t>
            </a:r>
          </a:p>
          <a:p>
            <a:r>
              <a:rPr lang="en-US" sz="2000" dirty="0">
                <a:solidFill>
                  <a:prstClr val="black"/>
                </a:solidFill>
              </a:rPr>
              <a:t>Source: © Art </a:t>
            </a:r>
            <a:r>
              <a:rPr lang="en-US" sz="2000" dirty="0" err="1">
                <a:solidFill>
                  <a:prstClr val="black"/>
                </a:solidFill>
              </a:rPr>
              <a:t>Widak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Demotix</a:t>
            </a:r>
            <a:r>
              <a:rPr lang="en-US" sz="2000" dirty="0">
                <a:solidFill>
                  <a:prstClr val="black"/>
                </a:solidFill>
              </a:rPr>
              <a:t>/Corbis at the </a:t>
            </a:r>
            <a:r>
              <a:rPr lang="en-US" sz="2000" dirty="0" err="1">
                <a:solidFill>
                  <a:prstClr val="black"/>
                </a:solidFill>
                <a:hlinkClick r:id="rId3"/>
              </a:rPr>
              <a:t>The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 Guardian Cities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pic>
        <p:nvPicPr>
          <p:cNvPr id="4" name="Content Placeholder 3">
            <a:hlinkClick r:id="rId3"/>
            <a:extLst>
              <a:ext uri="{FF2B5EF4-FFF2-40B4-BE49-F238E27FC236}">
                <a16:creationId xmlns:a16="http://schemas.microsoft.com/office/drawing/2014/main" id="{B2E1D804-32D3-4AEF-B193-6787E641E31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6096000" y="1143000"/>
            <a:ext cx="4343400" cy="2606040"/>
          </a:xfrm>
          <a:prstGeom prst="rect">
            <a:avLst/>
          </a:prstGeom>
        </p:spPr>
      </p:pic>
      <p:sp>
        <p:nvSpPr>
          <p:cNvPr id="3" name="AutoShape 4" descr="https://i.guim.co.uk/img/static/sys-images/Guardian/Pix/pictures/2014/5/6/1399375938120/95a9c564-82ca-4707-80f0-53e33e9c5782-2060x1236.jpeg?w=700&amp;q=55&amp;auto=format&amp;usm=12&amp;fit=max&amp;s=f74ba96f0cf090ba075e58fb20c05c32">
            <a:extLst>
              <a:ext uri="{FF2B5EF4-FFF2-40B4-BE49-F238E27FC236}">
                <a16:creationId xmlns:a16="http://schemas.microsoft.com/office/drawing/2014/main" id="{6B347522-D57F-47CE-BC53-29A4E7F4E4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10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602D1C-49F9-446C-99C6-44DEF6BD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Signature Buildings and Global Events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305C-1585-44B4-992A-79054B6439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" y="1143001"/>
            <a:ext cx="4267200" cy="5029200"/>
          </a:xfrm>
        </p:spPr>
        <p:txBody>
          <a:bodyPr>
            <a:normAutofit/>
          </a:bodyPr>
          <a:lstStyle/>
          <a:p>
            <a:r>
              <a:rPr lang="en-US" dirty="0"/>
              <a:t>Marketing of cities involves construction of symbolic capital </a:t>
            </a:r>
          </a:p>
          <a:p>
            <a:pPr lvl="1"/>
            <a:r>
              <a:rPr lang="en-US" b="1" dirty="0" err="1"/>
              <a:t>Starchitecture</a:t>
            </a:r>
            <a:r>
              <a:rPr lang="en-US" b="1" dirty="0"/>
              <a:t> </a:t>
            </a:r>
            <a:r>
              <a:rPr lang="en-US" dirty="0"/>
              <a:t>buildings by prominent architects</a:t>
            </a:r>
          </a:p>
          <a:p>
            <a:pPr lvl="1"/>
            <a:r>
              <a:rPr lang="en-US" dirty="0"/>
              <a:t>Often part of urban renewal projects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256706-600D-4008-BA0F-9F84743A3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8691" y="5600701"/>
            <a:ext cx="4343400" cy="571500"/>
          </a:xfrm>
        </p:spPr>
        <p:txBody>
          <a:bodyPr/>
          <a:lstStyle/>
          <a:p>
            <a:pPr algn="ctr"/>
            <a:r>
              <a:rPr lang="en-US" dirty="0"/>
              <a:t>Guggenheim Museum in Bilbao.</a:t>
            </a:r>
          </a:p>
        </p:txBody>
      </p:sp>
      <p:pic>
        <p:nvPicPr>
          <p:cNvPr id="14338" name="Picture 2" descr="L:\Higher Education Editorial\Kaveney\Short, Human Geography, 2e\Supplements\Figure JPEGs\Chapter 18\Figure 18.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24" y="1143001"/>
            <a:ext cx="78401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27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826"/>
            <a:ext cx="12192000" cy="6502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1"/>
            <a:ext cx="1158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 known in Campobello di </a:t>
            </a:r>
            <a:r>
              <a:rPr lang="en-US" dirty="0" err="1" smtClean="0">
                <a:solidFill>
                  <a:schemeClr val="bg1"/>
                </a:solidFill>
              </a:rPr>
              <a:t>Mazara</a:t>
            </a:r>
            <a:r>
              <a:rPr lang="en-US" dirty="0" smtClean="0">
                <a:solidFill>
                  <a:schemeClr val="bg1"/>
                </a:solidFill>
              </a:rPr>
              <a:t>, Sicily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19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602D1C-49F9-446C-99C6-44DEF6BD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Signature Buildings and Global Events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3D305C-1585-44B4-992A-79054B6439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143000"/>
            <a:ext cx="609600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Hosting events</a:t>
            </a:r>
          </a:p>
          <a:p>
            <a:pPr lvl="1"/>
            <a:r>
              <a:rPr lang="en-US" dirty="0"/>
              <a:t>Spotlight events, </a:t>
            </a:r>
            <a:br>
              <a:rPr lang="en-US" dirty="0"/>
            </a:br>
            <a:r>
              <a:rPr lang="en-US" dirty="0"/>
              <a:t>scale and audience</a:t>
            </a:r>
          </a:p>
          <a:p>
            <a:pPr lvl="1"/>
            <a:r>
              <a:rPr lang="en-US" dirty="0"/>
              <a:t>Opportunities for the city’s elites</a:t>
            </a:r>
          </a:p>
          <a:p>
            <a:r>
              <a:rPr lang="en-US" dirty="0"/>
              <a:t>Olympic games</a:t>
            </a:r>
          </a:p>
          <a:p>
            <a:pPr lvl="1"/>
            <a:r>
              <a:rPr lang="en-US" dirty="0"/>
              <a:t>Hosting city </a:t>
            </a:r>
            <a:r>
              <a:rPr lang="en-US" dirty="0" smtClean="0"/>
              <a:t>has opportunity </a:t>
            </a:r>
            <a:r>
              <a:rPr lang="en-US" dirty="0"/>
              <a:t>to gain venues and improve infrastructure</a:t>
            </a:r>
          </a:p>
          <a:p>
            <a:pPr lvl="1"/>
            <a:r>
              <a:rPr lang="en-US" dirty="0"/>
              <a:t>Target areas of decline</a:t>
            </a:r>
          </a:p>
          <a:p>
            <a:pPr lvl="1"/>
            <a:r>
              <a:rPr lang="en-US" dirty="0"/>
              <a:t>Costs to city residents</a:t>
            </a:r>
          </a:p>
          <a:p>
            <a:pPr lvl="1"/>
            <a:r>
              <a:rPr lang="en-US" dirty="0"/>
              <a:t>Impacts on marginal groups</a:t>
            </a:r>
          </a:p>
          <a:p>
            <a:pPr lvl="1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256706-600D-4008-BA0F-9F84743A3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5328138"/>
            <a:ext cx="6096000" cy="844062"/>
          </a:xfrm>
        </p:spPr>
        <p:txBody>
          <a:bodyPr/>
          <a:lstStyle/>
          <a:p>
            <a:pPr algn="ctr"/>
            <a:r>
              <a:rPr lang="en-US" dirty="0"/>
              <a:t>Olympic ring fountain in downtown Atlanta, built for the 1996 Games.</a:t>
            </a:r>
          </a:p>
        </p:txBody>
      </p:sp>
      <p:pic>
        <p:nvPicPr>
          <p:cNvPr id="15362" name="Picture 2" descr="L:\Higher Education Editorial\Kaveney\Short, Human Geography, 2e\Supplements\Figure JPEGs\Chapter 18\Figure 18.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72" y="1234659"/>
            <a:ext cx="6158428" cy="410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453218"/>
            <a:ext cx="5357446" cy="112939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 Modern Summer Olympic Games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1858822"/>
            <a:ext cx="4286250" cy="1371600"/>
          </a:xfrm>
        </p:spPr>
        <p:txBody>
          <a:bodyPr/>
          <a:lstStyle/>
          <a:p>
            <a:r>
              <a:rPr lang="en-US" sz="2200" dirty="0"/>
              <a:t>From humble beginnings in Athens in 1896, when only 200 athletes from fourteen countries competed, with limited press coverage, the modern Olympic Games have now grown to a truly global spectacle involving most countries in the world.</a:t>
            </a:r>
          </a:p>
        </p:txBody>
      </p:sp>
      <p:pic>
        <p:nvPicPr>
          <p:cNvPr id="16386" name="Picture 2" descr="L:\Higher Education Editorial\Kaveney\Short, Human Geography, 2e\Supplements\Figure JPEGs\Chapter 18\Table 18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52" y="0"/>
            <a:ext cx="6422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94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2400" dirty="0"/>
              <a:t>The four specific themes of the internal structure of a city are the city as an investment, as a residence, as social context, and as a political arena.</a:t>
            </a:r>
          </a:p>
          <a:p>
            <a:pPr lvl="0"/>
            <a:r>
              <a:rPr lang="en-US" sz="2400" dirty="0"/>
              <a:t>As a site of investment, capital flows into the built environment when relative rates of return are high in a distinct cycle of troughs and peaks, known as the building cycle.  Often align with transport improvements and changes in architectural style.</a:t>
            </a:r>
          </a:p>
          <a:p>
            <a:pPr lvl="0"/>
            <a:r>
              <a:rPr lang="en-US" sz="2400" dirty="0"/>
              <a:t>The supply of housing can be broken down into public housing, private renting, and owner occupation.</a:t>
            </a:r>
          </a:p>
          <a:p>
            <a:r>
              <a:rPr lang="en-US" sz="2400" dirty="0"/>
              <a:t>The demand for housing varies by income and wealth, the stages of the life cycle, and other cultural factors causing clustering and segregation.</a:t>
            </a:r>
          </a:p>
          <a:p>
            <a:pPr lvl="0"/>
            <a:r>
              <a:rPr lang="en-US" sz="2400" dirty="0"/>
              <a:t>There are various models of the residential mosaic from the Burgess and </a:t>
            </a:r>
            <a:r>
              <a:rPr lang="en-US" sz="2400" dirty="0" err="1"/>
              <a:t>Murdie</a:t>
            </a:r>
            <a:r>
              <a:rPr lang="en-US" sz="2400" dirty="0"/>
              <a:t> models to the Hanlon-Short-</a:t>
            </a:r>
            <a:r>
              <a:rPr lang="en-US" sz="2400" dirty="0" err="1"/>
              <a:t>Vicino</a:t>
            </a:r>
            <a:r>
              <a:rPr lang="en-US" sz="2400" dirty="0"/>
              <a:t> model.</a:t>
            </a:r>
          </a:p>
          <a:p>
            <a:pPr lvl="0"/>
            <a:r>
              <a:rPr lang="en-US" sz="2400" dirty="0"/>
              <a:t>The Short Model of City Structure in the Global South highlights some of the distinctive features of the city in the developing world.</a:t>
            </a:r>
          </a:p>
        </p:txBody>
      </p:sp>
    </p:spTree>
    <p:extLst>
      <p:ext uri="{BB962C8B-B14F-4D97-AF65-F5344CB8AC3E}">
        <p14:creationId xmlns:p14="http://schemas.microsoft.com/office/powerpoint/2010/main" val="277678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City as Residence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143001"/>
            <a:ext cx="6705600" cy="5029200"/>
          </a:xfrm>
        </p:spPr>
        <p:txBody>
          <a:bodyPr vert="horz" wrap="square" lIns="0" tIns="45720" rIns="0" bIns="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/>
              <a:t>PRODUCTION OF HOUSING</a:t>
            </a:r>
          </a:p>
          <a:p>
            <a:r>
              <a:rPr lang="en-US" sz="2800" i="1" dirty="0"/>
              <a:t>Individual contract</a:t>
            </a:r>
            <a:r>
              <a:rPr lang="en-US" sz="2800" dirty="0"/>
              <a:t>, a household contracts a custom-home</a:t>
            </a:r>
          </a:p>
          <a:p>
            <a:r>
              <a:rPr lang="en-US" sz="2800" b="1" dirty="0"/>
              <a:t>Institutional contract</a:t>
            </a:r>
            <a:r>
              <a:rPr lang="en-US" sz="2800" dirty="0"/>
              <a:t>, institution or government contracts larger buildings to rent or sell</a:t>
            </a:r>
          </a:p>
          <a:p>
            <a:r>
              <a:rPr lang="en-US" sz="2800" b="1" dirty="0"/>
              <a:t>Speculative building</a:t>
            </a:r>
            <a:r>
              <a:rPr lang="en-US" sz="2800" dirty="0"/>
              <a:t>, as builders invest in housing to meet market demand</a:t>
            </a:r>
          </a:p>
          <a:p>
            <a:r>
              <a:rPr lang="en-US" sz="2800" b="1" dirty="0"/>
              <a:t>Self-build housing</a:t>
            </a:r>
            <a:r>
              <a:rPr lang="en-US" sz="2800" dirty="0"/>
              <a:t>, residents build own homes, e.g. slums in developing world</a:t>
            </a:r>
          </a:p>
          <a:p>
            <a:r>
              <a:rPr lang="en-US" sz="2800" dirty="0"/>
              <a:t>Falls in housing stock</a:t>
            </a:r>
          </a:p>
          <a:p>
            <a:pPr lvl="1"/>
            <a:r>
              <a:rPr lang="en-US" sz="2600" dirty="0"/>
              <a:t>Natural aging, destructive building cycles,  or environmental shocks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865556" y="5625350"/>
            <a:ext cx="5420139" cy="752475"/>
          </a:xfrm>
        </p:spPr>
        <p:txBody>
          <a:bodyPr/>
          <a:lstStyle/>
          <a:p>
            <a:pPr algn="ctr"/>
            <a:r>
              <a:rPr lang="en-US" dirty="0"/>
              <a:t>Speculative house-building in Maryland.</a:t>
            </a:r>
          </a:p>
        </p:txBody>
      </p:sp>
      <p:pic>
        <p:nvPicPr>
          <p:cNvPr id="4098" name="Picture 2" descr="L:\Higher Education Editorial\Kaveney\Short, Human Geography, 2e\Supplements\Figure JPEGs\Chapter 18\Figure 18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52" y="-1"/>
            <a:ext cx="3738091" cy="55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8025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The social context of cities can be viewed through various processes based on how we move, how and where we rest, and how we interact with others.</a:t>
            </a:r>
            <a:endParaRPr lang="en-US" sz="2400" dirty="0"/>
          </a:p>
          <a:p>
            <a:pPr lvl="0"/>
            <a:r>
              <a:rPr lang="en-US" dirty="0"/>
              <a:t>Cities are political arenas where different groups and stakeholders compete and cooperate. </a:t>
            </a:r>
            <a:endParaRPr lang="en-US" sz="2400" dirty="0"/>
          </a:p>
          <a:p>
            <a:pPr lvl="0"/>
            <a:r>
              <a:rPr lang="en-US" dirty="0"/>
              <a:t>In the United States, three types of informal urban governing regimes have been identified: organic, instrumental, and symbolic.</a:t>
            </a:r>
            <a:endParaRPr lang="en-US" sz="2400" dirty="0"/>
          </a:p>
          <a:p>
            <a:pPr lvl="0"/>
            <a:r>
              <a:rPr lang="en-US" dirty="0"/>
              <a:t>Contemporary urban change includes gentrification, suburban decline, and city branding.</a:t>
            </a:r>
            <a:endParaRPr lang="en-US" sz="2400" dirty="0"/>
          </a:p>
          <a:p>
            <a:pPr lvl="0"/>
            <a:r>
              <a:rPr lang="en-US" dirty="0"/>
              <a:t>Gentrification tends to occur when there is recentralization in central city areas.</a:t>
            </a:r>
            <a:endParaRPr lang="en-US" sz="2400" dirty="0"/>
          </a:p>
          <a:p>
            <a:pPr lvl="0"/>
            <a:r>
              <a:rPr lang="en-US" dirty="0"/>
              <a:t>There is also decline in many postwar suburbs caught between city gentrification and outer sprawl.</a:t>
            </a:r>
            <a:endParaRPr lang="en-US" sz="2400" dirty="0"/>
          </a:p>
          <a:p>
            <a:r>
              <a:rPr lang="en-US" dirty="0"/>
              <a:t>Cities are marketed and branded. Among the many types are the marketing of the postindustrial city, the marketing of a global city, and the presentation of a business-friendly city.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9243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as Residence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799" y="993499"/>
            <a:ext cx="5150089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/>
              <a:t>THE SUPPLY OF HOUSING</a:t>
            </a:r>
          </a:p>
          <a:p>
            <a:r>
              <a:rPr lang="en-US" sz="2400" b="1" dirty="0"/>
              <a:t>Public housing</a:t>
            </a:r>
            <a:r>
              <a:rPr lang="en-US" sz="2400" dirty="0"/>
              <a:t> provided by government agencies</a:t>
            </a:r>
            <a:endParaRPr lang="en-US" sz="2400" b="1" dirty="0"/>
          </a:p>
          <a:p>
            <a:pPr lvl="1"/>
            <a:r>
              <a:rPr lang="en-US" sz="2400" dirty="0"/>
              <a:t>Privatization</a:t>
            </a:r>
          </a:p>
          <a:p>
            <a:pPr lvl="1"/>
            <a:r>
              <a:rPr lang="en-US" sz="2400" b="1" dirty="0"/>
              <a:t>Social Housing </a:t>
            </a:r>
            <a:r>
              <a:rPr lang="en-US" sz="2400" dirty="0"/>
              <a:t>in Europe</a:t>
            </a:r>
            <a:endParaRPr lang="en-US" sz="2400" b="1" dirty="0"/>
          </a:p>
          <a:p>
            <a:r>
              <a:rPr lang="en-US" sz="2400" b="1" dirty="0"/>
              <a:t>Private renting</a:t>
            </a:r>
            <a:r>
              <a:rPr lang="en-US" sz="2400" dirty="0"/>
              <a:t> by landlords</a:t>
            </a:r>
          </a:p>
          <a:p>
            <a:pPr lvl="1"/>
            <a:r>
              <a:rPr lang="en-US" sz="2400" dirty="0"/>
              <a:t>Landlord-tenant conflict</a:t>
            </a:r>
          </a:p>
          <a:p>
            <a:r>
              <a:rPr lang="en-US" sz="2400" b="1" dirty="0"/>
              <a:t>Owner occupation </a:t>
            </a:r>
            <a:r>
              <a:rPr lang="en-US" sz="2400" dirty="0"/>
              <a:t>or </a:t>
            </a:r>
            <a:r>
              <a:rPr lang="en-US" sz="2400" b="1" dirty="0"/>
              <a:t>homeownership</a:t>
            </a:r>
          </a:p>
          <a:p>
            <a:pPr lvl="1"/>
            <a:r>
              <a:rPr lang="en-US" sz="2400" dirty="0"/>
              <a:t>Specific to affluent societies</a:t>
            </a:r>
          </a:p>
          <a:p>
            <a:pPr lvl="1"/>
            <a:r>
              <a:rPr lang="en-US" sz="2400" dirty="0"/>
              <a:t>Economic encouragement of homeownership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53808" y="5610225"/>
            <a:ext cx="4572000" cy="571500"/>
          </a:xfrm>
        </p:spPr>
        <p:txBody>
          <a:bodyPr/>
          <a:lstStyle/>
          <a:p>
            <a:pPr algn="ctr"/>
            <a:r>
              <a:rPr lang="en-US" dirty="0"/>
              <a:t>Public housing in Glasgow, Scotland.</a:t>
            </a:r>
          </a:p>
        </p:txBody>
      </p:sp>
      <p:pic>
        <p:nvPicPr>
          <p:cNvPr id="5122" name="Picture 2" descr="L:\Higher Education Editorial\Kaveney\Short, Human Geography, 2e\Supplements\Figure JPEGs\Chapter 18\Figure 18.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89" y="1143001"/>
            <a:ext cx="6737112" cy="44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36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480"/>
            <a:ext cx="11582400" cy="777875"/>
          </a:xfrm>
        </p:spPr>
        <p:txBody>
          <a:bodyPr/>
          <a:lstStyle/>
          <a:p>
            <a:pPr algn="r"/>
            <a:r>
              <a:rPr lang="en-US" dirty="0" err="1" smtClean="0"/>
              <a:t>Pruit-Igo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527537"/>
            <a:ext cx="6096000" cy="583809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Wendell O. Pruitt Homes and William </a:t>
            </a:r>
            <a:r>
              <a:rPr lang="en-US" dirty="0" err="1"/>
              <a:t>Igoe</a:t>
            </a:r>
            <a:r>
              <a:rPr lang="en-US" dirty="0"/>
              <a:t> Apartments, known together as Pruitt-</a:t>
            </a:r>
            <a:r>
              <a:rPr lang="en-US" dirty="0" err="1"/>
              <a:t>Igoe</a:t>
            </a:r>
            <a:r>
              <a:rPr lang="en-US" dirty="0"/>
              <a:t>, were joint urban housing projects first occupied in </a:t>
            </a:r>
            <a:r>
              <a:rPr lang="en-US" dirty="0" smtClean="0"/>
              <a:t>1954 </a:t>
            </a:r>
            <a:r>
              <a:rPr lang="en-US" dirty="0"/>
              <a:t>in the US city of St. Louis, Missouri. Living conditions in Pruitt–</a:t>
            </a:r>
            <a:r>
              <a:rPr lang="en-US" dirty="0" err="1"/>
              <a:t>Igoe</a:t>
            </a:r>
            <a:r>
              <a:rPr lang="en-US" dirty="0"/>
              <a:t> began to decline soon after completion in 1956</a:t>
            </a:r>
            <a:r>
              <a:rPr lang="en-US" dirty="0" smtClean="0"/>
              <a:t>. </a:t>
            </a:r>
            <a:r>
              <a:rPr lang="en-US" dirty="0"/>
              <a:t>By the late 1960s, the complex had become internationally infamous for its poverty, crime, and racial segregation. All 33 buildings were demolished with explosives in the mid-1970s</a:t>
            </a:r>
            <a:r>
              <a:rPr lang="en-US" dirty="0" smtClean="0"/>
              <a:t>, </a:t>
            </a:r>
            <a:r>
              <a:rPr lang="en-US" dirty="0"/>
              <a:t>and the project has become an icon of failure of urban renewal and of public-policy planning.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3690" r="7646"/>
          <a:stretch/>
        </p:blipFill>
        <p:spPr>
          <a:xfrm>
            <a:off x="6096000" y="1252583"/>
            <a:ext cx="6096000" cy="318272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29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1695"/>
            <a:ext cx="11582400" cy="777875"/>
          </a:xfrm>
        </p:spPr>
        <p:txBody>
          <a:bodyPr/>
          <a:lstStyle/>
          <a:p>
            <a:r>
              <a:rPr lang="en-US" dirty="0" err="1" smtClean="0"/>
              <a:t>LaCede</a:t>
            </a:r>
            <a:r>
              <a:rPr lang="en-US" dirty="0" smtClean="0"/>
              <a:t> Town, St. Louis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43000"/>
            <a:ext cx="57912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err="1"/>
              <a:t>LaClede</a:t>
            </a:r>
            <a:r>
              <a:rPr lang="en-US" sz="3400" dirty="0"/>
              <a:t> Town was a mixed-income, federally funded housing project in St. Louis, Missouri. Located near St. Louis University, it opened in 1964. It incorporated a mix of housing types and had spaces dedicated to social interaction and artistic production. It was an intentionally diverse community with respect to residents' income and race/ethnicity. This experimental urban development was "cool, hip, cheap and populated by people committed to making integration work</a:t>
            </a:r>
            <a:r>
              <a:rPr lang="en-US" sz="3400" dirty="0" smtClean="0"/>
              <a:t>." </a:t>
            </a:r>
            <a:r>
              <a:rPr lang="en-US" sz="3400" dirty="0"/>
              <a:t>It became an incubator for new music, dance, poetry and other arts, especially jazz</a:t>
            </a:r>
            <a:r>
              <a:rPr lang="en-US" sz="3400" dirty="0" smtClean="0"/>
              <a:t>. </a:t>
            </a:r>
            <a:r>
              <a:rPr lang="en-US" sz="3400" dirty="0"/>
              <a:t>Loyal former residents began organizing reunions in 1997</a:t>
            </a:r>
            <a:r>
              <a:rPr lang="en-US" sz="3400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099032" y="1143000"/>
            <a:ext cx="6092967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Eventually, </a:t>
            </a:r>
            <a:r>
              <a:rPr lang="en-US" dirty="0" err="1"/>
              <a:t>LaClede</a:t>
            </a:r>
            <a:r>
              <a:rPr lang="en-US" dirty="0"/>
              <a:t> Town became run down, and the complex was demolished in the late 1980s. Some of the Grand Forest Apartments, a part of </a:t>
            </a:r>
            <a:r>
              <a:rPr lang="en-US" dirty="0" err="1"/>
              <a:t>LaClede</a:t>
            </a:r>
            <a:r>
              <a:rPr lang="en-US" dirty="0"/>
              <a:t> town, still exist as student housing for St. Louis University. Berea Presbyterian Church, which was central to the community and predated the </a:t>
            </a:r>
            <a:r>
              <a:rPr lang="en-US" dirty="0" err="1"/>
              <a:t>LaClede</a:t>
            </a:r>
            <a:r>
              <a:rPr lang="en-US" dirty="0"/>
              <a:t> Town development, still stands. However, it has been redesigned for commercial use.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4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54" y="365126"/>
            <a:ext cx="10691446" cy="777875"/>
          </a:xfrm>
        </p:spPr>
        <p:txBody>
          <a:bodyPr/>
          <a:lstStyle/>
          <a:p>
            <a:pPr algn="just"/>
            <a:r>
              <a:rPr lang="en-US" dirty="0" err="1" smtClean="0"/>
              <a:t>LaClede</a:t>
            </a:r>
            <a:r>
              <a:rPr lang="en-US" dirty="0" smtClean="0"/>
              <a:t>                                                      Town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76200" y="2110887"/>
            <a:ext cx="5715000" cy="41052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6324192" y="2377955"/>
            <a:ext cx="5867808" cy="36576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665" y="-70338"/>
            <a:ext cx="3201453" cy="311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66517"/>
      </p:ext>
    </p:extLst>
  </p:cSld>
  <p:clrMapOvr>
    <a:masterClrMapping/>
  </p:clrMapOvr>
</p:sld>
</file>

<file path=ppt/theme/theme1.xml><?xml version="1.0" encoding="utf-8"?>
<a:theme xmlns:a="http://schemas.openxmlformats.org/drawingml/2006/main" name="Short2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hort2e" id="{59294D7F-2ECF-49C1-8352-90CE828CA8CA}" vid="{162C8823-25F3-4FD1-8624-4CF598B9D3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Short2e</Template>
  <TotalTime>1475</TotalTime>
  <Words>2663</Words>
  <Application>Microsoft Office PowerPoint</Application>
  <PresentationFormat>Widescreen</PresentationFormat>
  <Paragraphs>314</Paragraphs>
  <Slides>50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Short2e</vt:lpstr>
      <vt:lpstr>Chapter 18:The Internal Structure of the City</vt:lpstr>
      <vt:lpstr>Chapter Learning Objectives</vt:lpstr>
      <vt:lpstr>The City as Investment</vt:lpstr>
      <vt:lpstr>Built Form as Visible Legacy</vt:lpstr>
      <vt:lpstr>The City as Residence</vt:lpstr>
      <vt:lpstr>The City as Residence</vt:lpstr>
      <vt:lpstr>Pruit-Igo</vt:lpstr>
      <vt:lpstr>LaCede Town, St. Louis</vt:lpstr>
      <vt:lpstr>LaClede                                                      Town </vt:lpstr>
      <vt:lpstr>The City as Residence</vt:lpstr>
      <vt:lpstr>Real Estate</vt:lpstr>
      <vt:lpstr>The City as Residence</vt:lpstr>
      <vt:lpstr>Home Sweet Home</vt:lpstr>
      <vt:lpstr>The City as Residence</vt:lpstr>
      <vt:lpstr>The City as Residence</vt:lpstr>
      <vt:lpstr>Residential Mosaic Models</vt:lpstr>
      <vt:lpstr>Residential Mosaic Models</vt:lpstr>
      <vt:lpstr>A Caution About Models</vt:lpstr>
      <vt:lpstr>Residential Mosaic Models</vt:lpstr>
      <vt:lpstr>Residential Mosaic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City as Social Context</vt:lpstr>
      <vt:lpstr>Measuring Segregation in Cities</vt:lpstr>
      <vt:lpstr>Measuring Segregation in Cities</vt:lpstr>
      <vt:lpstr>Measuring Segregation in Cities</vt:lpstr>
      <vt:lpstr>The City as Political Arena</vt:lpstr>
      <vt:lpstr>The City as Political Arena</vt:lpstr>
      <vt:lpstr>Political Action</vt:lpstr>
      <vt:lpstr>Population Change in US Cities, 1900-2010</vt:lpstr>
      <vt:lpstr>Population Change in US Cities, 1900-2010</vt:lpstr>
      <vt:lpstr>The City as Political Arena</vt:lpstr>
      <vt:lpstr>Changes in the Contemporary City</vt:lpstr>
      <vt:lpstr>What else does St. Louis have?</vt:lpstr>
      <vt:lpstr>The pink circles and ellipses indicate special places in or very near St. Louis and the pink quadrilaterals indicate Forest Park, and gentrification areas</vt:lpstr>
      <vt:lpstr>St. Louis Gentrification</vt:lpstr>
      <vt:lpstr>STL Metro Problems</vt:lpstr>
      <vt:lpstr>PowerPoint Presentation</vt:lpstr>
      <vt:lpstr>Changes in the Contemporary City</vt:lpstr>
      <vt:lpstr>Changes in the Contemporary City</vt:lpstr>
      <vt:lpstr>Changes in the Contemporary City</vt:lpstr>
      <vt:lpstr>Signature Buildings and Global Events</vt:lpstr>
      <vt:lpstr>Even known in Campobello di Mazara, Sicily </vt:lpstr>
      <vt:lpstr>Signature Buildings and Global Events</vt:lpstr>
      <vt:lpstr>The Modern Summer Olympic Games</vt:lpstr>
      <vt:lpstr>Chapter Summary</vt:lpstr>
      <vt:lpstr>Chapter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Intellectual Context</dc:title>
  <dc:creator>Sarah Goggin</dc:creator>
  <cp:lastModifiedBy>Joseph Naumann</cp:lastModifiedBy>
  <cp:revision>81</cp:revision>
  <dcterms:created xsi:type="dcterms:W3CDTF">2017-04-19T13:45:11Z</dcterms:created>
  <dcterms:modified xsi:type="dcterms:W3CDTF">2018-07-16T19:42:23Z</dcterms:modified>
</cp:coreProperties>
</file>