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60" r:id="rId5"/>
    <p:sldId id="263" r:id="rId6"/>
    <p:sldId id="274" r:id="rId7"/>
    <p:sldId id="285" r:id="rId8"/>
    <p:sldId id="282" r:id="rId9"/>
    <p:sldId id="259" r:id="rId10"/>
    <p:sldId id="283" r:id="rId11"/>
    <p:sldId id="265" r:id="rId12"/>
    <p:sldId id="279" r:id="rId13"/>
    <p:sldId id="284" r:id="rId14"/>
    <p:sldId id="286" r:id="rId15"/>
    <p:sldId id="287" r:id="rId16"/>
    <p:sldId id="268" r:id="rId17"/>
    <p:sldId id="269" r:id="rId18"/>
    <p:sldId id="280" r:id="rId19"/>
    <p:sldId id="270" r:id="rId20"/>
    <p:sldId id="281" r:id="rId21"/>
    <p:sldId id="275" r:id="rId22"/>
    <p:sldId id="272" r:id="rId23"/>
    <p:sldId id="267" r:id="rId24"/>
    <p:sldId id="261" r:id="rId25"/>
    <p:sldId id="276"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4" autoAdjust="0"/>
    <p:restoredTop sz="94678" autoAdjust="0"/>
  </p:normalViewPr>
  <p:slideViewPr>
    <p:cSldViewPr snapToGrid="0">
      <p:cViewPr varScale="1">
        <p:scale>
          <a:sx n="100" d="100"/>
          <a:sy n="100" d="100"/>
        </p:scale>
        <p:origin x="22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442C65-C504-41EF-A403-EDFE2626C010}" type="datetimeFigureOut">
              <a:rPr lang="en-US" smtClean="0"/>
              <a:t>7/18/2018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CFA07-AD47-4098-B8D3-5D007B6D8FC0}" type="slidenum">
              <a:rPr lang="en-US" smtClean="0"/>
              <a:t>‹#›</a:t>
            </a:fld>
            <a:endParaRPr lang="en-US"/>
          </a:p>
        </p:txBody>
      </p:sp>
    </p:spTree>
    <p:extLst>
      <p:ext uri="{BB962C8B-B14F-4D97-AF65-F5344CB8AC3E}">
        <p14:creationId xmlns:p14="http://schemas.microsoft.com/office/powerpoint/2010/main" val="322613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Chapter 17 Opener</a:t>
            </a:r>
            <a:endParaRPr lang="en-US" dirty="0"/>
          </a:p>
        </p:txBody>
      </p:sp>
      <p:sp>
        <p:nvSpPr>
          <p:cNvPr id="4" name="Slide Number Placeholder 3"/>
          <p:cNvSpPr>
            <a:spLocks noGrp="1"/>
          </p:cNvSpPr>
          <p:nvPr>
            <p:ph type="sldNum" sz="quarter" idx="10"/>
          </p:nvPr>
        </p:nvSpPr>
        <p:spPr/>
        <p:txBody>
          <a:bodyPr/>
          <a:lstStyle/>
          <a:p>
            <a:fld id="{C1DCFA07-AD47-4098-B8D3-5D007B6D8FC0}" type="slidenum">
              <a:rPr lang="en-US" smtClean="0"/>
              <a:t>1</a:t>
            </a:fld>
            <a:endParaRPr lang="en-US"/>
          </a:p>
        </p:txBody>
      </p:sp>
    </p:spTree>
    <p:extLst>
      <p:ext uri="{BB962C8B-B14F-4D97-AF65-F5344CB8AC3E}">
        <p14:creationId xmlns:p14="http://schemas.microsoft.com/office/powerpoint/2010/main" val="21727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Table 17.3</a:t>
            </a:r>
            <a:endParaRPr lang="en-US" dirty="0"/>
          </a:p>
        </p:txBody>
      </p:sp>
      <p:sp>
        <p:nvSpPr>
          <p:cNvPr id="4" name="Slide Number Placeholder 3"/>
          <p:cNvSpPr>
            <a:spLocks noGrp="1"/>
          </p:cNvSpPr>
          <p:nvPr>
            <p:ph type="sldNum" sz="quarter" idx="10"/>
          </p:nvPr>
        </p:nvSpPr>
        <p:spPr/>
        <p:txBody>
          <a:bodyPr/>
          <a:lstStyle/>
          <a:p>
            <a:fld id="{C1DCFA07-AD47-4098-B8D3-5D007B6D8FC0}" type="slidenum">
              <a:rPr lang="en-US" smtClean="0"/>
              <a:t>18</a:t>
            </a:fld>
            <a:endParaRPr lang="en-US"/>
          </a:p>
        </p:txBody>
      </p:sp>
    </p:spTree>
    <p:extLst>
      <p:ext uri="{BB962C8B-B14F-4D97-AF65-F5344CB8AC3E}">
        <p14:creationId xmlns:p14="http://schemas.microsoft.com/office/powerpoint/2010/main" val="259352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17.8A</a:t>
            </a:r>
            <a:endParaRPr lang="en-US" dirty="0"/>
          </a:p>
        </p:txBody>
      </p:sp>
      <p:sp>
        <p:nvSpPr>
          <p:cNvPr id="4" name="Slide Number Placeholder 3"/>
          <p:cNvSpPr>
            <a:spLocks noGrp="1"/>
          </p:cNvSpPr>
          <p:nvPr>
            <p:ph type="sldNum" sz="quarter" idx="10"/>
          </p:nvPr>
        </p:nvSpPr>
        <p:spPr/>
        <p:txBody>
          <a:bodyPr/>
          <a:lstStyle/>
          <a:p>
            <a:fld id="{C1DCFA07-AD47-4098-B8D3-5D007B6D8FC0}" type="slidenum">
              <a:rPr lang="en-US" smtClean="0"/>
              <a:t>20</a:t>
            </a:fld>
            <a:endParaRPr lang="en-US"/>
          </a:p>
        </p:txBody>
      </p:sp>
    </p:spTree>
    <p:extLst>
      <p:ext uri="{BB962C8B-B14F-4D97-AF65-F5344CB8AC3E}">
        <p14:creationId xmlns:p14="http://schemas.microsoft.com/office/powerpoint/2010/main" val="373456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Table 17.4</a:t>
            </a:r>
            <a:endParaRPr lang="en-US" dirty="0"/>
          </a:p>
        </p:txBody>
      </p:sp>
      <p:sp>
        <p:nvSpPr>
          <p:cNvPr id="4" name="Slide Number Placeholder 3"/>
          <p:cNvSpPr>
            <a:spLocks noGrp="1"/>
          </p:cNvSpPr>
          <p:nvPr>
            <p:ph type="sldNum" sz="quarter" idx="10"/>
          </p:nvPr>
        </p:nvSpPr>
        <p:spPr/>
        <p:txBody>
          <a:bodyPr/>
          <a:lstStyle/>
          <a:p>
            <a:fld id="{C1DCFA07-AD47-4098-B8D3-5D007B6D8FC0}" type="slidenum">
              <a:rPr lang="en-US" smtClean="0"/>
              <a:t>21</a:t>
            </a:fld>
            <a:endParaRPr lang="en-US"/>
          </a:p>
        </p:txBody>
      </p:sp>
    </p:spTree>
    <p:extLst>
      <p:ext uri="{BB962C8B-B14F-4D97-AF65-F5344CB8AC3E}">
        <p14:creationId xmlns:p14="http://schemas.microsoft.com/office/powerpoint/2010/main" val="4182827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Box</a:t>
            </a:r>
            <a:r>
              <a:rPr lang="en-US" baseline="0" dirty="0" smtClean="0"/>
              <a:t> 17.2 Figure (top)</a:t>
            </a:r>
            <a:endParaRPr lang="en-US" dirty="0"/>
          </a:p>
        </p:txBody>
      </p:sp>
      <p:sp>
        <p:nvSpPr>
          <p:cNvPr id="4" name="Slide Number Placeholder 3"/>
          <p:cNvSpPr>
            <a:spLocks noGrp="1"/>
          </p:cNvSpPr>
          <p:nvPr>
            <p:ph type="sldNum" sz="quarter" idx="10"/>
          </p:nvPr>
        </p:nvSpPr>
        <p:spPr/>
        <p:txBody>
          <a:bodyPr/>
          <a:lstStyle/>
          <a:p>
            <a:fld id="{C1DCFA07-AD47-4098-B8D3-5D007B6D8FC0}" type="slidenum">
              <a:rPr lang="en-US" smtClean="0"/>
              <a:t>23</a:t>
            </a:fld>
            <a:endParaRPr lang="en-US"/>
          </a:p>
        </p:txBody>
      </p:sp>
    </p:spTree>
    <p:extLst>
      <p:ext uri="{BB962C8B-B14F-4D97-AF65-F5344CB8AC3E}">
        <p14:creationId xmlns:p14="http://schemas.microsoft.com/office/powerpoint/2010/main" val="374748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17.1</a:t>
            </a:r>
            <a:endParaRPr lang="en-US" dirty="0"/>
          </a:p>
        </p:txBody>
      </p:sp>
      <p:sp>
        <p:nvSpPr>
          <p:cNvPr id="4" name="Slide Number Placeholder 3"/>
          <p:cNvSpPr>
            <a:spLocks noGrp="1"/>
          </p:cNvSpPr>
          <p:nvPr>
            <p:ph type="sldNum" sz="quarter" idx="10"/>
          </p:nvPr>
        </p:nvSpPr>
        <p:spPr/>
        <p:txBody>
          <a:bodyPr/>
          <a:lstStyle/>
          <a:p>
            <a:fld id="{C1DCFA07-AD47-4098-B8D3-5D007B6D8FC0}" type="slidenum">
              <a:rPr lang="en-US" smtClean="0"/>
              <a:t>3</a:t>
            </a:fld>
            <a:endParaRPr lang="en-US"/>
          </a:p>
        </p:txBody>
      </p:sp>
    </p:spTree>
    <p:extLst>
      <p:ext uri="{BB962C8B-B14F-4D97-AF65-F5344CB8AC3E}">
        <p14:creationId xmlns:p14="http://schemas.microsoft.com/office/powerpoint/2010/main" val="210774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17.2A and B</a:t>
            </a:r>
            <a:endParaRPr lang="en-US" dirty="0"/>
          </a:p>
        </p:txBody>
      </p:sp>
      <p:sp>
        <p:nvSpPr>
          <p:cNvPr id="4" name="Slide Number Placeholder 3"/>
          <p:cNvSpPr>
            <a:spLocks noGrp="1"/>
          </p:cNvSpPr>
          <p:nvPr>
            <p:ph type="sldNum" sz="quarter" idx="10"/>
          </p:nvPr>
        </p:nvSpPr>
        <p:spPr/>
        <p:txBody>
          <a:bodyPr/>
          <a:lstStyle/>
          <a:p>
            <a:fld id="{C1DCFA07-AD47-4098-B8D3-5D007B6D8FC0}" type="slidenum">
              <a:rPr lang="en-US" smtClean="0"/>
              <a:t>4</a:t>
            </a:fld>
            <a:endParaRPr lang="en-US"/>
          </a:p>
        </p:txBody>
      </p:sp>
    </p:spTree>
    <p:extLst>
      <p:ext uri="{BB962C8B-B14F-4D97-AF65-F5344CB8AC3E}">
        <p14:creationId xmlns:p14="http://schemas.microsoft.com/office/powerpoint/2010/main" val="768406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17.4</a:t>
            </a:r>
            <a:endParaRPr lang="en-US" dirty="0"/>
          </a:p>
        </p:txBody>
      </p:sp>
      <p:sp>
        <p:nvSpPr>
          <p:cNvPr id="4" name="Slide Number Placeholder 3"/>
          <p:cNvSpPr>
            <a:spLocks noGrp="1"/>
          </p:cNvSpPr>
          <p:nvPr>
            <p:ph type="sldNum" sz="quarter" idx="10"/>
          </p:nvPr>
        </p:nvSpPr>
        <p:spPr/>
        <p:txBody>
          <a:bodyPr/>
          <a:lstStyle/>
          <a:p>
            <a:fld id="{C1DCFA07-AD47-4098-B8D3-5D007B6D8FC0}" type="slidenum">
              <a:rPr lang="en-US" smtClean="0"/>
              <a:t>5</a:t>
            </a:fld>
            <a:endParaRPr lang="en-US"/>
          </a:p>
        </p:txBody>
      </p:sp>
    </p:spTree>
    <p:extLst>
      <p:ext uri="{BB962C8B-B14F-4D97-AF65-F5344CB8AC3E}">
        <p14:creationId xmlns:p14="http://schemas.microsoft.com/office/powerpoint/2010/main" val="280345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17.5</a:t>
            </a:r>
            <a:endParaRPr lang="en-US" dirty="0"/>
          </a:p>
        </p:txBody>
      </p:sp>
      <p:sp>
        <p:nvSpPr>
          <p:cNvPr id="4" name="Slide Number Placeholder 3"/>
          <p:cNvSpPr>
            <a:spLocks noGrp="1"/>
          </p:cNvSpPr>
          <p:nvPr>
            <p:ph type="sldNum" sz="quarter" idx="10"/>
          </p:nvPr>
        </p:nvSpPr>
        <p:spPr/>
        <p:txBody>
          <a:bodyPr/>
          <a:lstStyle/>
          <a:p>
            <a:fld id="{C1DCFA07-AD47-4098-B8D3-5D007B6D8FC0}" type="slidenum">
              <a:rPr lang="en-US" smtClean="0"/>
              <a:t>8</a:t>
            </a:fld>
            <a:endParaRPr lang="en-US"/>
          </a:p>
        </p:txBody>
      </p:sp>
    </p:spTree>
    <p:extLst>
      <p:ext uri="{BB962C8B-B14F-4D97-AF65-F5344CB8AC3E}">
        <p14:creationId xmlns:p14="http://schemas.microsoft.com/office/powerpoint/2010/main" val="234676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DCFA07-AD47-4098-B8D3-5D007B6D8FC0}" type="slidenum">
              <a:rPr lang="en-US" smtClean="0"/>
              <a:t>9</a:t>
            </a:fld>
            <a:endParaRPr lang="en-US"/>
          </a:p>
        </p:txBody>
      </p:sp>
    </p:spTree>
    <p:extLst>
      <p:ext uri="{BB962C8B-B14F-4D97-AF65-F5344CB8AC3E}">
        <p14:creationId xmlns:p14="http://schemas.microsoft.com/office/powerpoint/2010/main" val="366811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Box 17.2 Figures</a:t>
            </a:r>
          </a:p>
        </p:txBody>
      </p:sp>
      <p:sp>
        <p:nvSpPr>
          <p:cNvPr id="4" name="Slide Number Placeholder 3"/>
          <p:cNvSpPr>
            <a:spLocks noGrp="1"/>
          </p:cNvSpPr>
          <p:nvPr>
            <p:ph type="sldNum" sz="quarter" idx="10"/>
          </p:nvPr>
        </p:nvSpPr>
        <p:spPr/>
        <p:txBody>
          <a:bodyPr/>
          <a:lstStyle/>
          <a:p>
            <a:fld id="{C1DCFA07-AD47-4098-B8D3-5D007B6D8FC0}" type="slidenum">
              <a:rPr lang="en-US" smtClean="0"/>
              <a:t>10</a:t>
            </a:fld>
            <a:endParaRPr lang="en-US"/>
          </a:p>
        </p:txBody>
      </p:sp>
    </p:spTree>
    <p:extLst>
      <p:ext uri="{BB962C8B-B14F-4D97-AF65-F5344CB8AC3E}">
        <p14:creationId xmlns:p14="http://schemas.microsoft.com/office/powerpoint/2010/main" val="39237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17.6</a:t>
            </a:r>
            <a:endParaRPr lang="en-US" dirty="0"/>
          </a:p>
        </p:txBody>
      </p:sp>
      <p:sp>
        <p:nvSpPr>
          <p:cNvPr id="4" name="Slide Number Placeholder 3"/>
          <p:cNvSpPr>
            <a:spLocks noGrp="1"/>
          </p:cNvSpPr>
          <p:nvPr>
            <p:ph type="sldNum" sz="quarter" idx="10"/>
          </p:nvPr>
        </p:nvSpPr>
        <p:spPr/>
        <p:txBody>
          <a:bodyPr/>
          <a:lstStyle/>
          <a:p>
            <a:fld id="{C1DCFA07-AD47-4098-B8D3-5D007B6D8FC0}" type="slidenum">
              <a:rPr lang="en-US" smtClean="0"/>
              <a:t>12</a:t>
            </a:fld>
            <a:endParaRPr lang="en-US"/>
          </a:p>
        </p:txBody>
      </p:sp>
    </p:spTree>
    <p:extLst>
      <p:ext uri="{BB962C8B-B14F-4D97-AF65-F5344CB8AC3E}">
        <p14:creationId xmlns:p14="http://schemas.microsoft.com/office/powerpoint/2010/main" val="242539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Tables 17.1, 17.2</a:t>
            </a:r>
            <a:endParaRPr lang="en-US" dirty="0"/>
          </a:p>
        </p:txBody>
      </p:sp>
      <p:sp>
        <p:nvSpPr>
          <p:cNvPr id="4" name="Slide Number Placeholder 3"/>
          <p:cNvSpPr>
            <a:spLocks noGrp="1"/>
          </p:cNvSpPr>
          <p:nvPr>
            <p:ph type="sldNum" sz="quarter" idx="10"/>
          </p:nvPr>
        </p:nvSpPr>
        <p:spPr/>
        <p:txBody>
          <a:bodyPr/>
          <a:lstStyle/>
          <a:p>
            <a:fld id="{C1DCFA07-AD47-4098-B8D3-5D007B6D8FC0}" type="slidenum">
              <a:rPr lang="en-US" smtClean="0"/>
              <a:t>16</a:t>
            </a:fld>
            <a:endParaRPr lang="en-US"/>
          </a:p>
        </p:txBody>
      </p:sp>
    </p:spTree>
    <p:extLst>
      <p:ext uri="{BB962C8B-B14F-4D97-AF65-F5344CB8AC3E}">
        <p14:creationId xmlns:p14="http://schemas.microsoft.com/office/powerpoint/2010/main" val="232724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04800" y="5181601"/>
            <a:ext cx="6400800" cy="777875"/>
          </a:xfrm>
        </p:spPr>
        <p:txBody>
          <a:bodyPr>
            <a:normAutofit/>
          </a:bodyPr>
          <a:lstStyle>
            <a:lvl1pPr marL="0" indent="0">
              <a:buFont typeface="Arial" panose="020B0604020202020204" pitchFamily="34" charset="0"/>
              <a:buNone/>
              <a:defRPr sz="2400"/>
            </a:lvl1pPr>
          </a:lstStyle>
          <a:p>
            <a:pPr lvl="0"/>
            <a:r>
              <a:rPr lang="en-US"/>
              <a:t>Edit Master text styles</a:t>
            </a:r>
          </a:p>
        </p:txBody>
      </p:sp>
      <p:sp>
        <p:nvSpPr>
          <p:cNvPr id="9" name="Content Placeholder 8"/>
          <p:cNvSpPr>
            <a:spLocks noGrp="1"/>
          </p:cNvSpPr>
          <p:nvPr>
            <p:ph sz="quarter" idx="12" hasCustomPrompt="1"/>
          </p:nvPr>
        </p:nvSpPr>
        <p:spPr>
          <a:xfrm>
            <a:off x="6705600" y="1143000"/>
            <a:ext cx="5181600" cy="1981200"/>
          </a:xfrm>
        </p:spPr>
        <p:txBody>
          <a:bodyPr anchor="ctr">
            <a:normAutofit/>
          </a:bodyPr>
          <a:lstStyle>
            <a:lvl1pPr marL="0" indent="0" algn="ctr">
              <a:buNone/>
              <a:defRPr sz="3600" b="0" i="0"/>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a:t>
            </a:r>
            <a:br>
              <a:rPr lang="en-US" dirty="0"/>
            </a:br>
            <a:r>
              <a:rPr lang="en-US" dirty="0"/>
              <a:t>Short </a:t>
            </a:r>
            <a:br>
              <a:rPr lang="en-US" dirty="0"/>
            </a:br>
            <a:r>
              <a:rPr lang="en-US" dirty="0"/>
              <a:t>2nd Edition</a:t>
            </a:r>
          </a:p>
        </p:txBody>
      </p:sp>
      <p:sp>
        <p:nvSpPr>
          <p:cNvPr id="10" name="Content Placeholder 8"/>
          <p:cNvSpPr>
            <a:spLocks noGrp="1"/>
          </p:cNvSpPr>
          <p:nvPr>
            <p:ph sz="quarter" idx="13"/>
          </p:nvPr>
        </p:nvSpPr>
        <p:spPr>
          <a:xfrm>
            <a:off x="6705600" y="3200400"/>
            <a:ext cx="5181600" cy="2759075"/>
          </a:xfrm>
        </p:spPr>
        <p:txBody>
          <a:bodyPr/>
          <a:lstStyle>
            <a:lvl1pPr marL="0" indent="0" algn="ctr">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Edit Master text styles</a:t>
            </a:r>
          </a:p>
        </p:txBody>
      </p:sp>
      <p:sp>
        <p:nvSpPr>
          <p:cNvPr id="12" name="Content Placeholder 11"/>
          <p:cNvSpPr>
            <a:spLocks noGrp="1"/>
          </p:cNvSpPr>
          <p:nvPr>
            <p:ph sz="quarter" idx="14"/>
          </p:nvPr>
        </p:nvSpPr>
        <p:spPr>
          <a:xfrm>
            <a:off x="304800" y="1143000"/>
            <a:ext cx="6400800" cy="4038600"/>
          </a:xfrm>
        </p:spPr>
        <p:txBody>
          <a:bodyPr/>
          <a:lstStyle/>
          <a:p>
            <a:pPr lvl="0"/>
            <a:r>
              <a:rPr lang="en-US"/>
              <a:t>Edit Master text styles</a:t>
            </a:r>
          </a:p>
        </p:txBody>
      </p:sp>
    </p:spTree>
    <p:extLst>
      <p:ext uri="{BB962C8B-B14F-4D97-AF65-F5344CB8AC3E}">
        <p14:creationId xmlns:p14="http://schemas.microsoft.com/office/powerpoint/2010/main" val="112529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Box 1">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9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ox 1Cap">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3"/>
          </p:nvPr>
        </p:nvSpPr>
        <p:spPr>
          <a:xfrm>
            <a:off x="304800" y="4800600"/>
            <a:ext cx="115824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2115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28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7520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6"/>
          <p:cNvSpPr>
            <a:spLocks noGrp="1"/>
          </p:cNvSpPr>
          <p:nvPr>
            <p:ph sz="quarter" idx="11"/>
          </p:nvPr>
        </p:nvSpPr>
        <p:spPr>
          <a:xfrm>
            <a:off x="304800" y="1143000"/>
            <a:ext cx="5791200" cy="4800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143000"/>
          </a:xfrm>
          <a:solidFill>
            <a:schemeClr val="bg1">
              <a:lumMod val="75000"/>
            </a:schemeClr>
          </a:solidFill>
        </p:spPr>
        <p:style>
          <a:lnRef idx="0">
            <a:scrgbClr r="0" g="0" b="0"/>
          </a:lnRef>
          <a:fillRef idx="1002">
            <a:schemeClr val="lt1"/>
          </a:fillRef>
          <a:effectRef idx="0">
            <a:scrgbClr r="0" g="0" b="0"/>
          </a:effectRef>
          <a:fontRef idx="major"/>
        </p:style>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73485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Bo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6099033" y="3673522"/>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2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6"/>
          <p:cNvSpPr>
            <a:spLocks noGrp="1"/>
          </p:cNvSpPr>
          <p:nvPr>
            <p:ph sz="quarter" idx="12"/>
          </p:nvPr>
        </p:nvSpPr>
        <p:spPr>
          <a:xfrm>
            <a:off x="304801" y="1143000"/>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304801" y="3673522"/>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0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CB3BF-D255-410F-9215-FA19C06BD9A4}" type="datetimeFigureOut">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5CB1-D274-4145-9BAA-5A95CA23E0FF}" type="slidenum">
              <a:rPr lang="en-US" smtClean="0"/>
              <a:t>‹#›</a:t>
            </a:fld>
            <a:endParaRPr lang="en-US"/>
          </a:p>
        </p:txBody>
      </p:sp>
    </p:spTree>
    <p:extLst>
      <p:ext uri="{BB962C8B-B14F-4D97-AF65-F5344CB8AC3E}">
        <p14:creationId xmlns:p14="http://schemas.microsoft.com/office/powerpoint/2010/main" val="327445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7778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1"/>
            <a:ext cx="11582400" cy="5033963"/>
          </a:xfrm>
          <a:prstGeom prst="rect">
            <a:avLst/>
          </a:prstGeom>
        </p:spPr>
        <p:txBody>
          <a:bodyPr vert="horz" wrap="square" lIns="91440" tIns="4572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386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Chapter 17: Networks </a:t>
            </a:r>
            <a:r>
              <a:rPr lang="en-US" dirty="0"/>
              <a:t>of Cities</a:t>
            </a:r>
          </a:p>
        </p:txBody>
      </p:sp>
      <p:sp>
        <p:nvSpPr>
          <p:cNvPr id="5" name="Text Placeholder 4"/>
          <p:cNvSpPr>
            <a:spLocks noGrp="1"/>
          </p:cNvSpPr>
          <p:nvPr>
            <p:ph type="body" sz="quarter" idx="11"/>
          </p:nvPr>
        </p:nvSpPr>
        <p:spPr>
          <a:xfrm>
            <a:off x="1584649" y="6363771"/>
            <a:ext cx="4800600" cy="538065"/>
          </a:xfrm>
        </p:spPr>
        <p:txBody>
          <a:bodyPr/>
          <a:lstStyle/>
          <a:p>
            <a:pPr algn="ctr"/>
            <a:r>
              <a:rPr lang="en-US" dirty="0">
                <a:solidFill>
                  <a:schemeClr val="bg1"/>
                </a:solidFill>
              </a:rPr>
              <a:t>Interstate highway, Atlanta.</a:t>
            </a:r>
          </a:p>
        </p:txBody>
      </p:sp>
      <p:sp>
        <p:nvSpPr>
          <p:cNvPr id="7" name="Content Placeholder 6"/>
          <p:cNvSpPr>
            <a:spLocks noGrp="1"/>
          </p:cNvSpPr>
          <p:nvPr>
            <p:ph sz="quarter" idx="13"/>
          </p:nvPr>
        </p:nvSpPr>
        <p:spPr>
          <a:xfrm>
            <a:off x="6385249" y="1763485"/>
            <a:ext cx="3886200" cy="2759075"/>
          </a:xfrm>
        </p:spPr>
        <p:txBody>
          <a:bodyPr/>
          <a:lstStyle/>
          <a:p>
            <a:r>
              <a:rPr lang="en-US" dirty="0"/>
              <a:t>Cities exist not only as singular places but also as nodes in a variety of networks.</a:t>
            </a:r>
          </a:p>
        </p:txBody>
      </p:sp>
      <p:pic>
        <p:nvPicPr>
          <p:cNvPr id="1026" name="Picture 2" descr="L:\Higher Education Editorial\Kaveney\Short, Human Geography, 2e\Supplements\Figure JPEGs\Chapter 17\Chapter 17 Ope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26"/>
            <a:ext cx="4253345" cy="63985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0" y="4696691"/>
            <a:ext cx="4599709" cy="461665"/>
          </a:xfrm>
          <a:prstGeom prst="rect">
            <a:avLst/>
          </a:prstGeom>
          <a:noFill/>
        </p:spPr>
        <p:txBody>
          <a:bodyPr wrap="square" rtlCol="0">
            <a:spAutoFit/>
          </a:bodyPr>
          <a:lstStyle/>
          <a:p>
            <a:r>
              <a:rPr lang="en-US" sz="2400" b="1" dirty="0" smtClean="0"/>
              <a:t>Expanded by Joe Naumann, UMSL</a:t>
            </a:r>
          </a:p>
        </p:txBody>
      </p:sp>
    </p:spTree>
    <p:extLst>
      <p:ext uri="{BB962C8B-B14F-4D97-AF65-F5344CB8AC3E}">
        <p14:creationId xmlns:p14="http://schemas.microsoft.com/office/powerpoint/2010/main" val="76227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Higher Education Editorial\Kaveney\Short, Human Geography, 2e\Supplements\Figure JPEGs\Chapter 17\Box 17.2 Figur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54063"/>
            <a:ext cx="6524406" cy="34992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Estimating City Population</a:t>
            </a:r>
          </a:p>
        </p:txBody>
      </p:sp>
      <p:pic>
        <p:nvPicPr>
          <p:cNvPr id="3075" name="Picture 3" descr="L:\Higher Education Editorial\Kaveney\Short, Human Geography, 2e\Supplements\Figure JPEGs\Chapter 17\Box 17.2 Figure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382" y="3357457"/>
            <a:ext cx="6133618" cy="35005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85257" y="4030824"/>
            <a:ext cx="3620278" cy="1938992"/>
          </a:xfrm>
          <a:prstGeom prst="rect">
            <a:avLst/>
          </a:prstGeom>
          <a:noFill/>
        </p:spPr>
        <p:txBody>
          <a:bodyPr wrap="square" rtlCol="0">
            <a:spAutoFit/>
          </a:bodyPr>
          <a:lstStyle/>
          <a:p>
            <a:r>
              <a:rPr lang="en-US" sz="2000" dirty="0" smtClean="0"/>
              <a:t>TOP LEFT: </a:t>
            </a:r>
            <a:r>
              <a:rPr lang="en-US" sz="2000" dirty="0"/>
              <a:t>Network flows in the US: Internet connectivity.</a:t>
            </a:r>
          </a:p>
          <a:p>
            <a:endParaRPr lang="en-US" sz="2000" dirty="0"/>
          </a:p>
          <a:p>
            <a:r>
              <a:rPr lang="en-US" sz="2000" dirty="0" smtClean="0"/>
              <a:t>BOTTOM RIGHT: </a:t>
            </a:r>
            <a:r>
              <a:rPr lang="en-US" sz="2000" dirty="0"/>
              <a:t>Network flows in the US: recorded business travel flows.</a:t>
            </a:r>
          </a:p>
        </p:txBody>
      </p:sp>
    </p:spTree>
    <p:extLst>
      <p:ext uri="{BB962C8B-B14F-4D97-AF65-F5344CB8AC3E}">
        <p14:creationId xmlns:p14="http://schemas.microsoft.com/office/powerpoint/2010/main" val="1590826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National Networks</a:t>
            </a:r>
          </a:p>
        </p:txBody>
      </p:sp>
      <p:sp>
        <p:nvSpPr>
          <p:cNvPr id="5" name="Content Placeholder 4"/>
          <p:cNvSpPr>
            <a:spLocks noGrp="1"/>
          </p:cNvSpPr>
          <p:nvPr>
            <p:ph sz="quarter" idx="11"/>
          </p:nvPr>
        </p:nvSpPr>
        <p:spPr>
          <a:xfrm>
            <a:off x="422564" y="1143001"/>
            <a:ext cx="11464636" cy="5029200"/>
          </a:xfrm>
        </p:spPr>
        <p:txBody>
          <a:bodyPr>
            <a:normAutofit/>
          </a:bodyPr>
          <a:lstStyle/>
          <a:p>
            <a:r>
              <a:rPr lang="en-US" spc="-50" dirty="0"/>
              <a:t>National Urban Network</a:t>
            </a:r>
          </a:p>
          <a:p>
            <a:pPr lvl="1"/>
            <a:r>
              <a:rPr lang="en-US" b="1" dirty="0" err="1"/>
              <a:t>Zipf’s</a:t>
            </a:r>
            <a:r>
              <a:rPr lang="en-US" b="1" dirty="0"/>
              <a:t> Law </a:t>
            </a:r>
            <a:r>
              <a:rPr lang="en-US" dirty="0"/>
              <a:t>or </a:t>
            </a:r>
            <a:r>
              <a:rPr lang="en-US" b="1" dirty="0"/>
              <a:t>rank-size distribution </a:t>
            </a:r>
            <a:r>
              <a:rPr lang="en-US" spc="-50" dirty="0"/>
              <a:t>relationship</a:t>
            </a:r>
            <a:r>
              <a:rPr lang="en-US" dirty="0"/>
              <a:t> between city’s rank and its population</a:t>
            </a:r>
            <a:endParaRPr lang="en-US" b="1" dirty="0"/>
          </a:p>
          <a:p>
            <a:r>
              <a:rPr lang="en-US" dirty="0"/>
              <a:t>Urban Primacy</a:t>
            </a:r>
          </a:p>
          <a:p>
            <a:pPr lvl="1"/>
            <a:r>
              <a:rPr lang="en-US" b="1" dirty="0"/>
              <a:t>Primate distribution</a:t>
            </a:r>
            <a:r>
              <a:rPr lang="en-US" dirty="0"/>
              <a:t> when one city dominates its national network</a:t>
            </a:r>
            <a:endParaRPr lang="en-US" b="1" dirty="0"/>
          </a:p>
          <a:p>
            <a:pPr lvl="1"/>
            <a:r>
              <a:rPr lang="en-US" b="1" dirty="0"/>
              <a:t>Primacy ratio</a:t>
            </a:r>
            <a:r>
              <a:rPr lang="en-US" dirty="0"/>
              <a:t> between population of largest cities in a country</a:t>
            </a:r>
            <a:endParaRPr lang="en-US" b="1" dirty="0"/>
          </a:p>
        </p:txBody>
      </p:sp>
    </p:spTree>
    <p:extLst>
      <p:ext uri="{BB962C8B-B14F-4D97-AF65-F5344CB8AC3E}">
        <p14:creationId xmlns:p14="http://schemas.microsoft.com/office/powerpoint/2010/main" val="185992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Higher Education Editorial\Kaveney\Short, Human Geography, 2e\Supplements\Figure JPEGs\Chapter 17\Figure 1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4" y="0"/>
            <a:ext cx="10391830" cy="6054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2008909" y="6330134"/>
            <a:ext cx="9144000" cy="527866"/>
          </a:xfrm>
        </p:spPr>
        <p:txBody>
          <a:bodyPr/>
          <a:lstStyle/>
          <a:p>
            <a:pPr algn="ctr"/>
            <a:r>
              <a:rPr lang="en-US" sz="2300" dirty="0">
                <a:solidFill>
                  <a:schemeClr val="bg1"/>
                </a:solidFill>
              </a:rPr>
              <a:t>US city population plotted against expected values according to </a:t>
            </a:r>
            <a:r>
              <a:rPr lang="en-US" sz="2300" dirty="0" err="1">
                <a:solidFill>
                  <a:schemeClr val="bg1"/>
                </a:solidFill>
              </a:rPr>
              <a:t>Zipf’s</a:t>
            </a:r>
            <a:r>
              <a:rPr lang="en-US" sz="2300" dirty="0">
                <a:solidFill>
                  <a:schemeClr val="bg1"/>
                </a:solidFill>
              </a:rPr>
              <a:t> Law.</a:t>
            </a:r>
          </a:p>
        </p:txBody>
      </p:sp>
    </p:spTree>
    <p:extLst>
      <p:ext uri="{BB962C8B-B14F-4D97-AF65-F5344CB8AC3E}">
        <p14:creationId xmlns:p14="http://schemas.microsoft.com/office/powerpoint/2010/main" val="282384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0" y="666749"/>
            <a:ext cx="12192000" cy="5781675"/>
          </a:xfrm>
        </p:spPr>
        <p:txBody>
          <a:bodyPr>
            <a:normAutofit/>
          </a:bodyPr>
          <a:lstStyle/>
          <a:p>
            <a:r>
              <a:rPr lang="en-US" sz="3600" dirty="0"/>
              <a:t>In urban studies, urban primacy indicates the ratio of the largest city to the next largest </a:t>
            </a:r>
            <a:r>
              <a:rPr lang="en-US" sz="3600" dirty="0" err="1"/>
              <a:t>i.e</a:t>
            </a:r>
            <a:r>
              <a:rPr lang="en-US" sz="3600" dirty="0"/>
              <a:t> the second largest in a country. Such a city is called a primate city. In other words, urban primacy can be defined as the central place in an urban or city network that has acquired or obtained a great level of dominance</a:t>
            </a:r>
            <a:r>
              <a:rPr lang="en-US" sz="3600" dirty="0" smtClean="0"/>
              <a:t>.</a:t>
            </a:r>
          </a:p>
          <a:p>
            <a:r>
              <a:rPr lang="en-US" sz="3600" b="1" dirty="0">
                <a:solidFill>
                  <a:srgbClr val="FF0000"/>
                </a:solidFill>
              </a:rPr>
              <a:t>A rough estimate is usually the primate city is at least twice the size (population) as the next biggest city (urban area) OR </a:t>
            </a:r>
            <a:r>
              <a:rPr lang="en-US" sz="3600" b="1" dirty="0">
                <a:solidFill>
                  <a:srgbClr val="0070C0"/>
                </a:solidFill>
              </a:rPr>
              <a:t>three times </a:t>
            </a:r>
            <a:r>
              <a:rPr lang="en-US" sz="3600" b="1" dirty="0">
                <a:solidFill>
                  <a:srgbClr val="FF0000"/>
                </a:solidFill>
              </a:rPr>
              <a:t>the size of the combined population of the </a:t>
            </a:r>
            <a:r>
              <a:rPr lang="en-US" sz="3600" b="1" dirty="0">
                <a:solidFill>
                  <a:srgbClr val="0070C0"/>
                </a:solidFill>
              </a:rPr>
              <a:t>next two large cities (your text book</a:t>
            </a:r>
            <a:r>
              <a:rPr lang="en-US" sz="3600" b="1" dirty="0" smtClean="0">
                <a:solidFill>
                  <a:srgbClr val="0070C0"/>
                </a:solidFill>
              </a:rPr>
              <a:t>)</a:t>
            </a:r>
            <a:endParaRPr lang="en-US" sz="3600" b="1" dirty="0">
              <a:solidFill>
                <a:srgbClr val="0070C0"/>
              </a:solidFill>
            </a:endParaRPr>
          </a:p>
        </p:txBody>
      </p:sp>
      <p:sp>
        <p:nvSpPr>
          <p:cNvPr id="6" name="Title 5"/>
          <p:cNvSpPr>
            <a:spLocks noGrp="1"/>
          </p:cNvSpPr>
          <p:nvPr>
            <p:ph type="title"/>
          </p:nvPr>
        </p:nvSpPr>
        <p:spPr>
          <a:xfrm>
            <a:off x="3248025" y="0"/>
            <a:ext cx="8943975" cy="777875"/>
          </a:xfrm>
        </p:spPr>
        <p:txBody>
          <a:bodyPr>
            <a:normAutofit/>
          </a:bodyPr>
          <a:lstStyle/>
          <a:p>
            <a:r>
              <a:rPr lang="en-US" sz="4000" dirty="0" smtClean="0"/>
              <a:t>Urban Primacy </a:t>
            </a:r>
            <a:endParaRPr lang="en-US" sz="4000" dirty="0"/>
          </a:p>
        </p:txBody>
      </p:sp>
    </p:spTree>
    <p:extLst>
      <p:ext uri="{BB962C8B-B14F-4D97-AF65-F5344CB8AC3E}">
        <p14:creationId xmlns:p14="http://schemas.microsoft.com/office/powerpoint/2010/main" val="348726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a:stretch>
            <a:fillRect/>
          </a:stretch>
        </p:blipFill>
        <p:spPr>
          <a:xfrm>
            <a:off x="1620785" y="0"/>
            <a:ext cx="9233772" cy="6858000"/>
          </a:xfrm>
          <a:prstGeom prst="rect">
            <a:avLst/>
          </a:prstGeom>
        </p:spPr>
      </p:pic>
    </p:spTree>
    <p:extLst>
      <p:ext uri="{BB962C8B-B14F-4D97-AF65-F5344CB8AC3E}">
        <p14:creationId xmlns:p14="http://schemas.microsoft.com/office/powerpoint/2010/main" val="3817719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a:stretch>
            <a:fillRect/>
          </a:stretch>
        </p:blipFill>
        <p:spPr>
          <a:xfrm>
            <a:off x="1611192" y="0"/>
            <a:ext cx="9127283" cy="6858000"/>
          </a:xfrm>
          <a:prstGeom prst="rect">
            <a:avLst/>
          </a:prstGeom>
        </p:spPr>
      </p:pic>
    </p:spTree>
    <p:extLst>
      <p:ext uri="{BB962C8B-B14F-4D97-AF65-F5344CB8AC3E}">
        <p14:creationId xmlns:p14="http://schemas.microsoft.com/office/powerpoint/2010/main" val="2046171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Urban Primacy</a:t>
            </a:r>
          </a:p>
        </p:txBody>
      </p:sp>
      <p:sp>
        <p:nvSpPr>
          <p:cNvPr id="7" name="Content Placeholder 6"/>
          <p:cNvSpPr>
            <a:spLocks noGrp="1"/>
          </p:cNvSpPr>
          <p:nvPr>
            <p:ph sz="quarter" idx="11"/>
          </p:nvPr>
        </p:nvSpPr>
        <p:spPr>
          <a:xfrm>
            <a:off x="677036" y="690091"/>
            <a:ext cx="3419669" cy="545841"/>
          </a:xfrm>
        </p:spPr>
        <p:txBody>
          <a:bodyPr/>
          <a:lstStyle/>
          <a:p>
            <a:pPr marL="0" indent="0" algn="ctr">
              <a:buNone/>
            </a:pPr>
            <a:r>
              <a:rPr lang="en-US" dirty="0" smtClean="0"/>
              <a:t>Table 17.1</a:t>
            </a:r>
            <a:endParaRPr lang="en-US" dirty="0"/>
          </a:p>
        </p:txBody>
      </p:sp>
      <p:sp>
        <p:nvSpPr>
          <p:cNvPr id="3" name="Content Placeholder 2">
            <a:extLst>
              <a:ext uri="{FF2B5EF4-FFF2-40B4-BE49-F238E27FC236}">
                <a16:creationId xmlns:a16="http://schemas.microsoft.com/office/drawing/2014/main" id="{BB52AD05-055D-4398-95FB-3FDF1DA51FAB}"/>
              </a:ext>
            </a:extLst>
          </p:cNvPr>
          <p:cNvSpPr>
            <a:spLocks noGrp="1"/>
          </p:cNvSpPr>
          <p:nvPr>
            <p:ph sz="quarter" idx="12"/>
          </p:nvPr>
        </p:nvSpPr>
        <p:spPr>
          <a:xfrm>
            <a:off x="8528747" y="642080"/>
            <a:ext cx="2908876" cy="500921"/>
          </a:xfrm>
        </p:spPr>
        <p:txBody>
          <a:bodyPr>
            <a:normAutofit lnSpcReduction="10000"/>
          </a:bodyPr>
          <a:lstStyle/>
          <a:p>
            <a:pPr marL="0" indent="0" algn="ctr">
              <a:buNone/>
            </a:pPr>
            <a:r>
              <a:rPr lang="en-US" dirty="0" smtClean="0"/>
              <a:t>Table 17.2</a:t>
            </a:r>
            <a:endParaRPr lang="en-US" dirty="0"/>
          </a:p>
          <a:p>
            <a:endParaRPr lang="en-US" dirty="0"/>
          </a:p>
        </p:txBody>
      </p:sp>
      <p:sp>
        <p:nvSpPr>
          <p:cNvPr id="4" name="Text Placeholder 3">
            <a:extLst>
              <a:ext uri="{FF2B5EF4-FFF2-40B4-BE49-F238E27FC236}">
                <a16:creationId xmlns:a16="http://schemas.microsoft.com/office/drawing/2014/main" id="{1E030013-E7A9-4D8B-9E1A-8E0D4CAA6621}"/>
              </a:ext>
            </a:extLst>
          </p:cNvPr>
          <p:cNvSpPr>
            <a:spLocks noGrp="1"/>
          </p:cNvSpPr>
          <p:nvPr>
            <p:ph type="body" sz="quarter" idx="13"/>
          </p:nvPr>
        </p:nvSpPr>
        <p:spPr>
          <a:xfrm>
            <a:off x="1524000" y="5758183"/>
            <a:ext cx="9144000" cy="489857"/>
          </a:xfrm>
        </p:spPr>
        <p:txBody>
          <a:bodyPr/>
          <a:lstStyle/>
          <a:p>
            <a:pPr algn="ctr"/>
            <a:r>
              <a:rPr lang="en-US" dirty="0"/>
              <a:t>LEFT: High Urban Primacy. RIGHT: Low Urban Primacy.</a:t>
            </a:r>
          </a:p>
        </p:txBody>
      </p:sp>
      <p:pic>
        <p:nvPicPr>
          <p:cNvPr id="5122" name="Picture 2" descr="L:\Higher Education Editorial\Kaveney\Short, Human Geography, 2e\Supplements\Figure JPEGs\Chapter 17\Table 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3" y="1467966"/>
            <a:ext cx="5650886" cy="42212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L:\Higher Education Editorial\Kaveney\Short, Human Geography, 2e\Supplements\Figure JPEGs\Chapter 17\Table 1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638" y="1467966"/>
            <a:ext cx="5172482" cy="422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59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National Networks</a:t>
            </a:r>
          </a:p>
        </p:txBody>
      </p:sp>
      <p:sp>
        <p:nvSpPr>
          <p:cNvPr id="5" name="Content Placeholder 4"/>
          <p:cNvSpPr>
            <a:spLocks noGrp="1"/>
          </p:cNvSpPr>
          <p:nvPr>
            <p:ph sz="quarter" idx="11"/>
          </p:nvPr>
        </p:nvSpPr>
        <p:spPr>
          <a:xfrm>
            <a:off x="304800" y="1143000"/>
            <a:ext cx="11734800" cy="5029200"/>
          </a:xfrm>
        </p:spPr>
        <p:txBody>
          <a:bodyPr>
            <a:normAutofit/>
          </a:bodyPr>
          <a:lstStyle/>
          <a:p>
            <a:r>
              <a:rPr lang="en-US" dirty="0"/>
              <a:t>Looking closer into urban national </a:t>
            </a:r>
            <a:r>
              <a:rPr lang="en-US" dirty="0" smtClean="0"/>
              <a:t>network</a:t>
            </a:r>
          </a:p>
          <a:p>
            <a:endParaRPr lang="en-US" sz="1800" dirty="0"/>
          </a:p>
          <a:p>
            <a:r>
              <a:rPr lang="en-US" dirty="0"/>
              <a:t>Case of Australia</a:t>
            </a:r>
          </a:p>
          <a:p>
            <a:pPr lvl="1"/>
            <a:r>
              <a:rPr lang="en-US" dirty="0"/>
              <a:t>Best depicted as a series of primate states in a federal system</a:t>
            </a:r>
          </a:p>
          <a:p>
            <a:pPr lvl="1"/>
            <a:r>
              <a:rPr lang="en-US" dirty="0"/>
              <a:t>Each Australian state exhibits </a:t>
            </a:r>
            <a:r>
              <a:rPr lang="en-US" b="1" dirty="0"/>
              <a:t>hyperprimate </a:t>
            </a:r>
            <a:r>
              <a:rPr lang="en-US" spc="-50" dirty="0"/>
              <a:t>concentration</a:t>
            </a:r>
            <a:r>
              <a:rPr lang="en-US" dirty="0"/>
              <a:t> of activity</a:t>
            </a:r>
          </a:p>
          <a:p>
            <a:pPr lvl="1"/>
            <a:r>
              <a:rPr lang="en-US" dirty="0"/>
              <a:t> Colonial legacy </a:t>
            </a:r>
            <a:endParaRPr lang="en-US" b="1" dirty="0"/>
          </a:p>
        </p:txBody>
      </p:sp>
    </p:spTree>
    <p:extLst>
      <p:ext uri="{BB962C8B-B14F-4D97-AF65-F5344CB8AC3E}">
        <p14:creationId xmlns:p14="http://schemas.microsoft.com/office/powerpoint/2010/main" val="173226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Networks</a:t>
            </a:r>
          </a:p>
        </p:txBody>
      </p:sp>
      <p:sp>
        <p:nvSpPr>
          <p:cNvPr id="6" name="Text Placeholder 6"/>
          <p:cNvSpPr>
            <a:spLocks noGrp="1"/>
          </p:cNvSpPr>
          <p:nvPr>
            <p:ph type="body" sz="quarter" idx="13"/>
          </p:nvPr>
        </p:nvSpPr>
        <p:spPr>
          <a:xfrm>
            <a:off x="3557791" y="5809918"/>
            <a:ext cx="4343400" cy="508518"/>
          </a:xfrm>
        </p:spPr>
        <p:txBody>
          <a:bodyPr/>
          <a:lstStyle/>
          <a:p>
            <a:pPr algn="ctr"/>
            <a:r>
              <a:rPr lang="en-US" dirty="0"/>
              <a:t>Urban Primacy in Australia.</a:t>
            </a:r>
          </a:p>
        </p:txBody>
      </p:sp>
      <p:sp>
        <p:nvSpPr>
          <p:cNvPr id="7" name="Content Placeholder 5"/>
          <p:cNvSpPr>
            <a:spLocks noGrp="1"/>
          </p:cNvSpPr>
          <p:nvPr>
            <p:ph sz="quarter" idx="12"/>
          </p:nvPr>
        </p:nvSpPr>
        <p:spPr>
          <a:xfrm>
            <a:off x="1261613" y="453151"/>
            <a:ext cx="1940768" cy="601824"/>
          </a:xfrm>
        </p:spPr>
        <p:txBody>
          <a:bodyPr/>
          <a:lstStyle/>
          <a:p>
            <a:pPr marL="0" indent="0">
              <a:buNone/>
            </a:pPr>
            <a:r>
              <a:rPr lang="en-US" dirty="0" smtClean="0"/>
              <a:t>Table 17.3</a:t>
            </a:r>
            <a:endParaRPr lang="en-US" dirty="0"/>
          </a:p>
        </p:txBody>
      </p:sp>
      <p:pic>
        <p:nvPicPr>
          <p:cNvPr id="7170" name="Picture 2" descr="L:\Higher Education Editorial\Kaveney\Short, Human Geography, 2e\Supplements\Figure JPEGs\Chapter 17\Table 1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30036"/>
            <a:ext cx="7908149" cy="4291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943273" y="1704110"/>
            <a:ext cx="4248727" cy="3186545"/>
          </a:xfrm>
          <a:prstGeom prst="rect">
            <a:avLst/>
          </a:prstGeom>
        </p:spPr>
      </p:pic>
    </p:spTree>
    <p:extLst>
      <p:ext uri="{BB962C8B-B14F-4D97-AF65-F5344CB8AC3E}">
        <p14:creationId xmlns:p14="http://schemas.microsoft.com/office/powerpoint/2010/main" val="1599472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Global Networks</a:t>
            </a:r>
          </a:p>
        </p:txBody>
      </p:sp>
      <p:sp>
        <p:nvSpPr>
          <p:cNvPr id="5" name="Content Placeholder 4"/>
          <p:cNvSpPr>
            <a:spLocks noGrp="1"/>
          </p:cNvSpPr>
          <p:nvPr>
            <p:ph sz="quarter" idx="11"/>
          </p:nvPr>
        </p:nvSpPr>
        <p:spPr>
          <a:xfrm>
            <a:off x="193964" y="1143000"/>
            <a:ext cx="6137563" cy="5029200"/>
          </a:xfrm>
        </p:spPr>
        <p:txBody>
          <a:bodyPr>
            <a:normAutofit/>
          </a:bodyPr>
          <a:lstStyle/>
          <a:p>
            <a:r>
              <a:rPr lang="en-US" b="1" dirty="0"/>
              <a:t>Globalization and World Cities (GAWC)</a:t>
            </a:r>
          </a:p>
          <a:p>
            <a:pPr lvl="1"/>
            <a:r>
              <a:rPr lang="en-US" dirty="0" err="1"/>
              <a:t>Metageography</a:t>
            </a:r>
            <a:r>
              <a:rPr lang="en-US" dirty="0"/>
              <a:t> of urban networks</a:t>
            </a:r>
          </a:p>
          <a:p>
            <a:pPr lvl="1"/>
            <a:r>
              <a:rPr lang="en-US" dirty="0"/>
              <a:t>Global hierarchy and advanced producer firm</a:t>
            </a:r>
          </a:p>
          <a:p>
            <a:pPr lvl="1"/>
            <a:r>
              <a:rPr lang="en-US" dirty="0"/>
              <a:t>NY-LON an important pivot in global network</a:t>
            </a:r>
          </a:p>
          <a:p>
            <a:pPr lvl="1"/>
            <a:r>
              <a:rPr lang="en-US" b="1" dirty="0">
                <a:solidFill>
                  <a:srgbClr val="FF0000"/>
                </a:solidFill>
              </a:rPr>
              <a:t>World </a:t>
            </a:r>
            <a:r>
              <a:rPr lang="en-US" b="1" dirty="0" smtClean="0">
                <a:solidFill>
                  <a:srgbClr val="FF0000"/>
                </a:solidFill>
              </a:rPr>
              <a:t>cities </a:t>
            </a:r>
            <a:r>
              <a:rPr lang="en-US" dirty="0" smtClean="0"/>
              <a:t>are </a:t>
            </a:r>
            <a:r>
              <a:rPr lang="en-US" dirty="0"/>
              <a:t>sites of dense networks, and centers of social-capital</a:t>
            </a:r>
          </a:p>
        </p:txBody>
      </p:sp>
      <p:pic>
        <p:nvPicPr>
          <p:cNvPr id="2" name="Picture 1"/>
          <p:cNvPicPr>
            <a:picLocks noChangeAspect="1"/>
          </p:cNvPicPr>
          <p:nvPr/>
        </p:nvPicPr>
        <p:blipFill>
          <a:blip r:embed="rId2"/>
          <a:stretch>
            <a:fillRect/>
          </a:stretch>
        </p:blipFill>
        <p:spPr>
          <a:xfrm>
            <a:off x="6975815" y="1"/>
            <a:ext cx="5216185" cy="6858000"/>
          </a:xfrm>
          <a:prstGeom prst="rect">
            <a:avLst/>
          </a:prstGeom>
        </p:spPr>
      </p:pic>
    </p:spTree>
    <p:extLst>
      <p:ext uri="{BB962C8B-B14F-4D97-AF65-F5344CB8AC3E}">
        <p14:creationId xmlns:p14="http://schemas.microsoft.com/office/powerpoint/2010/main" val="20368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pPr lvl="0"/>
            <a:r>
              <a:rPr lang="en-US" dirty="0"/>
              <a:t>Consider the city as a node in a network.</a:t>
            </a:r>
          </a:p>
          <a:p>
            <a:pPr lvl="0"/>
            <a:r>
              <a:rPr lang="en-US" dirty="0"/>
              <a:t>Understand central place theory.</a:t>
            </a:r>
          </a:p>
          <a:p>
            <a:pPr lvl="0"/>
            <a:r>
              <a:rPr lang="en-US" dirty="0"/>
              <a:t>Discuss the distribution of cities in a national network.</a:t>
            </a:r>
          </a:p>
          <a:p>
            <a:pPr lvl="0"/>
            <a:r>
              <a:rPr lang="en-US" dirty="0"/>
              <a:t>Outline the various methods for defining and identifying the global scale network of cities.</a:t>
            </a:r>
          </a:p>
          <a:p>
            <a:r>
              <a:rPr lang="en-US" dirty="0"/>
              <a:t>Describe the flows that connect cities in global, national, and regional urban networks.</a:t>
            </a:r>
          </a:p>
        </p:txBody>
      </p:sp>
      <p:sp>
        <p:nvSpPr>
          <p:cNvPr id="4" name="Title 3"/>
          <p:cNvSpPr>
            <a:spLocks noGrp="1"/>
          </p:cNvSpPr>
          <p:nvPr>
            <p:ph type="title"/>
          </p:nvPr>
        </p:nvSpPr>
        <p:spPr/>
        <p:txBody>
          <a:bodyPr/>
          <a:lstStyle/>
          <a:p>
            <a:r>
              <a:rPr lang="en-US"/>
              <a:t>Chapter Learning Objectives</a:t>
            </a:r>
            <a:endParaRPr lang="en-US" dirty="0"/>
          </a:p>
        </p:txBody>
      </p:sp>
    </p:spTree>
    <p:extLst>
      <p:ext uri="{BB962C8B-B14F-4D97-AF65-F5344CB8AC3E}">
        <p14:creationId xmlns:p14="http://schemas.microsoft.com/office/powerpoint/2010/main" val="379764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4944"/>
            <a:ext cx="3419381" cy="2128692"/>
          </a:xfrm>
        </p:spPr>
        <p:txBody>
          <a:bodyPr/>
          <a:lstStyle/>
          <a:p>
            <a:r>
              <a:rPr lang="en-US" dirty="0"/>
              <a:t>Global Networks</a:t>
            </a:r>
          </a:p>
        </p:txBody>
      </p:sp>
      <p:sp>
        <p:nvSpPr>
          <p:cNvPr id="7" name="Text Placeholder 6"/>
          <p:cNvSpPr>
            <a:spLocks noGrp="1"/>
          </p:cNvSpPr>
          <p:nvPr>
            <p:ph type="body" sz="quarter" idx="13"/>
          </p:nvPr>
        </p:nvSpPr>
        <p:spPr>
          <a:xfrm>
            <a:off x="0" y="5590875"/>
            <a:ext cx="12192000" cy="779106"/>
          </a:xfrm>
        </p:spPr>
        <p:txBody>
          <a:bodyPr/>
          <a:lstStyle/>
          <a:p>
            <a:pPr algn="ctr"/>
            <a:r>
              <a:rPr lang="en-US" dirty="0"/>
              <a:t>Global urban network according to GAWC. Cartogram of alpha cities in advanced producer services.</a:t>
            </a:r>
          </a:p>
        </p:txBody>
      </p:sp>
      <p:pic>
        <p:nvPicPr>
          <p:cNvPr id="9218" name="Picture 2" descr="L:\Higher Education Editorial\Kaveney\Short, Human Geography, 2e\Supplements\Figure JPEGs\Chapter 17\Figure 17.8.jpg"/>
          <p:cNvPicPr>
            <a:picLocks noChangeAspect="1" noChangeArrowheads="1"/>
          </p:cNvPicPr>
          <p:nvPr/>
        </p:nvPicPr>
        <p:blipFill rotWithShape="1">
          <a:blip r:embed="rId3">
            <a:extLst>
              <a:ext uri="{28A0092B-C50C-407E-A947-70E740481C1C}">
                <a14:useLocalDpi xmlns:a14="http://schemas.microsoft.com/office/drawing/2010/main" val="0"/>
              </a:ext>
            </a:extLst>
          </a:blip>
          <a:srcRect l="20536" b="33707"/>
          <a:stretch/>
        </p:blipFill>
        <p:spPr bwMode="auto">
          <a:xfrm>
            <a:off x="3724181" y="475205"/>
            <a:ext cx="8467820" cy="511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90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Global Networks</a:t>
            </a:r>
          </a:p>
        </p:txBody>
      </p:sp>
      <p:sp>
        <p:nvSpPr>
          <p:cNvPr id="5" name="Content Placeholder 4"/>
          <p:cNvSpPr>
            <a:spLocks noGrp="1"/>
          </p:cNvSpPr>
          <p:nvPr>
            <p:ph sz="quarter" idx="11"/>
          </p:nvPr>
        </p:nvSpPr>
        <p:spPr>
          <a:xfrm>
            <a:off x="-1" y="1143001"/>
            <a:ext cx="4696691" cy="5029200"/>
          </a:xfrm>
        </p:spPr>
        <p:txBody>
          <a:bodyPr>
            <a:normAutofit/>
          </a:bodyPr>
          <a:lstStyle/>
          <a:p>
            <a:r>
              <a:rPr lang="en-US" b="1" dirty="0"/>
              <a:t>Black holes</a:t>
            </a:r>
            <a:r>
              <a:rPr lang="en-US" dirty="0"/>
              <a:t> of </a:t>
            </a:r>
            <a:r>
              <a:rPr lang="en-US" spc="-150" dirty="0"/>
              <a:t>advanced</a:t>
            </a:r>
            <a:r>
              <a:rPr lang="en-US" dirty="0"/>
              <a:t> global capitalism</a:t>
            </a:r>
            <a:endParaRPr lang="en-US" b="1" dirty="0"/>
          </a:p>
          <a:p>
            <a:pPr lvl="1"/>
            <a:r>
              <a:rPr lang="en-US" dirty="0"/>
              <a:t>Over 3 million people, no world city in its national territory</a:t>
            </a:r>
            <a:endParaRPr lang="en-US" b="1" dirty="0"/>
          </a:p>
          <a:p>
            <a:r>
              <a:rPr lang="en-US" dirty="0"/>
              <a:t>Three types of non-world cities</a:t>
            </a:r>
          </a:p>
          <a:p>
            <a:pPr lvl="1"/>
            <a:r>
              <a:rPr lang="en-US" dirty="0"/>
              <a:t>Poor city</a:t>
            </a:r>
          </a:p>
          <a:p>
            <a:pPr lvl="1"/>
            <a:r>
              <a:rPr lang="en-US" dirty="0"/>
              <a:t>Collapsed city</a:t>
            </a:r>
          </a:p>
          <a:p>
            <a:pPr lvl="1"/>
            <a:r>
              <a:rPr lang="en-US" dirty="0"/>
              <a:t>Excluded city</a:t>
            </a:r>
          </a:p>
        </p:txBody>
      </p:sp>
      <p:sp>
        <p:nvSpPr>
          <p:cNvPr id="7" name="Text Placeholder 6"/>
          <p:cNvSpPr>
            <a:spLocks noGrp="1"/>
          </p:cNvSpPr>
          <p:nvPr>
            <p:ph type="body" sz="quarter" idx="13"/>
          </p:nvPr>
        </p:nvSpPr>
        <p:spPr>
          <a:xfrm>
            <a:off x="6324600" y="6349482"/>
            <a:ext cx="4343400" cy="508518"/>
          </a:xfrm>
        </p:spPr>
        <p:txBody>
          <a:bodyPr/>
          <a:lstStyle/>
          <a:p>
            <a:pPr algn="ctr"/>
            <a:r>
              <a:rPr lang="en-US" dirty="0">
                <a:solidFill>
                  <a:schemeClr val="bg1"/>
                </a:solidFill>
              </a:rPr>
              <a:t>Black </a:t>
            </a:r>
            <a:r>
              <a:rPr lang="en-US" dirty="0" smtClean="0">
                <a:solidFill>
                  <a:schemeClr val="bg1"/>
                </a:solidFill>
              </a:rPr>
              <a:t>Holes.</a:t>
            </a:r>
            <a:endParaRPr lang="en-US" dirty="0">
              <a:solidFill>
                <a:schemeClr val="bg1"/>
              </a:solidFill>
            </a:endParaRPr>
          </a:p>
        </p:txBody>
      </p:sp>
      <p:pic>
        <p:nvPicPr>
          <p:cNvPr id="10242" name="Picture 2" descr="L:\Higher Education Editorial\Kaveney\Short, Human Geography, 2e\Supplements\Figure JPEGs\Chapter 17\Table 1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690" y="1"/>
            <a:ext cx="7495310" cy="609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893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0" y="1143000"/>
            <a:ext cx="10668000" cy="5029200"/>
          </a:xfrm>
        </p:spPr>
        <p:txBody>
          <a:bodyPr>
            <a:normAutofit/>
          </a:bodyPr>
          <a:lstStyle/>
          <a:p>
            <a:r>
              <a:rPr lang="en-US" dirty="0"/>
              <a:t>Flows of people</a:t>
            </a:r>
          </a:p>
          <a:p>
            <a:pPr lvl="1"/>
            <a:r>
              <a:rPr lang="en-US" dirty="0"/>
              <a:t>Global network based on flows of immigration</a:t>
            </a:r>
          </a:p>
          <a:p>
            <a:pPr lvl="1"/>
            <a:r>
              <a:rPr lang="en-US" dirty="0"/>
              <a:t>Similarities, differences in city rankings</a:t>
            </a:r>
          </a:p>
          <a:p>
            <a:pPr lvl="1"/>
            <a:r>
              <a:rPr lang="en-US" dirty="0" smtClean="0"/>
              <a:t>Differences </a:t>
            </a:r>
            <a:r>
              <a:rPr lang="en-US" dirty="0"/>
              <a:t>relate to regulations, labor demand, relative openness</a:t>
            </a:r>
          </a:p>
          <a:p>
            <a:pPr lvl="1"/>
            <a:r>
              <a:rPr lang="en-US" dirty="0" smtClean="0"/>
              <a:t>There is no </a:t>
            </a:r>
            <a:r>
              <a:rPr lang="en-US" dirty="0"/>
              <a:t>one fixed global urban </a:t>
            </a:r>
            <a:r>
              <a:rPr lang="en-US" dirty="0" smtClean="0"/>
              <a:t>hierarchy; </a:t>
            </a:r>
            <a:r>
              <a:rPr lang="en-US" dirty="0"/>
              <a:t>has different configurations depending on flows investigated</a:t>
            </a:r>
          </a:p>
          <a:p>
            <a:r>
              <a:rPr lang="en-US" dirty="0"/>
              <a:t>“Spaces of transformative flows”</a:t>
            </a:r>
          </a:p>
          <a:p>
            <a:pPr lvl="1"/>
            <a:r>
              <a:rPr lang="en-US" dirty="0"/>
              <a:t>Money, people, ideas, goods, and practices flow through the urban network and get transformed </a:t>
            </a:r>
          </a:p>
        </p:txBody>
      </p:sp>
      <p:sp>
        <p:nvSpPr>
          <p:cNvPr id="4" name="Title 3"/>
          <p:cNvSpPr>
            <a:spLocks noGrp="1"/>
          </p:cNvSpPr>
          <p:nvPr>
            <p:ph type="title"/>
          </p:nvPr>
        </p:nvSpPr>
        <p:spPr/>
        <p:txBody>
          <a:bodyPr/>
          <a:lstStyle/>
          <a:p>
            <a:r>
              <a:rPr lang="en-US" dirty="0"/>
              <a:t>Global Networks</a:t>
            </a:r>
          </a:p>
        </p:txBody>
      </p:sp>
    </p:spTree>
    <p:extLst>
      <p:ext uri="{BB962C8B-B14F-4D97-AF65-F5344CB8AC3E}">
        <p14:creationId xmlns:p14="http://schemas.microsoft.com/office/powerpoint/2010/main" val="1007118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a:t>Visualizing National Urban Network Flows</a:t>
            </a:r>
          </a:p>
        </p:txBody>
      </p:sp>
      <p:sp>
        <p:nvSpPr>
          <p:cNvPr id="7" name="Content Placeholder 6"/>
          <p:cNvSpPr>
            <a:spLocks noGrp="1"/>
          </p:cNvSpPr>
          <p:nvPr>
            <p:ph sz="quarter" idx="11"/>
          </p:nvPr>
        </p:nvSpPr>
        <p:spPr>
          <a:xfrm>
            <a:off x="166255" y="1091681"/>
            <a:ext cx="4281055" cy="4800600"/>
          </a:xfrm>
          <a:noFill/>
        </p:spPr>
        <p:txBody>
          <a:bodyPr/>
          <a:lstStyle/>
          <a:p>
            <a:r>
              <a:rPr lang="en-US" dirty="0"/>
              <a:t>The Case of the United States</a:t>
            </a:r>
          </a:p>
          <a:p>
            <a:pPr lvl="1"/>
            <a:r>
              <a:rPr lang="en-US" dirty="0"/>
              <a:t>Study of the 60 major cities of US national network</a:t>
            </a:r>
          </a:p>
          <a:p>
            <a:pPr lvl="1"/>
            <a:r>
              <a:rPr lang="en-US" dirty="0"/>
              <a:t>Using 2010 data mapped intercity flows</a:t>
            </a:r>
          </a:p>
        </p:txBody>
      </p:sp>
      <p:sp>
        <p:nvSpPr>
          <p:cNvPr id="9" name="Text Placeholder 8"/>
          <p:cNvSpPr>
            <a:spLocks noGrp="1"/>
          </p:cNvSpPr>
          <p:nvPr>
            <p:ph type="body" sz="quarter" idx="13"/>
          </p:nvPr>
        </p:nvSpPr>
        <p:spPr>
          <a:xfrm>
            <a:off x="4447310" y="6317672"/>
            <a:ext cx="7744690" cy="540327"/>
          </a:xfrm>
          <a:noFill/>
        </p:spPr>
        <p:txBody>
          <a:bodyPr/>
          <a:lstStyle/>
          <a:p>
            <a:pPr algn="ctr"/>
            <a:r>
              <a:rPr lang="en-US" dirty="0">
                <a:solidFill>
                  <a:schemeClr val="bg1"/>
                </a:solidFill>
              </a:rPr>
              <a:t>Network flows in the United States: internet connectivity.</a:t>
            </a:r>
          </a:p>
        </p:txBody>
      </p:sp>
      <p:pic>
        <p:nvPicPr>
          <p:cNvPr id="4098" name="Picture 2" descr="L:\Higher Education Editorial\Kaveney\Short, Human Geography, 2e\Supplements\Figure JPEGs\Chapter 17\Box 17.2 Figur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3160" y="1704110"/>
            <a:ext cx="7808840" cy="418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7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55272" y="198872"/>
            <a:ext cx="9531927" cy="493856"/>
          </a:xfrm>
        </p:spPr>
        <p:txBody>
          <a:bodyPr>
            <a:normAutofit fontScale="90000"/>
          </a:bodyPr>
          <a:lstStyle/>
          <a:p>
            <a:r>
              <a:rPr lang="en-US" dirty="0"/>
              <a:t>Chapter Summary</a:t>
            </a:r>
          </a:p>
        </p:txBody>
      </p:sp>
      <p:sp>
        <p:nvSpPr>
          <p:cNvPr id="8" name="Content Placeholder 7"/>
          <p:cNvSpPr>
            <a:spLocks noGrp="1"/>
          </p:cNvSpPr>
          <p:nvPr>
            <p:ph sz="quarter" idx="11"/>
          </p:nvPr>
        </p:nvSpPr>
        <p:spPr>
          <a:xfrm>
            <a:off x="0" y="914400"/>
            <a:ext cx="11887200" cy="5444836"/>
          </a:xfrm>
        </p:spPr>
        <p:txBody>
          <a:bodyPr>
            <a:normAutofit/>
          </a:bodyPr>
          <a:lstStyle/>
          <a:p>
            <a:pPr lvl="0"/>
            <a:r>
              <a:rPr lang="en-US" sz="2800" dirty="0"/>
              <a:t>Cities as nodes in regional, national, and global networks.</a:t>
            </a:r>
          </a:p>
          <a:p>
            <a:pPr lvl="0"/>
            <a:r>
              <a:rPr lang="en-US" sz="2800" dirty="0"/>
              <a:t>One of the earliest forms of urban network is the periodic market system, in which villages and towns with low demand density and relatively mobile vendors periodically host open markets where goods are sold. </a:t>
            </a:r>
          </a:p>
          <a:p>
            <a:pPr lvl="0"/>
            <a:r>
              <a:rPr lang="en-US" sz="2800" dirty="0"/>
              <a:t>However, as demand grows, some traders stay in place, and eventually periodic markets are replaced by fixed markets.</a:t>
            </a:r>
          </a:p>
          <a:p>
            <a:r>
              <a:rPr lang="en-US" sz="2800" dirty="0"/>
              <a:t>The basics of central place theory, and in particular the notions of complementary region and of the range and threshold of goods and services, are still important tools for uncovering some of the socio-spatial relations in urban networks as the measurement and definition of complementary regions allow us to identify the effective influence of a city across space.</a:t>
            </a:r>
          </a:p>
        </p:txBody>
      </p:sp>
    </p:spTree>
    <p:extLst>
      <p:ext uri="{BB962C8B-B14F-4D97-AF65-F5344CB8AC3E}">
        <p14:creationId xmlns:p14="http://schemas.microsoft.com/office/powerpoint/2010/main" val="2776786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fontScale="92500" lnSpcReduction="10000"/>
          </a:bodyPr>
          <a:lstStyle/>
          <a:p>
            <a:pPr lvl="0"/>
            <a:r>
              <a:rPr lang="en-US" dirty="0"/>
              <a:t>Cities are also part of national networks.</a:t>
            </a:r>
            <a:endParaRPr lang="en-US" sz="2800" dirty="0"/>
          </a:p>
          <a:p>
            <a:pPr lvl="0"/>
            <a:r>
              <a:rPr lang="en-US" dirty="0"/>
              <a:t>In primate distributions, one city dominates the urban system.</a:t>
            </a:r>
            <a:endParaRPr lang="en-US" sz="2800" dirty="0"/>
          </a:p>
          <a:p>
            <a:pPr lvl="0"/>
            <a:r>
              <a:rPr lang="en-US" dirty="0"/>
              <a:t>The Globalization and World Cities (GAWC) research network attempts to provide an understanding of global urban networks by collecting data on the distribution of global advanced producer service firms across cities in order to identify a global urban hierarchy. </a:t>
            </a:r>
            <a:endParaRPr lang="en-US" sz="2800" dirty="0"/>
          </a:p>
          <a:p>
            <a:pPr lvl="0"/>
            <a:r>
              <a:rPr lang="en-US" dirty="0"/>
              <a:t>An alternative method looked at immigration into cities around the world and established an index based on the percentage of foreign-born, the total number of foreign-born, the percentage of foreign-born not from a neighboring country, and the diversity of immigrant home countries, broken down into a threefold division.</a:t>
            </a:r>
            <a:endParaRPr lang="en-US" sz="2800" dirty="0"/>
          </a:p>
        </p:txBody>
      </p:sp>
    </p:spTree>
    <p:extLst>
      <p:ext uri="{BB962C8B-B14F-4D97-AF65-F5344CB8AC3E}">
        <p14:creationId xmlns:p14="http://schemas.microsoft.com/office/powerpoint/2010/main" val="357259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a:xfrm>
            <a:off x="0" y="1143000"/>
            <a:ext cx="11887200" cy="5029200"/>
          </a:xfrm>
        </p:spPr>
        <p:txBody>
          <a:bodyPr>
            <a:normAutofit fontScale="92500" lnSpcReduction="10000"/>
          </a:bodyPr>
          <a:lstStyle/>
          <a:p>
            <a:r>
              <a:rPr lang="en-US" dirty="0"/>
              <a:t>The two methods have some similar results, as some cities are in the same categories in both studies, but there are also an array of differences that demonstrate the need for better data as well as the ways in which network flows vary.</a:t>
            </a:r>
          </a:p>
          <a:p>
            <a:pPr lvl="0"/>
            <a:r>
              <a:rPr lang="en-US" dirty="0"/>
              <a:t>A global system of cities, connected by flows of capital, ideas, information, and skilled personnel, “landscapes” the world into concentrated nodes of heightened connectivity and accumulated control.</a:t>
            </a:r>
            <a:endParaRPr lang="en-US" sz="2800" dirty="0"/>
          </a:p>
          <a:p>
            <a:r>
              <a:rPr lang="en-US" dirty="0"/>
              <a:t>Rather than mere transfers, flows along the urban networks are transformative experiences that change the medium and the networks; as people adapt, ideas are tweaked, money is reimagined, and commodities are </a:t>
            </a:r>
            <a:r>
              <a:rPr lang="en-US" dirty="0" err="1"/>
              <a:t>reappropriated</a:t>
            </a:r>
            <a:r>
              <a:rPr lang="en-US" dirty="0"/>
              <a:t>.</a:t>
            </a:r>
            <a:endParaRPr lang="en-US" sz="2800" dirty="0"/>
          </a:p>
        </p:txBody>
      </p:sp>
    </p:spTree>
    <p:extLst>
      <p:ext uri="{BB962C8B-B14F-4D97-AF65-F5344CB8AC3E}">
        <p14:creationId xmlns:p14="http://schemas.microsoft.com/office/powerpoint/2010/main" val="168013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Regional Networks</a:t>
            </a:r>
          </a:p>
        </p:txBody>
      </p:sp>
      <p:sp>
        <p:nvSpPr>
          <p:cNvPr id="5" name="Content Placeholder 4"/>
          <p:cNvSpPr>
            <a:spLocks noGrp="1"/>
          </p:cNvSpPr>
          <p:nvPr>
            <p:ph sz="quarter" idx="11"/>
          </p:nvPr>
        </p:nvSpPr>
        <p:spPr>
          <a:xfrm>
            <a:off x="304800" y="1152331"/>
            <a:ext cx="5562600" cy="5029200"/>
          </a:xfrm>
        </p:spPr>
        <p:txBody>
          <a:bodyPr/>
          <a:lstStyle/>
          <a:p>
            <a:r>
              <a:rPr lang="en-US" dirty="0"/>
              <a:t>Earliest forms of urban network</a:t>
            </a:r>
          </a:p>
          <a:p>
            <a:pPr lvl="1"/>
            <a:r>
              <a:rPr lang="en-US" b="1" dirty="0"/>
              <a:t>Periodic market system </a:t>
            </a:r>
            <a:r>
              <a:rPr lang="en-US" dirty="0" smtClean="0"/>
              <a:t>occurs </a:t>
            </a:r>
            <a:r>
              <a:rPr lang="en-US" dirty="0"/>
              <a:t>when demand density is low, vendors are relatively mobile</a:t>
            </a:r>
          </a:p>
          <a:p>
            <a:pPr lvl="1"/>
            <a:r>
              <a:rPr lang="en-US" dirty="0"/>
              <a:t>Geometry to periodicity</a:t>
            </a:r>
          </a:p>
          <a:p>
            <a:r>
              <a:rPr lang="en-US" b="1" dirty="0"/>
              <a:t>Fixed markets</a:t>
            </a:r>
          </a:p>
          <a:p>
            <a:pPr lvl="1"/>
            <a:r>
              <a:rPr lang="en-US" dirty="0"/>
              <a:t>As demand grows, traders stay in place</a:t>
            </a:r>
          </a:p>
          <a:p>
            <a:pPr marL="0" indent="0">
              <a:buNone/>
            </a:pPr>
            <a:endParaRPr lang="en-US" dirty="0"/>
          </a:p>
        </p:txBody>
      </p:sp>
      <p:sp>
        <p:nvSpPr>
          <p:cNvPr id="7" name="Text Placeholder 6"/>
          <p:cNvSpPr>
            <a:spLocks noGrp="1"/>
          </p:cNvSpPr>
          <p:nvPr>
            <p:ph type="body" sz="quarter" idx="13"/>
          </p:nvPr>
        </p:nvSpPr>
        <p:spPr>
          <a:xfrm>
            <a:off x="7415221" y="6181531"/>
            <a:ext cx="4343400" cy="549883"/>
          </a:xfrm>
        </p:spPr>
        <p:txBody>
          <a:bodyPr/>
          <a:lstStyle/>
          <a:p>
            <a:pPr algn="ctr"/>
            <a:r>
              <a:rPr lang="en-US" dirty="0">
                <a:solidFill>
                  <a:schemeClr val="bg1"/>
                </a:solidFill>
              </a:rPr>
              <a:t>Roadside sale in Jamaica.</a:t>
            </a:r>
          </a:p>
        </p:txBody>
      </p:sp>
      <p:pic>
        <p:nvPicPr>
          <p:cNvPr id="2050" name="Picture 2" descr="L:\Higher Education Editorial\Kaveney\Short, Human Geography, 2e\Supplements\Figure JPEGs\Chapter 17\Figure 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391" y="982543"/>
            <a:ext cx="5948610" cy="519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2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AF5E34-2A44-4BB0-B89F-E4B21420BBB6}"/>
              </a:ext>
            </a:extLst>
          </p:cNvPr>
          <p:cNvSpPr>
            <a:spLocks noGrp="1"/>
          </p:cNvSpPr>
          <p:nvPr>
            <p:ph type="title"/>
          </p:nvPr>
        </p:nvSpPr>
        <p:spPr/>
        <p:txBody>
          <a:bodyPr/>
          <a:lstStyle/>
          <a:p>
            <a:pPr algn="l"/>
            <a:r>
              <a:rPr lang="en-US" dirty="0"/>
              <a:t>Periodic Market Systems</a:t>
            </a:r>
          </a:p>
        </p:txBody>
      </p:sp>
      <p:sp>
        <p:nvSpPr>
          <p:cNvPr id="2" name="Text Placeholder 1">
            <a:extLst>
              <a:ext uri="{FF2B5EF4-FFF2-40B4-BE49-F238E27FC236}">
                <a16:creationId xmlns:a16="http://schemas.microsoft.com/office/drawing/2014/main" id="{D5D1AEB1-D6B9-4781-BAA9-53EDAEE2FE0B}"/>
              </a:ext>
            </a:extLst>
          </p:cNvPr>
          <p:cNvSpPr>
            <a:spLocks noGrp="1"/>
          </p:cNvSpPr>
          <p:nvPr>
            <p:ph type="body" sz="quarter" idx="13"/>
          </p:nvPr>
        </p:nvSpPr>
        <p:spPr>
          <a:xfrm>
            <a:off x="304800" y="5605430"/>
            <a:ext cx="11443855" cy="891073"/>
          </a:xfrm>
        </p:spPr>
        <p:txBody>
          <a:bodyPr/>
          <a:lstStyle/>
          <a:p>
            <a:pPr algn="ctr"/>
            <a:r>
              <a:rPr lang="en-US" dirty="0"/>
              <a:t>Markets minimize travel for vendors (left) or maximize demand across space (right).</a:t>
            </a:r>
          </a:p>
        </p:txBody>
      </p:sp>
      <p:pic>
        <p:nvPicPr>
          <p:cNvPr id="3074" name="Picture 2" descr="L:\Higher Education Editorial\Kaveney\Short, Human Geography, 2e\Supplements\Figure JPEGs\Chapter 17\Figure 17.2.jpg"/>
          <p:cNvPicPr>
            <a:picLocks noChangeAspect="1" noChangeArrowheads="1"/>
          </p:cNvPicPr>
          <p:nvPr/>
        </p:nvPicPr>
        <p:blipFill rotWithShape="1">
          <a:blip r:embed="rId3">
            <a:extLst>
              <a:ext uri="{28A0092B-C50C-407E-A947-70E740481C1C}">
                <a14:useLocalDpi xmlns:a14="http://schemas.microsoft.com/office/drawing/2010/main" val="0"/>
              </a:ext>
            </a:extLst>
          </a:blip>
          <a:srcRect b="52222"/>
          <a:stretch/>
        </p:blipFill>
        <p:spPr bwMode="auto">
          <a:xfrm>
            <a:off x="1122219" y="1062128"/>
            <a:ext cx="4353110" cy="47373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Higher Education Editorial\Kaveney\Short, Human Geography, 2e\Supplements\Figure JPEGs\Chapter 17\Figure 17.2.jpg"/>
          <p:cNvPicPr>
            <a:picLocks noChangeAspect="1" noChangeArrowheads="1"/>
          </p:cNvPicPr>
          <p:nvPr/>
        </p:nvPicPr>
        <p:blipFill rotWithShape="1">
          <a:blip r:embed="rId3">
            <a:extLst>
              <a:ext uri="{28A0092B-C50C-407E-A947-70E740481C1C}">
                <a14:useLocalDpi xmlns:a14="http://schemas.microsoft.com/office/drawing/2010/main" val="0"/>
              </a:ext>
            </a:extLst>
          </a:blip>
          <a:srcRect t="47778"/>
          <a:stretch/>
        </p:blipFill>
        <p:spPr bwMode="auto">
          <a:xfrm>
            <a:off x="6698860" y="365126"/>
            <a:ext cx="4347282" cy="517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94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Regional Networks</a:t>
            </a:r>
          </a:p>
        </p:txBody>
      </p:sp>
      <p:sp>
        <p:nvSpPr>
          <p:cNvPr id="5" name="Content Placeholder 4"/>
          <p:cNvSpPr>
            <a:spLocks noGrp="1"/>
          </p:cNvSpPr>
          <p:nvPr>
            <p:ph sz="quarter" idx="11"/>
          </p:nvPr>
        </p:nvSpPr>
        <p:spPr>
          <a:xfrm>
            <a:off x="304799" y="1440872"/>
            <a:ext cx="6282889" cy="4731327"/>
          </a:xfrm>
        </p:spPr>
        <p:txBody>
          <a:bodyPr>
            <a:normAutofit/>
          </a:bodyPr>
          <a:lstStyle/>
          <a:p>
            <a:r>
              <a:rPr lang="en-US" dirty="0"/>
              <a:t>Towns </a:t>
            </a:r>
            <a:r>
              <a:rPr lang="en-US" dirty="0" smtClean="0"/>
              <a:t>located </a:t>
            </a:r>
            <a:r>
              <a:rPr lang="en-US" dirty="0"/>
              <a:t>at regular intervals, attracting people travel to nearest</a:t>
            </a:r>
          </a:p>
          <a:p>
            <a:r>
              <a:rPr lang="en-US" b="1" dirty="0"/>
              <a:t>Range </a:t>
            </a:r>
            <a:r>
              <a:rPr lang="en-US" dirty="0"/>
              <a:t>of a good is distance consumers willing to travel</a:t>
            </a:r>
            <a:endParaRPr lang="en-US" b="1" dirty="0"/>
          </a:p>
          <a:p>
            <a:r>
              <a:rPr lang="en-US" b="1" dirty="0"/>
              <a:t>Threshold </a:t>
            </a:r>
            <a:r>
              <a:rPr lang="en-US" dirty="0"/>
              <a:t>is necessary minimum demand to support continued supply </a:t>
            </a:r>
          </a:p>
        </p:txBody>
      </p:sp>
      <p:sp>
        <p:nvSpPr>
          <p:cNvPr id="7" name="Text Placeholder 6"/>
          <p:cNvSpPr>
            <a:spLocks noGrp="1"/>
          </p:cNvSpPr>
          <p:nvPr>
            <p:ph type="body" sz="quarter" idx="13"/>
          </p:nvPr>
        </p:nvSpPr>
        <p:spPr>
          <a:xfrm>
            <a:off x="6781654" y="6172200"/>
            <a:ext cx="4343400" cy="564502"/>
          </a:xfrm>
        </p:spPr>
        <p:txBody>
          <a:bodyPr/>
          <a:lstStyle/>
          <a:p>
            <a:pPr algn="ctr"/>
            <a:r>
              <a:rPr lang="en-US" dirty="0">
                <a:solidFill>
                  <a:schemeClr val="bg1"/>
                </a:solidFill>
              </a:rPr>
              <a:t>The Galpin Model. Ideal </a:t>
            </a:r>
            <a:r>
              <a:rPr lang="en-US" dirty="0" smtClean="0">
                <a:solidFill>
                  <a:schemeClr val="bg1"/>
                </a:solidFill>
              </a:rPr>
              <a:t>pattern. </a:t>
            </a:r>
            <a:endParaRPr lang="en-US" dirty="0">
              <a:solidFill>
                <a:schemeClr val="bg1"/>
              </a:solidFill>
            </a:endParaRPr>
          </a:p>
        </p:txBody>
      </p:sp>
      <p:pic>
        <p:nvPicPr>
          <p:cNvPr id="1026" name="Picture 2" descr="L:\Higher Education Editorial\Kaveney\Short, Human Geography, 2e\Supplements\Figure JPEGs\Chapter 17\Figure 1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180" y="1029477"/>
            <a:ext cx="4676055" cy="507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87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6581"/>
            <a:ext cx="11582400" cy="777875"/>
          </a:xfrm>
        </p:spPr>
        <p:txBody>
          <a:bodyPr/>
          <a:lstStyle/>
          <a:p>
            <a:r>
              <a:rPr lang="en-US" dirty="0"/>
              <a:t>Regional Networks</a:t>
            </a:r>
          </a:p>
        </p:txBody>
      </p:sp>
      <p:sp>
        <p:nvSpPr>
          <p:cNvPr id="5" name="Content Placeholder 4"/>
          <p:cNvSpPr>
            <a:spLocks noGrp="1"/>
          </p:cNvSpPr>
          <p:nvPr>
            <p:ph sz="quarter" idx="11"/>
          </p:nvPr>
        </p:nvSpPr>
        <p:spPr>
          <a:xfrm>
            <a:off x="304800" y="1143000"/>
            <a:ext cx="10167257" cy="5029200"/>
          </a:xfrm>
        </p:spPr>
        <p:txBody>
          <a:bodyPr>
            <a:normAutofit/>
          </a:bodyPr>
          <a:lstStyle/>
          <a:p>
            <a:r>
              <a:rPr lang="en-US" b="1" dirty="0"/>
              <a:t>Central place theory</a:t>
            </a:r>
          </a:p>
          <a:p>
            <a:r>
              <a:rPr lang="en-US" dirty="0"/>
              <a:t>Market towns distributed in hierarchy</a:t>
            </a:r>
          </a:p>
          <a:p>
            <a:pPr lvl="1"/>
            <a:r>
              <a:rPr lang="en-US" dirty="0"/>
              <a:t>Higher-order items with larger thresholds </a:t>
            </a:r>
            <a:r>
              <a:rPr lang="en-US" dirty="0" smtClean="0"/>
              <a:t>located </a:t>
            </a:r>
            <a:r>
              <a:rPr lang="en-US" dirty="0"/>
              <a:t>in larger towns</a:t>
            </a:r>
          </a:p>
          <a:p>
            <a:r>
              <a:rPr lang="en-US" dirty="0"/>
              <a:t>Case studies</a:t>
            </a:r>
          </a:p>
          <a:p>
            <a:pPr lvl="1"/>
            <a:r>
              <a:rPr lang="en-US" dirty="0"/>
              <a:t>Help uncover socio-spatial relations in urban networks</a:t>
            </a:r>
          </a:p>
        </p:txBody>
      </p:sp>
    </p:spTree>
    <p:extLst>
      <p:ext uri="{BB962C8B-B14F-4D97-AF65-F5344CB8AC3E}">
        <p14:creationId xmlns:p14="http://schemas.microsoft.com/office/powerpoint/2010/main" val="136921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1"/>
          </p:nvPr>
        </p:nvPicPr>
        <p:blipFill>
          <a:blip r:embed="rId2"/>
          <a:stretch>
            <a:fillRect/>
          </a:stretch>
        </p:blipFill>
        <p:spPr>
          <a:xfrm>
            <a:off x="1785257" y="0"/>
            <a:ext cx="9144000" cy="6858000"/>
          </a:xfrm>
          <a:prstGeom prst="rect">
            <a:avLst/>
          </a:prstGeom>
        </p:spPr>
      </p:pic>
    </p:spTree>
    <p:extLst>
      <p:ext uri="{BB962C8B-B14F-4D97-AF65-F5344CB8AC3E}">
        <p14:creationId xmlns:p14="http://schemas.microsoft.com/office/powerpoint/2010/main" val="3207726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Regional Networks</a:t>
            </a:r>
          </a:p>
        </p:txBody>
      </p:sp>
      <p:pic>
        <p:nvPicPr>
          <p:cNvPr id="2050" name="Picture 2" descr="L:\Higher Education Editorial\Kaveney\Short, Human Geography, 2e\Supplements\Figure JPEGs\Chapter 17\Figure 1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493" y="0"/>
            <a:ext cx="456406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1524000" y="5061859"/>
            <a:ext cx="2698102" cy="975049"/>
          </a:xfrm>
        </p:spPr>
        <p:txBody>
          <a:bodyPr/>
          <a:lstStyle/>
          <a:p>
            <a:pPr algn="ctr"/>
            <a:r>
              <a:rPr lang="en-US" dirty="0"/>
              <a:t>Market areas in central place systems.</a:t>
            </a:r>
          </a:p>
        </p:txBody>
      </p:sp>
    </p:spTree>
    <p:extLst>
      <p:ext uri="{BB962C8B-B14F-4D97-AF65-F5344CB8AC3E}">
        <p14:creationId xmlns:p14="http://schemas.microsoft.com/office/powerpoint/2010/main" val="178834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Estimating City Population</a:t>
            </a:r>
          </a:p>
        </p:txBody>
      </p:sp>
      <p:sp>
        <p:nvSpPr>
          <p:cNvPr id="7" name="Content Placeholder 6"/>
          <p:cNvSpPr>
            <a:spLocks noGrp="1"/>
          </p:cNvSpPr>
          <p:nvPr>
            <p:ph sz="quarter" idx="11"/>
          </p:nvPr>
        </p:nvSpPr>
        <p:spPr>
          <a:xfrm>
            <a:off x="207818" y="1143000"/>
            <a:ext cx="11776364" cy="4800600"/>
          </a:xfrm>
          <a:noFill/>
        </p:spPr>
        <p:txBody>
          <a:bodyPr/>
          <a:lstStyle/>
          <a:p>
            <a:r>
              <a:rPr lang="en-US" dirty="0"/>
              <a:t>Problems in reporting urban population</a:t>
            </a:r>
          </a:p>
          <a:p>
            <a:pPr lvl="1"/>
            <a:r>
              <a:rPr lang="en-US" dirty="0"/>
              <a:t>Poor quality of comparative data</a:t>
            </a:r>
          </a:p>
          <a:p>
            <a:pPr lvl="1"/>
            <a:r>
              <a:rPr lang="en-US" dirty="0"/>
              <a:t>Countries record data in a variety of ways</a:t>
            </a:r>
          </a:p>
          <a:p>
            <a:pPr lvl="1"/>
            <a:r>
              <a:rPr lang="en-US" dirty="0"/>
              <a:t>United Nations, politics and data reporting</a:t>
            </a:r>
          </a:p>
          <a:p>
            <a:pPr lvl="1"/>
            <a:r>
              <a:rPr lang="en-US" dirty="0"/>
              <a:t>Distinctions between city and metro </a:t>
            </a:r>
            <a:r>
              <a:rPr lang="en-US" dirty="0" smtClean="0"/>
              <a:t>region</a:t>
            </a:r>
          </a:p>
          <a:p>
            <a:endParaRPr lang="en-US" dirty="0"/>
          </a:p>
          <a:p>
            <a:endParaRPr lang="en-US" dirty="0"/>
          </a:p>
        </p:txBody>
      </p:sp>
    </p:spTree>
    <p:extLst>
      <p:ext uri="{BB962C8B-B14F-4D97-AF65-F5344CB8AC3E}">
        <p14:creationId xmlns:p14="http://schemas.microsoft.com/office/powerpoint/2010/main" val="2615833835"/>
      </p:ext>
    </p:extLst>
  </p:cSld>
  <p:clrMapOvr>
    <a:masterClrMapping/>
  </p:clrMapOvr>
</p:sld>
</file>

<file path=ppt/theme/theme1.xml><?xml version="1.0" encoding="utf-8"?>
<a:theme xmlns:a="http://schemas.openxmlformats.org/drawingml/2006/main" name="Short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rt2e" id="{59294D7F-2ECF-49C1-8352-90CE828CA8CA}" vid="{162C8823-25F3-4FD1-8624-4CF598B9D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Short2e</Template>
  <TotalTime>2301</TotalTime>
  <Words>1125</Words>
  <Application>Microsoft Office PowerPoint</Application>
  <PresentationFormat>Widescreen</PresentationFormat>
  <Paragraphs>134</Paragraphs>
  <Slides>26</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Short2e</vt:lpstr>
      <vt:lpstr>Chapter 17: Networks of Cities</vt:lpstr>
      <vt:lpstr>Chapter Learning Objectives</vt:lpstr>
      <vt:lpstr>Regional Networks</vt:lpstr>
      <vt:lpstr>Periodic Market Systems</vt:lpstr>
      <vt:lpstr>Regional Networks</vt:lpstr>
      <vt:lpstr>Regional Networks</vt:lpstr>
      <vt:lpstr>PowerPoint Presentation</vt:lpstr>
      <vt:lpstr>Regional Networks</vt:lpstr>
      <vt:lpstr>Estimating City Population</vt:lpstr>
      <vt:lpstr>Estimating City Population</vt:lpstr>
      <vt:lpstr>National Networks</vt:lpstr>
      <vt:lpstr>PowerPoint Presentation</vt:lpstr>
      <vt:lpstr>Urban Primacy </vt:lpstr>
      <vt:lpstr>PowerPoint Presentation</vt:lpstr>
      <vt:lpstr>PowerPoint Presentation</vt:lpstr>
      <vt:lpstr>Urban Primacy</vt:lpstr>
      <vt:lpstr>National Networks</vt:lpstr>
      <vt:lpstr>National Networks</vt:lpstr>
      <vt:lpstr>Global Networks</vt:lpstr>
      <vt:lpstr>Global Networks</vt:lpstr>
      <vt:lpstr>Global Networks</vt:lpstr>
      <vt:lpstr>Global Networks</vt:lpstr>
      <vt:lpstr>Visualizing National Urban Network Flows</vt:lpstr>
      <vt:lpstr>Chapter Summary</vt:lpstr>
      <vt:lpstr>Chapter Summary</vt:lpstr>
      <vt:lpstr>Chapter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Intellectual Context</dc:title>
  <dc:creator>Sarah Goggin</dc:creator>
  <cp:lastModifiedBy>Joseph Naumann</cp:lastModifiedBy>
  <cp:revision>47</cp:revision>
  <dcterms:created xsi:type="dcterms:W3CDTF">2017-04-19T13:45:11Z</dcterms:created>
  <dcterms:modified xsi:type="dcterms:W3CDTF">2018-07-18T18:25:09Z</dcterms:modified>
</cp:coreProperties>
</file>