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6" r:id="rId2"/>
    <p:sldId id="257" r:id="rId3"/>
    <p:sldId id="258" r:id="rId4"/>
    <p:sldId id="300" r:id="rId5"/>
    <p:sldId id="301" r:id="rId6"/>
    <p:sldId id="302" r:id="rId7"/>
    <p:sldId id="303" r:id="rId8"/>
    <p:sldId id="308" r:id="rId9"/>
    <p:sldId id="309" r:id="rId10"/>
    <p:sldId id="262" r:id="rId11"/>
    <p:sldId id="292" r:id="rId12"/>
    <p:sldId id="264" r:id="rId13"/>
    <p:sldId id="293" r:id="rId14"/>
    <p:sldId id="259" r:id="rId15"/>
    <p:sldId id="276" r:id="rId16"/>
    <p:sldId id="283" r:id="rId17"/>
    <p:sldId id="266" r:id="rId18"/>
    <p:sldId id="294" r:id="rId19"/>
    <p:sldId id="284" r:id="rId20"/>
    <p:sldId id="295" r:id="rId21"/>
    <p:sldId id="285" r:id="rId22"/>
    <p:sldId id="263" r:id="rId23"/>
    <p:sldId id="267" r:id="rId24"/>
    <p:sldId id="296" r:id="rId25"/>
    <p:sldId id="279" r:id="rId26"/>
    <p:sldId id="297" r:id="rId27"/>
    <p:sldId id="313" r:id="rId28"/>
    <p:sldId id="304" r:id="rId29"/>
    <p:sldId id="268" r:id="rId30"/>
    <p:sldId id="310" r:id="rId31"/>
    <p:sldId id="311" r:id="rId32"/>
    <p:sldId id="312" r:id="rId33"/>
    <p:sldId id="265" r:id="rId34"/>
    <p:sldId id="269" r:id="rId35"/>
    <p:sldId id="307" r:id="rId36"/>
    <p:sldId id="298" r:id="rId37"/>
    <p:sldId id="286" r:id="rId38"/>
    <p:sldId id="270" r:id="rId39"/>
    <p:sldId id="280" r:id="rId40"/>
    <p:sldId id="281" r:id="rId41"/>
    <p:sldId id="305" r:id="rId42"/>
    <p:sldId id="306" r:id="rId43"/>
    <p:sldId id="272" r:id="rId44"/>
    <p:sldId id="287" r:id="rId45"/>
    <p:sldId id="299" r:id="rId46"/>
    <p:sldId id="282" r:id="rId47"/>
    <p:sldId id="273" r:id="rId48"/>
    <p:sldId id="261" r:id="rId49"/>
    <p:sldId id="288" r:id="rId50"/>
    <p:sldId id="289" r:id="rId51"/>
    <p:sldId id="290" r:id="rId52"/>
    <p:sldId id="29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38" autoAdjust="0"/>
  </p:normalViewPr>
  <p:slideViewPr>
    <p:cSldViewPr snapToGrid="0">
      <p:cViewPr varScale="1">
        <p:scale>
          <a:sx n="100" d="100"/>
          <a:sy n="100" d="100"/>
        </p:scale>
        <p:origin x="2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9184D-1070-4725-9EBC-A52EDDA4B9C4}" type="datetimeFigureOut">
              <a:rPr lang="en-US" smtClean="0"/>
              <a:t>7/16/2018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020DC-EE42-4CD1-B0B7-A17C3DEA73AE}" type="slidenum">
              <a:rPr lang="en-US" smtClean="0"/>
              <a:t>‹#›</a:t>
            </a:fld>
            <a:endParaRPr lang="en-US"/>
          </a:p>
        </p:txBody>
      </p:sp>
    </p:spTree>
    <p:extLst>
      <p:ext uri="{BB962C8B-B14F-4D97-AF65-F5344CB8AC3E}">
        <p14:creationId xmlns:p14="http://schemas.microsoft.com/office/powerpoint/2010/main" val="233334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 15 Opener</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1</a:t>
            </a:fld>
            <a:endParaRPr lang="en-US"/>
          </a:p>
        </p:txBody>
      </p:sp>
    </p:spTree>
    <p:extLst>
      <p:ext uri="{BB962C8B-B14F-4D97-AF65-F5344CB8AC3E}">
        <p14:creationId xmlns:p14="http://schemas.microsoft.com/office/powerpoint/2010/main" val="3641037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15.3</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20</a:t>
            </a:fld>
            <a:endParaRPr lang="en-US"/>
          </a:p>
        </p:txBody>
      </p:sp>
    </p:spTree>
    <p:extLst>
      <p:ext uri="{BB962C8B-B14F-4D97-AF65-F5344CB8AC3E}">
        <p14:creationId xmlns:p14="http://schemas.microsoft.com/office/powerpoint/2010/main" val="71004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15.4</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24</a:t>
            </a:fld>
            <a:endParaRPr lang="en-US"/>
          </a:p>
        </p:txBody>
      </p:sp>
    </p:spTree>
    <p:extLst>
      <p:ext uri="{BB962C8B-B14F-4D97-AF65-F5344CB8AC3E}">
        <p14:creationId xmlns:p14="http://schemas.microsoft.com/office/powerpoint/2010/main" val="58846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15.5</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26</a:t>
            </a:fld>
            <a:endParaRPr lang="en-US"/>
          </a:p>
        </p:txBody>
      </p:sp>
    </p:spTree>
    <p:extLst>
      <p:ext uri="{BB962C8B-B14F-4D97-AF65-F5344CB8AC3E}">
        <p14:creationId xmlns:p14="http://schemas.microsoft.com/office/powerpoint/2010/main" val="394802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15.6</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29</a:t>
            </a:fld>
            <a:endParaRPr lang="en-US"/>
          </a:p>
        </p:txBody>
      </p:sp>
    </p:spTree>
    <p:extLst>
      <p:ext uri="{BB962C8B-B14F-4D97-AF65-F5344CB8AC3E}">
        <p14:creationId xmlns:p14="http://schemas.microsoft.com/office/powerpoint/2010/main" val="161096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32</a:t>
            </a:fld>
            <a:endParaRPr lang="en-US"/>
          </a:p>
        </p:txBody>
      </p:sp>
    </p:spTree>
    <p:extLst>
      <p:ext uri="{BB962C8B-B14F-4D97-AF65-F5344CB8AC3E}">
        <p14:creationId xmlns:p14="http://schemas.microsoft.com/office/powerpoint/2010/main" val="74286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34</a:t>
            </a:fld>
            <a:endParaRPr lang="en-US"/>
          </a:p>
        </p:txBody>
      </p:sp>
    </p:spTree>
    <p:extLst>
      <p:ext uri="{BB962C8B-B14F-4D97-AF65-F5344CB8AC3E}">
        <p14:creationId xmlns:p14="http://schemas.microsoft.com/office/powerpoint/2010/main" val="73024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15.7A and B</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36</a:t>
            </a:fld>
            <a:endParaRPr lang="en-US"/>
          </a:p>
        </p:txBody>
      </p:sp>
    </p:spTree>
    <p:extLst>
      <p:ext uri="{BB962C8B-B14F-4D97-AF65-F5344CB8AC3E}">
        <p14:creationId xmlns:p14="http://schemas.microsoft.com/office/powerpoint/2010/main" val="208871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15.8</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38</a:t>
            </a:fld>
            <a:endParaRPr lang="en-US"/>
          </a:p>
        </p:txBody>
      </p:sp>
    </p:spTree>
    <p:extLst>
      <p:ext uri="{BB962C8B-B14F-4D97-AF65-F5344CB8AC3E}">
        <p14:creationId xmlns:p14="http://schemas.microsoft.com/office/powerpoint/2010/main" val="294550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15.9</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39</a:t>
            </a:fld>
            <a:endParaRPr lang="en-US"/>
          </a:p>
        </p:txBody>
      </p:sp>
    </p:spTree>
    <p:extLst>
      <p:ext uri="{BB962C8B-B14F-4D97-AF65-F5344CB8AC3E}">
        <p14:creationId xmlns:p14="http://schemas.microsoft.com/office/powerpoint/2010/main" val="1067433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15.10</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40</a:t>
            </a:fld>
            <a:endParaRPr lang="en-US"/>
          </a:p>
        </p:txBody>
      </p:sp>
    </p:spTree>
    <p:extLst>
      <p:ext uri="{BB962C8B-B14F-4D97-AF65-F5344CB8AC3E}">
        <p14:creationId xmlns:p14="http://schemas.microsoft.com/office/powerpoint/2010/main" val="151011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15.1</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3</a:t>
            </a:fld>
            <a:endParaRPr lang="en-US"/>
          </a:p>
        </p:txBody>
      </p:sp>
    </p:spTree>
    <p:extLst>
      <p:ext uri="{BB962C8B-B14F-4D97-AF65-F5344CB8AC3E}">
        <p14:creationId xmlns:p14="http://schemas.microsoft.com/office/powerpoint/2010/main" val="2102588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15.11</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43</a:t>
            </a:fld>
            <a:endParaRPr lang="en-US"/>
          </a:p>
        </p:txBody>
      </p:sp>
    </p:spTree>
    <p:extLst>
      <p:ext uri="{BB962C8B-B14F-4D97-AF65-F5344CB8AC3E}">
        <p14:creationId xmlns:p14="http://schemas.microsoft.com/office/powerpoint/2010/main" val="3084818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a:t>
            </a:r>
            <a:r>
              <a:rPr lang="en-US" baseline="0" dirty="0" smtClean="0"/>
              <a:t> 15.12</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44</a:t>
            </a:fld>
            <a:endParaRPr lang="en-US"/>
          </a:p>
        </p:txBody>
      </p:sp>
    </p:spTree>
    <p:extLst>
      <p:ext uri="{BB962C8B-B14F-4D97-AF65-F5344CB8AC3E}">
        <p14:creationId xmlns:p14="http://schemas.microsoft.com/office/powerpoint/2010/main" val="760577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15.13</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45</a:t>
            </a:fld>
            <a:endParaRPr lang="en-US"/>
          </a:p>
        </p:txBody>
      </p:sp>
    </p:spTree>
    <p:extLst>
      <p:ext uri="{BB962C8B-B14F-4D97-AF65-F5344CB8AC3E}">
        <p14:creationId xmlns:p14="http://schemas.microsoft.com/office/powerpoint/2010/main" val="3812235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15.14</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46</a:t>
            </a:fld>
            <a:endParaRPr lang="en-US"/>
          </a:p>
        </p:txBody>
      </p:sp>
    </p:spTree>
    <p:extLst>
      <p:ext uri="{BB962C8B-B14F-4D97-AF65-F5344CB8AC3E}">
        <p14:creationId xmlns:p14="http://schemas.microsoft.com/office/powerpoint/2010/main" val="220519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15.1</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11</a:t>
            </a:fld>
            <a:endParaRPr lang="en-US"/>
          </a:p>
        </p:txBody>
      </p:sp>
    </p:spTree>
    <p:extLst>
      <p:ext uri="{BB962C8B-B14F-4D97-AF65-F5344CB8AC3E}">
        <p14:creationId xmlns:p14="http://schemas.microsoft.com/office/powerpoint/2010/main" val="389998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Table 15.2</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13</a:t>
            </a:fld>
            <a:endParaRPr lang="en-US"/>
          </a:p>
        </p:txBody>
      </p:sp>
    </p:spTree>
    <p:extLst>
      <p:ext uri="{BB962C8B-B14F-4D97-AF65-F5344CB8AC3E}">
        <p14:creationId xmlns:p14="http://schemas.microsoft.com/office/powerpoint/2010/main" val="160341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Box 15.1 Figure</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14</a:t>
            </a:fld>
            <a:endParaRPr lang="en-US"/>
          </a:p>
        </p:txBody>
      </p:sp>
    </p:spTree>
    <p:extLst>
      <p:ext uri="{BB962C8B-B14F-4D97-AF65-F5344CB8AC3E}">
        <p14:creationId xmlns:p14="http://schemas.microsoft.com/office/powerpoint/2010/main" val="97674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15.2</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15</a:t>
            </a:fld>
            <a:endParaRPr lang="en-US"/>
          </a:p>
        </p:txBody>
      </p:sp>
    </p:spTree>
    <p:extLst>
      <p:ext uri="{BB962C8B-B14F-4D97-AF65-F5344CB8AC3E}">
        <p14:creationId xmlns:p14="http://schemas.microsoft.com/office/powerpoint/2010/main" val="308117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Figures 15.3, 15.2</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16</a:t>
            </a:fld>
            <a:endParaRPr lang="en-US"/>
          </a:p>
        </p:txBody>
      </p:sp>
    </p:spTree>
    <p:extLst>
      <p:ext uri="{BB962C8B-B14F-4D97-AF65-F5344CB8AC3E}">
        <p14:creationId xmlns:p14="http://schemas.microsoft.com/office/powerpoint/2010/main" val="250184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Figure 15.4</a:t>
            </a:r>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17</a:t>
            </a:fld>
            <a:endParaRPr lang="en-US"/>
          </a:p>
        </p:txBody>
      </p:sp>
    </p:spTree>
    <p:extLst>
      <p:ext uri="{BB962C8B-B14F-4D97-AF65-F5344CB8AC3E}">
        <p14:creationId xmlns:p14="http://schemas.microsoft.com/office/powerpoint/2010/main" val="405520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15.4</a:t>
            </a:r>
          </a:p>
          <a:p>
            <a:endParaRPr lang="en-US" dirty="0"/>
          </a:p>
        </p:txBody>
      </p:sp>
      <p:sp>
        <p:nvSpPr>
          <p:cNvPr id="4" name="Slide Number Placeholder 3"/>
          <p:cNvSpPr>
            <a:spLocks noGrp="1"/>
          </p:cNvSpPr>
          <p:nvPr>
            <p:ph type="sldNum" sz="quarter" idx="10"/>
          </p:nvPr>
        </p:nvSpPr>
        <p:spPr/>
        <p:txBody>
          <a:bodyPr/>
          <a:lstStyle/>
          <a:p>
            <a:fld id="{A2E020DC-EE42-4CD1-B0B7-A17C3DEA73AE}" type="slidenum">
              <a:rPr lang="en-US" smtClean="0"/>
              <a:t>18</a:t>
            </a:fld>
            <a:endParaRPr lang="en-US"/>
          </a:p>
        </p:txBody>
      </p:sp>
    </p:spTree>
    <p:extLst>
      <p:ext uri="{BB962C8B-B14F-4D97-AF65-F5344CB8AC3E}">
        <p14:creationId xmlns:p14="http://schemas.microsoft.com/office/powerpoint/2010/main" val="354017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927DC9-5181-48BC-98FD-06AAEB595F58}" type="slidenum">
              <a:rPr lang="en-US" altLang="en-US"/>
              <a:pPr/>
              <a:t>‹#›</a:t>
            </a:fld>
            <a:endParaRPr lang="en-US" altLang="en-US"/>
          </a:p>
        </p:txBody>
      </p:sp>
    </p:spTree>
    <p:extLst>
      <p:ext uri="{BB962C8B-B14F-4D97-AF65-F5344CB8AC3E}">
        <p14:creationId xmlns:p14="http://schemas.microsoft.com/office/powerpoint/2010/main" val="230128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661298-DE83-45F9-9F3C-50D601A4F913}" type="slidenum">
              <a:rPr lang="en-US" altLang="en-US"/>
              <a:pPr/>
              <a:t>‹#›</a:t>
            </a:fld>
            <a:endParaRPr lang="en-US" altLang="en-US"/>
          </a:p>
        </p:txBody>
      </p:sp>
    </p:spTree>
    <p:extLst>
      <p:ext uri="{BB962C8B-B14F-4D97-AF65-F5344CB8AC3E}">
        <p14:creationId xmlns:p14="http://schemas.microsoft.com/office/powerpoint/2010/main" val="291799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A3E35AD-94AD-4738-8C87-B49E3ADC3860}" type="slidenum">
              <a:rPr lang="en-US" altLang="en-US"/>
              <a:pPr/>
              <a:t>‹#›</a:t>
            </a:fld>
            <a:endParaRPr lang="en-US" altLang="en-US"/>
          </a:p>
        </p:txBody>
      </p:sp>
    </p:spTree>
    <p:extLst>
      <p:ext uri="{BB962C8B-B14F-4D97-AF65-F5344CB8AC3E}">
        <p14:creationId xmlns:p14="http://schemas.microsoft.com/office/powerpoint/2010/main" val="297286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7/16/2018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15: The </a:t>
            </a:r>
            <a:r>
              <a:rPr lang="en-US" dirty="0"/>
              <a:t>Nation-State</a:t>
            </a:r>
          </a:p>
        </p:txBody>
      </p:sp>
      <p:sp>
        <p:nvSpPr>
          <p:cNvPr id="5" name="Text Placeholder 4"/>
          <p:cNvSpPr>
            <a:spLocks noGrp="1"/>
          </p:cNvSpPr>
          <p:nvPr>
            <p:ph type="body" sz="quarter" idx="11"/>
          </p:nvPr>
        </p:nvSpPr>
        <p:spPr>
          <a:xfrm>
            <a:off x="212083" y="5609276"/>
            <a:ext cx="4236868" cy="544497"/>
          </a:xfrm>
        </p:spPr>
        <p:txBody>
          <a:bodyPr/>
          <a:lstStyle/>
          <a:p>
            <a:pPr algn="ctr"/>
            <a:r>
              <a:rPr lang="en-US" dirty="0"/>
              <a:t>US </a:t>
            </a:r>
            <a:r>
              <a:rPr lang="en-US" dirty="0" smtClean="0"/>
              <a:t>Capitol</a:t>
            </a:r>
            <a:endParaRPr lang="en-US" dirty="0"/>
          </a:p>
        </p:txBody>
      </p:sp>
      <p:sp>
        <p:nvSpPr>
          <p:cNvPr id="7" name="Content Placeholder 6"/>
          <p:cNvSpPr>
            <a:spLocks noGrp="1"/>
          </p:cNvSpPr>
          <p:nvPr>
            <p:ph sz="quarter" idx="13"/>
          </p:nvPr>
        </p:nvSpPr>
        <p:spPr>
          <a:xfrm>
            <a:off x="6588711" y="1779973"/>
            <a:ext cx="3886200" cy="2759075"/>
          </a:xfrm>
        </p:spPr>
        <p:txBody>
          <a:bodyPr/>
          <a:lstStyle/>
          <a:p>
            <a:r>
              <a:rPr lang="en-US" dirty="0"/>
              <a:t>The state is an important building block of the political organization of space.</a:t>
            </a:r>
          </a:p>
        </p:txBody>
      </p:sp>
      <p:pic>
        <p:nvPicPr>
          <p:cNvPr id="1026" name="Picture 2" descr="L:\Higher Education Editorial\Kaveney\Short, Human Geography, 2e\Supplements\Figure JPEGs\Chapter 15\Chapter 15 Ope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43000"/>
            <a:ext cx="5951583" cy="446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74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Range of States</a:t>
            </a:r>
          </a:p>
        </p:txBody>
      </p:sp>
      <p:sp>
        <p:nvSpPr>
          <p:cNvPr id="5" name="Content Placeholder 4"/>
          <p:cNvSpPr>
            <a:spLocks noGrp="1"/>
          </p:cNvSpPr>
          <p:nvPr>
            <p:ph sz="quarter" idx="11"/>
          </p:nvPr>
        </p:nvSpPr>
        <p:spPr>
          <a:xfrm>
            <a:off x="103910" y="1143000"/>
            <a:ext cx="11783290" cy="5029200"/>
          </a:xfrm>
        </p:spPr>
        <p:txBody>
          <a:bodyPr>
            <a:normAutofit/>
          </a:bodyPr>
          <a:lstStyle/>
          <a:p>
            <a:pPr marL="0" indent="0">
              <a:buNone/>
            </a:pPr>
            <a:r>
              <a:rPr lang="en-US" u="sng" dirty="0"/>
              <a:t>POWER OF STATES</a:t>
            </a:r>
          </a:p>
          <a:p>
            <a:r>
              <a:rPr lang="en-US" dirty="0"/>
              <a:t>Not all states are equal</a:t>
            </a:r>
          </a:p>
          <a:p>
            <a:pPr lvl="1"/>
            <a:r>
              <a:rPr lang="en-US" dirty="0"/>
              <a:t>Superpowers influence world events</a:t>
            </a:r>
          </a:p>
          <a:p>
            <a:pPr lvl="1"/>
            <a:r>
              <a:rPr lang="en-US" dirty="0"/>
              <a:t>Minor </a:t>
            </a:r>
            <a:r>
              <a:rPr lang="en-US" spc="-150" dirty="0"/>
              <a:t>and </a:t>
            </a:r>
            <a:r>
              <a:rPr lang="en-US" dirty="0"/>
              <a:t>major powers</a:t>
            </a:r>
          </a:p>
          <a:p>
            <a:r>
              <a:rPr lang="en-US" dirty="0"/>
              <a:t>Rise and fall</a:t>
            </a:r>
          </a:p>
          <a:p>
            <a:pPr lvl="1"/>
            <a:r>
              <a:rPr lang="en-US" dirty="0"/>
              <a:t>Today US remains as largest </a:t>
            </a:r>
            <a:r>
              <a:rPr lang="en-US" spc="-50" dirty="0"/>
              <a:t>superpower</a:t>
            </a:r>
          </a:p>
          <a:p>
            <a:pPr lvl="1"/>
            <a:r>
              <a:rPr lang="en-US" spc="-50" dirty="0"/>
              <a:t>Dominance in global  m</a:t>
            </a:r>
            <a:r>
              <a:rPr lang="en-US" dirty="0"/>
              <a:t>ilitary </a:t>
            </a:r>
            <a:r>
              <a:rPr lang="en-US" dirty="0" smtClean="0"/>
              <a:t>spending</a:t>
            </a:r>
          </a:p>
          <a:p>
            <a:pPr lvl="1"/>
            <a:r>
              <a:rPr lang="en-US" dirty="0" smtClean="0"/>
              <a:t>France had a harder time adjusting to be a 2</a:t>
            </a:r>
            <a:r>
              <a:rPr lang="en-US" baseline="30000" dirty="0" smtClean="0"/>
              <a:t>nd</a:t>
            </a:r>
            <a:r>
              <a:rPr lang="en-US" dirty="0" smtClean="0"/>
              <a:t> rate power than did the U.K.</a:t>
            </a:r>
            <a:endParaRPr lang="en-US" dirty="0"/>
          </a:p>
          <a:p>
            <a:r>
              <a:rPr lang="en-US" b="1" dirty="0" smtClean="0"/>
              <a:t>Hard </a:t>
            </a:r>
            <a:r>
              <a:rPr lang="en-US" b="1" dirty="0"/>
              <a:t>power </a:t>
            </a:r>
            <a:r>
              <a:rPr lang="en-US" dirty="0"/>
              <a:t>vs </a:t>
            </a:r>
            <a:r>
              <a:rPr lang="en-US" b="1" dirty="0"/>
              <a:t>soft power</a:t>
            </a:r>
          </a:p>
        </p:txBody>
      </p:sp>
    </p:spTree>
    <p:extLst>
      <p:ext uri="{BB962C8B-B14F-4D97-AF65-F5344CB8AC3E}">
        <p14:creationId xmlns:p14="http://schemas.microsoft.com/office/powerpoint/2010/main" val="832604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Range of States</a:t>
            </a:r>
          </a:p>
        </p:txBody>
      </p:sp>
      <p:pic>
        <p:nvPicPr>
          <p:cNvPr id="3074" name="Picture 2" descr="L:\Higher Education Editorial\Kaveney\Short, Human Geography, 2e\Supplements\Figure JPEGs\Chapter 15\Table 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98" y="1160750"/>
            <a:ext cx="10828203" cy="45992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2628160" y="5815377"/>
            <a:ext cx="6935680" cy="570390"/>
          </a:xfrm>
        </p:spPr>
        <p:txBody>
          <a:bodyPr/>
          <a:lstStyle/>
          <a:p>
            <a:pPr algn="ctr"/>
            <a:r>
              <a:rPr lang="en-US" dirty="0"/>
              <a:t>Ten largest military spenders in 2015.</a:t>
            </a:r>
          </a:p>
        </p:txBody>
      </p:sp>
      <p:sp>
        <p:nvSpPr>
          <p:cNvPr id="8" name="Content Placeholder 5"/>
          <p:cNvSpPr>
            <a:spLocks noGrp="1"/>
          </p:cNvSpPr>
          <p:nvPr>
            <p:ph sz="quarter" idx="12"/>
          </p:nvPr>
        </p:nvSpPr>
        <p:spPr>
          <a:xfrm>
            <a:off x="1582329" y="514526"/>
            <a:ext cx="1941935" cy="496824"/>
          </a:xfrm>
        </p:spPr>
        <p:txBody>
          <a:bodyPr>
            <a:normAutofit lnSpcReduction="10000"/>
          </a:bodyPr>
          <a:lstStyle/>
          <a:p>
            <a:pPr marL="0" indent="0">
              <a:buNone/>
            </a:pPr>
            <a:r>
              <a:rPr lang="en-US" dirty="0" smtClean="0"/>
              <a:t>Table 15.1</a:t>
            </a:r>
            <a:endParaRPr lang="en-US" dirty="0"/>
          </a:p>
        </p:txBody>
      </p:sp>
    </p:spTree>
    <p:extLst>
      <p:ext uri="{BB962C8B-B14F-4D97-AF65-F5344CB8AC3E}">
        <p14:creationId xmlns:p14="http://schemas.microsoft.com/office/powerpoint/2010/main" val="868435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Range of States</a:t>
            </a:r>
          </a:p>
        </p:txBody>
      </p:sp>
      <p:sp>
        <p:nvSpPr>
          <p:cNvPr id="5" name="Content Placeholder 4"/>
          <p:cNvSpPr>
            <a:spLocks noGrp="1"/>
          </p:cNvSpPr>
          <p:nvPr>
            <p:ph sz="quarter" idx="11"/>
          </p:nvPr>
        </p:nvSpPr>
        <p:spPr>
          <a:xfrm>
            <a:off x="304800" y="1143000"/>
            <a:ext cx="11887200" cy="5029200"/>
          </a:xfrm>
        </p:spPr>
        <p:txBody>
          <a:bodyPr>
            <a:normAutofit/>
          </a:bodyPr>
          <a:lstStyle/>
          <a:p>
            <a:pPr marL="0" indent="0">
              <a:buNone/>
            </a:pPr>
            <a:r>
              <a:rPr lang="en-US" u="sng" dirty="0"/>
              <a:t>WEALTH OF NATIONS</a:t>
            </a:r>
          </a:p>
          <a:p>
            <a:r>
              <a:rPr lang="en-US" dirty="0"/>
              <a:t>Use of </a:t>
            </a:r>
            <a:r>
              <a:rPr lang="en-US" b="1" dirty="0"/>
              <a:t>gross national income </a:t>
            </a:r>
            <a:r>
              <a:rPr lang="en-US" dirty="0"/>
              <a:t>per </a:t>
            </a:r>
            <a:r>
              <a:rPr lang="en-US" dirty="0" smtClean="0"/>
              <a:t>capita</a:t>
            </a:r>
          </a:p>
          <a:p>
            <a:pPr lvl="1"/>
            <a:r>
              <a:rPr lang="en-US" dirty="0" smtClean="0"/>
              <a:t>Does not represent the actual incomes of various people and it doesn’t show how large the income gap is between the rich and the poor</a:t>
            </a:r>
            <a:endParaRPr lang="en-US" dirty="0"/>
          </a:p>
          <a:p>
            <a:pPr lvl="1"/>
            <a:r>
              <a:rPr lang="en-US" dirty="0"/>
              <a:t>High, upper middle, lower middle, and low income</a:t>
            </a:r>
          </a:p>
          <a:p>
            <a:r>
              <a:rPr lang="en-US" dirty="0"/>
              <a:t>Shift in categories</a:t>
            </a:r>
          </a:p>
          <a:p>
            <a:pPr lvl="1"/>
            <a:r>
              <a:rPr lang="en-US" dirty="0"/>
              <a:t>Economic growth and decline</a:t>
            </a:r>
          </a:p>
          <a:p>
            <a:pPr lvl="1"/>
            <a:r>
              <a:rPr lang="en-US" dirty="0"/>
              <a:t>Global variations</a:t>
            </a:r>
          </a:p>
          <a:p>
            <a:pPr lvl="1"/>
            <a:r>
              <a:rPr lang="en-US" dirty="0"/>
              <a:t>Comparisons</a:t>
            </a:r>
          </a:p>
        </p:txBody>
      </p:sp>
    </p:spTree>
    <p:extLst>
      <p:ext uri="{BB962C8B-B14F-4D97-AF65-F5344CB8AC3E}">
        <p14:creationId xmlns:p14="http://schemas.microsoft.com/office/powerpoint/2010/main" val="3034796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Range of States</a:t>
            </a:r>
          </a:p>
        </p:txBody>
      </p:sp>
      <p:pic>
        <p:nvPicPr>
          <p:cNvPr id="4098" name="Picture 2" descr="L:\Higher Education Editorial\Kaveney\Short, Human Geography, 2e\Supplements\Figure JPEGs\Chapter 15\Table 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62" y="1051744"/>
            <a:ext cx="10949157" cy="463652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107373" y="5688267"/>
            <a:ext cx="11447318" cy="845598"/>
          </a:xfrm>
        </p:spPr>
        <p:txBody>
          <a:bodyPr/>
          <a:lstStyle/>
          <a:p>
            <a:pPr algn="ctr"/>
            <a:r>
              <a:rPr lang="en-US" dirty="0"/>
              <a:t>World Bank classifies countries by gross national income. Income categories, 2015.</a:t>
            </a:r>
          </a:p>
        </p:txBody>
      </p:sp>
      <p:sp>
        <p:nvSpPr>
          <p:cNvPr id="8" name="Content Placeholder 5"/>
          <p:cNvSpPr>
            <a:spLocks noGrp="1"/>
          </p:cNvSpPr>
          <p:nvPr>
            <p:ph sz="quarter" idx="12"/>
          </p:nvPr>
        </p:nvSpPr>
        <p:spPr>
          <a:xfrm>
            <a:off x="1430855" y="534651"/>
            <a:ext cx="2199387" cy="438824"/>
          </a:xfrm>
        </p:spPr>
        <p:txBody>
          <a:bodyPr>
            <a:noAutofit/>
          </a:bodyPr>
          <a:lstStyle/>
          <a:p>
            <a:pPr marL="0" indent="0">
              <a:buNone/>
            </a:pPr>
            <a:r>
              <a:rPr lang="en-US" dirty="0" smtClean="0"/>
              <a:t>Table 15.2</a:t>
            </a:r>
            <a:endParaRPr lang="en-US" dirty="0"/>
          </a:p>
        </p:txBody>
      </p:sp>
    </p:spTree>
    <p:extLst>
      <p:ext uri="{BB962C8B-B14F-4D97-AF65-F5344CB8AC3E}">
        <p14:creationId xmlns:p14="http://schemas.microsoft.com/office/powerpoint/2010/main" val="2163331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Depicting Countries in Relative Space</a:t>
            </a:r>
          </a:p>
        </p:txBody>
      </p:sp>
      <p:sp>
        <p:nvSpPr>
          <p:cNvPr id="7" name="Content Placeholder 6"/>
          <p:cNvSpPr>
            <a:spLocks noGrp="1"/>
          </p:cNvSpPr>
          <p:nvPr>
            <p:ph sz="quarter" idx="11"/>
          </p:nvPr>
        </p:nvSpPr>
        <p:spPr>
          <a:xfrm>
            <a:off x="131618" y="1143001"/>
            <a:ext cx="4343400" cy="4800600"/>
          </a:xfrm>
          <a:noFill/>
        </p:spPr>
        <p:txBody>
          <a:bodyPr/>
          <a:lstStyle/>
          <a:p>
            <a:r>
              <a:rPr lang="en-US" dirty="0"/>
              <a:t>Map projections distort  absolute space</a:t>
            </a:r>
          </a:p>
          <a:p>
            <a:pPr lvl="1"/>
            <a:r>
              <a:rPr lang="en-US" dirty="0"/>
              <a:t>Affects shapes of areas</a:t>
            </a:r>
          </a:p>
          <a:p>
            <a:pPr lvl="1"/>
            <a:r>
              <a:rPr lang="en-US" b="1" dirty="0"/>
              <a:t>Mercator projection</a:t>
            </a:r>
          </a:p>
          <a:p>
            <a:r>
              <a:rPr lang="en-US" dirty="0"/>
              <a:t>Relative space</a:t>
            </a:r>
          </a:p>
          <a:p>
            <a:pPr lvl="1"/>
            <a:r>
              <a:rPr lang="en-US" dirty="0" smtClean="0"/>
              <a:t>Cartograms </a:t>
            </a:r>
            <a:r>
              <a:rPr lang="en-US" dirty="0"/>
              <a:t>expand and contract areas in relation to data</a:t>
            </a:r>
          </a:p>
        </p:txBody>
      </p:sp>
      <p:sp>
        <p:nvSpPr>
          <p:cNvPr id="9" name="Text Placeholder 8"/>
          <p:cNvSpPr>
            <a:spLocks noGrp="1"/>
          </p:cNvSpPr>
          <p:nvPr>
            <p:ph type="body" sz="quarter" idx="13"/>
          </p:nvPr>
        </p:nvSpPr>
        <p:spPr>
          <a:xfrm>
            <a:off x="7294485" y="5350816"/>
            <a:ext cx="2467992" cy="490491"/>
          </a:xfrm>
          <a:noFill/>
        </p:spPr>
        <p:txBody>
          <a:bodyPr/>
          <a:lstStyle/>
          <a:p>
            <a:pPr algn="ctr"/>
            <a:r>
              <a:rPr lang="en-US" dirty="0"/>
              <a:t>The world’s poor.</a:t>
            </a:r>
          </a:p>
        </p:txBody>
      </p:sp>
      <p:pic>
        <p:nvPicPr>
          <p:cNvPr id="5122" name="Picture 2" descr="L:\Higher Education Editorial\Kaveney\Short, Human Geography, 2e\Supplements\Figure JPEGs\Chapter 15\Box 15.1 Fig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8596" y="1776845"/>
            <a:ext cx="7304467" cy="357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33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Range of States</a:t>
            </a:r>
          </a:p>
        </p:txBody>
      </p:sp>
      <p:sp>
        <p:nvSpPr>
          <p:cNvPr id="5" name="Content Placeholder 4"/>
          <p:cNvSpPr>
            <a:spLocks noGrp="1"/>
          </p:cNvSpPr>
          <p:nvPr>
            <p:ph sz="quarter" idx="11"/>
          </p:nvPr>
        </p:nvSpPr>
        <p:spPr>
          <a:xfrm>
            <a:off x="304800" y="1143001"/>
            <a:ext cx="4343400" cy="5029200"/>
          </a:xfrm>
        </p:spPr>
        <p:txBody>
          <a:bodyPr>
            <a:normAutofit fontScale="92500" lnSpcReduction="20000"/>
          </a:bodyPr>
          <a:lstStyle/>
          <a:p>
            <a:pPr marL="0" indent="0">
              <a:buNone/>
            </a:pPr>
            <a:r>
              <a:rPr lang="en-US" u="sng" dirty="0"/>
              <a:t>UNEQUAL STATES</a:t>
            </a:r>
          </a:p>
          <a:p>
            <a:r>
              <a:rPr lang="en-US" dirty="0"/>
              <a:t>Income varies within countries</a:t>
            </a:r>
          </a:p>
          <a:p>
            <a:pPr lvl="1"/>
            <a:r>
              <a:rPr lang="en-US" b="1" dirty="0"/>
              <a:t>Gini index</a:t>
            </a:r>
            <a:r>
              <a:rPr lang="en-US" dirty="0"/>
              <a:t> measures spread of wealth across a population</a:t>
            </a:r>
          </a:p>
          <a:p>
            <a:pPr lvl="1"/>
            <a:r>
              <a:rPr lang="en-US" dirty="0"/>
              <a:t>Most unequal vs. equal</a:t>
            </a:r>
          </a:p>
          <a:p>
            <a:pPr lvl="1"/>
            <a:r>
              <a:rPr lang="en-US" b="1" dirty="0"/>
              <a:t>Kuznets Curve</a:t>
            </a:r>
            <a:r>
              <a:rPr lang="en-US" dirty="0"/>
              <a:t>: inequality relationships</a:t>
            </a:r>
          </a:p>
          <a:p>
            <a:pPr lvl="1"/>
            <a:r>
              <a:rPr lang="en-US" dirty="0"/>
              <a:t>Political stability and national income</a:t>
            </a:r>
          </a:p>
          <a:p>
            <a:r>
              <a:rPr lang="en-US" dirty="0"/>
              <a:t>Variation by social group</a:t>
            </a:r>
          </a:p>
          <a:p>
            <a:pPr lvl="1"/>
            <a:r>
              <a:rPr lang="en-US" dirty="0"/>
              <a:t>Infant mortality and race</a:t>
            </a:r>
          </a:p>
        </p:txBody>
      </p:sp>
      <p:sp>
        <p:nvSpPr>
          <p:cNvPr id="7" name="Text Placeholder 6"/>
          <p:cNvSpPr>
            <a:spLocks noGrp="1"/>
          </p:cNvSpPr>
          <p:nvPr>
            <p:ph type="body" sz="quarter" idx="13"/>
          </p:nvPr>
        </p:nvSpPr>
        <p:spPr>
          <a:xfrm>
            <a:off x="5943600" y="5299363"/>
            <a:ext cx="6248400" cy="730793"/>
          </a:xfrm>
        </p:spPr>
        <p:txBody>
          <a:bodyPr/>
          <a:lstStyle/>
          <a:p>
            <a:pPr algn="ctr"/>
            <a:r>
              <a:rPr lang="en-US" dirty="0"/>
              <a:t>Kuznets Curve. Pattern depicting how inequality is a measure of industrialization and urbanization.</a:t>
            </a:r>
          </a:p>
        </p:txBody>
      </p:sp>
      <p:pic>
        <p:nvPicPr>
          <p:cNvPr id="6146" name="Picture 2" descr="L:\Higher Education Editorial\Kaveney\Short, Human Geography, 2e\Supplements\Figure JPEGs\Chapter 15\Figure 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369" y="1298864"/>
            <a:ext cx="7293631" cy="395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55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The Range of States</a:t>
            </a:r>
            <a:endParaRPr lang="en-US" dirty="0"/>
          </a:p>
        </p:txBody>
      </p:sp>
      <p:sp>
        <p:nvSpPr>
          <p:cNvPr id="7" name="Text Placeholder 6"/>
          <p:cNvSpPr>
            <a:spLocks noGrp="1"/>
          </p:cNvSpPr>
          <p:nvPr>
            <p:ph type="body" sz="quarter" idx="13"/>
          </p:nvPr>
        </p:nvSpPr>
        <p:spPr>
          <a:xfrm>
            <a:off x="2030028" y="4924887"/>
            <a:ext cx="8293963" cy="1103050"/>
          </a:xfrm>
        </p:spPr>
        <p:txBody>
          <a:bodyPr/>
          <a:lstStyle/>
          <a:p>
            <a:pPr algn="ctr"/>
            <a:r>
              <a:rPr lang="en-US" dirty="0"/>
              <a:t>Amending of Kuznets Curve as an inflexion curve of rising inequality associated with advanced service sectors.</a:t>
            </a:r>
          </a:p>
        </p:txBody>
      </p:sp>
      <p:pic>
        <p:nvPicPr>
          <p:cNvPr id="8" name="Picture 2" descr="L:\Higher Education Editorial\Kaveney\Short, Human Geography, 2e\Supplements\Figure JPEGs\Chapter 15\Figure 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938" y="1028700"/>
            <a:ext cx="6674614" cy="361708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L:\Higher Education Editorial\Kaveney\Short, Human Geography, 2e\Supplements\Figure JPEGs\Chapter 15\Figure 1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448" y="1028700"/>
            <a:ext cx="4924344" cy="361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06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Higher Education Editorial\Kaveney\Short, Human Geography, 2e\Supplements\Figure JPEGs\Chapter 15\Figure 1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0115" y="2036618"/>
            <a:ext cx="6621885" cy="336438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The Range of States</a:t>
            </a:r>
          </a:p>
        </p:txBody>
      </p:sp>
      <p:sp>
        <p:nvSpPr>
          <p:cNvPr id="5" name="Content Placeholder 4"/>
          <p:cNvSpPr>
            <a:spLocks noGrp="1"/>
          </p:cNvSpPr>
          <p:nvPr>
            <p:ph sz="quarter" idx="11"/>
          </p:nvPr>
        </p:nvSpPr>
        <p:spPr/>
        <p:txBody>
          <a:bodyPr>
            <a:normAutofit/>
          </a:bodyPr>
          <a:lstStyle/>
          <a:p>
            <a:pPr marL="0" indent="0">
              <a:buNone/>
            </a:pPr>
            <a:r>
              <a:rPr lang="en-US" u="sng" dirty="0"/>
              <a:t>DIMENSIONS OF DIFFERENCE</a:t>
            </a:r>
          </a:p>
          <a:p>
            <a:r>
              <a:rPr lang="en-US" dirty="0"/>
              <a:t>Three main regimes of political organization</a:t>
            </a:r>
          </a:p>
          <a:p>
            <a:pPr lvl="1"/>
            <a:r>
              <a:rPr lang="en-US" b="1" dirty="0"/>
              <a:t>Totalitarian</a:t>
            </a:r>
          </a:p>
          <a:p>
            <a:pPr lvl="1"/>
            <a:r>
              <a:rPr lang="en-US" b="1" dirty="0"/>
              <a:t>Authoritarian</a:t>
            </a:r>
          </a:p>
          <a:p>
            <a:pPr lvl="1"/>
            <a:r>
              <a:rPr lang="en-US" b="1" dirty="0"/>
              <a:t>Democracies</a:t>
            </a:r>
          </a:p>
          <a:p>
            <a:r>
              <a:rPr lang="en-US" b="1" dirty="0"/>
              <a:t>Democracy index </a:t>
            </a:r>
            <a:r>
              <a:rPr lang="en-US" dirty="0"/>
              <a:t>gauges level of democracy</a:t>
            </a:r>
          </a:p>
          <a:p>
            <a:pPr lvl="1"/>
            <a:r>
              <a:rPr lang="en-US" dirty="0"/>
              <a:t>Most democratic to least </a:t>
            </a:r>
          </a:p>
        </p:txBody>
      </p:sp>
      <p:sp>
        <p:nvSpPr>
          <p:cNvPr id="2" name="Text Placeholder 1"/>
          <p:cNvSpPr>
            <a:spLocks noGrp="1"/>
          </p:cNvSpPr>
          <p:nvPr>
            <p:ph type="body" sz="quarter" idx="13"/>
          </p:nvPr>
        </p:nvSpPr>
        <p:spPr>
          <a:xfrm>
            <a:off x="7418774" y="5649778"/>
            <a:ext cx="2272683" cy="446103"/>
          </a:xfrm>
        </p:spPr>
        <p:txBody>
          <a:bodyPr/>
          <a:lstStyle/>
          <a:p>
            <a:pPr algn="ctr"/>
            <a:r>
              <a:rPr lang="en-US" dirty="0" smtClean="0"/>
              <a:t>Democracy Index</a:t>
            </a:r>
            <a:endParaRPr lang="en-US" dirty="0"/>
          </a:p>
        </p:txBody>
      </p:sp>
    </p:spTree>
    <p:extLst>
      <p:ext uri="{BB962C8B-B14F-4D97-AF65-F5344CB8AC3E}">
        <p14:creationId xmlns:p14="http://schemas.microsoft.com/office/powerpoint/2010/main" val="285555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214" y="94962"/>
            <a:ext cx="9972986" cy="777875"/>
          </a:xfrm>
        </p:spPr>
        <p:txBody>
          <a:bodyPr/>
          <a:lstStyle/>
          <a:p>
            <a:r>
              <a:rPr lang="en-US" dirty="0"/>
              <a:t>The Range of States</a:t>
            </a:r>
          </a:p>
        </p:txBody>
      </p:sp>
      <p:pic>
        <p:nvPicPr>
          <p:cNvPr id="8194" name="Picture 2" descr="L:\Higher Education Editorial\Kaveney\Short, Human Geography, 2e\Supplements\Figure JPEGs\Chapter 15\Figure 1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72" y="872837"/>
            <a:ext cx="9510047" cy="48317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0" y="5704609"/>
            <a:ext cx="12167755" cy="501532"/>
          </a:xfrm>
        </p:spPr>
        <p:txBody>
          <a:bodyPr/>
          <a:lstStyle/>
          <a:p>
            <a:pPr algn="ctr"/>
            <a:r>
              <a:rPr lang="en-US" dirty="0"/>
              <a:t>The Democracy Index uses sixty indicators related to electoral process and political culture.</a:t>
            </a:r>
          </a:p>
        </p:txBody>
      </p:sp>
    </p:spTree>
    <p:extLst>
      <p:ext uri="{BB962C8B-B14F-4D97-AF65-F5344CB8AC3E}">
        <p14:creationId xmlns:p14="http://schemas.microsoft.com/office/powerpoint/2010/main" val="940115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Range of States</a:t>
            </a:r>
          </a:p>
        </p:txBody>
      </p:sp>
      <p:sp>
        <p:nvSpPr>
          <p:cNvPr id="5" name="Content Placeholder 4"/>
          <p:cNvSpPr>
            <a:spLocks noGrp="1"/>
          </p:cNvSpPr>
          <p:nvPr>
            <p:ph sz="quarter" idx="11"/>
          </p:nvPr>
        </p:nvSpPr>
        <p:spPr>
          <a:xfrm>
            <a:off x="304800" y="1143001"/>
            <a:ext cx="8631315" cy="5029200"/>
          </a:xfrm>
        </p:spPr>
        <p:txBody>
          <a:bodyPr>
            <a:normAutofit/>
          </a:bodyPr>
          <a:lstStyle/>
          <a:p>
            <a:pPr marL="0" indent="0">
              <a:buNone/>
            </a:pPr>
            <a:r>
              <a:rPr lang="en-US" u="sng" dirty="0"/>
              <a:t>DIMENSIONS OF DIFFERENCE</a:t>
            </a:r>
          </a:p>
          <a:p>
            <a:r>
              <a:rPr lang="en-US" b="1" dirty="0"/>
              <a:t>Democracy index </a:t>
            </a:r>
            <a:r>
              <a:rPr lang="en-US" dirty="0"/>
              <a:t>relates to variables</a:t>
            </a:r>
          </a:p>
          <a:p>
            <a:pPr lvl="1"/>
            <a:r>
              <a:rPr lang="en-US" b="1" dirty="0"/>
              <a:t>Kleptocracies </a:t>
            </a:r>
            <a:r>
              <a:rPr lang="en-US" dirty="0"/>
              <a:t>enrich the political elite</a:t>
            </a:r>
          </a:p>
          <a:p>
            <a:pPr lvl="1"/>
            <a:r>
              <a:rPr lang="en-US" dirty="0"/>
              <a:t>Classifications are snapshots in time</a:t>
            </a:r>
          </a:p>
          <a:p>
            <a:pPr lvl="1"/>
            <a:r>
              <a:rPr lang="en-US" dirty="0"/>
              <a:t>States vary by quality of life</a:t>
            </a:r>
          </a:p>
        </p:txBody>
      </p:sp>
      <p:pic>
        <p:nvPicPr>
          <p:cNvPr id="2" name="Picture 1"/>
          <p:cNvPicPr>
            <a:picLocks noChangeAspect="1"/>
          </p:cNvPicPr>
          <p:nvPr/>
        </p:nvPicPr>
        <p:blipFill>
          <a:blip r:embed="rId2"/>
          <a:stretch>
            <a:fillRect/>
          </a:stretch>
        </p:blipFill>
        <p:spPr>
          <a:xfrm>
            <a:off x="7120802" y="1230456"/>
            <a:ext cx="5069186" cy="5191125"/>
          </a:xfrm>
          <a:prstGeom prst="rect">
            <a:avLst/>
          </a:prstGeom>
        </p:spPr>
      </p:pic>
      <p:pic>
        <p:nvPicPr>
          <p:cNvPr id="3" name="Picture 2"/>
          <p:cNvPicPr>
            <a:picLocks noChangeAspect="1"/>
          </p:cNvPicPr>
          <p:nvPr/>
        </p:nvPicPr>
        <p:blipFill>
          <a:blip r:embed="rId3"/>
          <a:stretch>
            <a:fillRect/>
          </a:stretch>
        </p:blipFill>
        <p:spPr>
          <a:xfrm>
            <a:off x="2270846" y="3886340"/>
            <a:ext cx="3776663" cy="2971660"/>
          </a:xfrm>
          <a:prstGeom prst="rect">
            <a:avLst/>
          </a:prstGeom>
        </p:spPr>
      </p:pic>
    </p:spTree>
    <p:extLst>
      <p:ext uri="{BB962C8B-B14F-4D97-AF65-F5344CB8AC3E}">
        <p14:creationId xmlns:p14="http://schemas.microsoft.com/office/powerpoint/2010/main" val="47512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pPr lvl="0"/>
            <a:r>
              <a:rPr lang="en-US" dirty="0"/>
              <a:t>Summarize the role of states in the political organization of space and the trends associated with global integration.</a:t>
            </a:r>
          </a:p>
          <a:p>
            <a:pPr lvl="0"/>
            <a:r>
              <a:rPr lang="en-US" dirty="0"/>
              <a:t>Describe the diversity of states.</a:t>
            </a:r>
          </a:p>
          <a:p>
            <a:pPr lvl="0"/>
            <a:r>
              <a:rPr lang="en-US" dirty="0"/>
              <a:t>Recognize the distinction between a state and a nation as differing political entities. </a:t>
            </a:r>
          </a:p>
          <a:p>
            <a:pPr lvl="0"/>
            <a:r>
              <a:rPr lang="en-US" dirty="0"/>
              <a:t>Consider how the state wields power within its territory.</a:t>
            </a:r>
          </a:p>
          <a:p>
            <a:pPr lvl="0"/>
            <a:r>
              <a:rPr lang="en-US" dirty="0"/>
              <a:t>Explain reasons for and patterns of state borders, and how they relate to contested boundaries.</a:t>
            </a:r>
          </a:p>
          <a:p>
            <a:pPr lvl="0"/>
            <a:r>
              <a:rPr lang="en-US" dirty="0"/>
              <a:t>Understand the geographies of voting and elections.</a:t>
            </a:r>
          </a:p>
        </p:txBody>
      </p:sp>
      <p:sp>
        <p:nvSpPr>
          <p:cNvPr id="4" name="Title 3"/>
          <p:cNvSpPr>
            <a:spLocks noGrp="1"/>
          </p:cNvSpPr>
          <p:nvPr>
            <p:ph type="title"/>
          </p:nvPr>
        </p:nvSpPr>
        <p:spPr/>
        <p:txBody>
          <a:bodyPr/>
          <a:lstStyle/>
          <a:p>
            <a:r>
              <a:rPr lang="en-US"/>
              <a:t>Chapter Learning Objectives</a:t>
            </a:r>
            <a:endParaRPr lang="en-US" dirty="0"/>
          </a:p>
        </p:txBody>
      </p:sp>
    </p:spTree>
    <p:extLst>
      <p:ext uri="{BB962C8B-B14F-4D97-AF65-F5344CB8AC3E}">
        <p14:creationId xmlns:p14="http://schemas.microsoft.com/office/powerpoint/2010/main" val="379764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Range of States</a:t>
            </a:r>
          </a:p>
        </p:txBody>
      </p:sp>
      <p:pic>
        <p:nvPicPr>
          <p:cNvPr id="9218" name="Picture 2" descr="L:\Higher Education Editorial\Kaveney\Short, Human Geography, 2e\Supplements\Figure JPEGs\Chapter 15\Table 1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1"/>
            <a:ext cx="12192000" cy="22760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1784781" y="6380826"/>
            <a:ext cx="8622437" cy="721310"/>
          </a:xfrm>
        </p:spPr>
        <p:txBody>
          <a:bodyPr/>
          <a:lstStyle/>
          <a:p>
            <a:pPr algn="ctr"/>
            <a:r>
              <a:rPr lang="en-US" dirty="0">
                <a:solidFill>
                  <a:schemeClr val="bg1"/>
                </a:solidFill>
              </a:rPr>
              <a:t>The Democracy Index </a:t>
            </a:r>
            <a:r>
              <a:rPr lang="en-US" dirty="0" smtClean="0">
                <a:solidFill>
                  <a:schemeClr val="bg1"/>
                </a:solidFill>
              </a:rPr>
              <a:t>classifies </a:t>
            </a:r>
            <a:r>
              <a:rPr lang="en-US" dirty="0">
                <a:solidFill>
                  <a:schemeClr val="bg1"/>
                </a:solidFill>
              </a:rPr>
              <a:t>countries into different regimes.</a:t>
            </a:r>
          </a:p>
        </p:txBody>
      </p:sp>
      <p:sp>
        <p:nvSpPr>
          <p:cNvPr id="8" name="Content Placeholder 5"/>
          <p:cNvSpPr>
            <a:spLocks noGrp="1"/>
          </p:cNvSpPr>
          <p:nvPr>
            <p:ph sz="quarter" idx="12"/>
          </p:nvPr>
        </p:nvSpPr>
        <p:spPr>
          <a:xfrm>
            <a:off x="1603110" y="359945"/>
            <a:ext cx="2048467" cy="605901"/>
          </a:xfrm>
        </p:spPr>
        <p:txBody>
          <a:bodyPr/>
          <a:lstStyle/>
          <a:p>
            <a:pPr marL="0" indent="0">
              <a:buNone/>
            </a:pPr>
            <a:r>
              <a:rPr lang="en-US" dirty="0" smtClean="0"/>
              <a:t>Table 15.3</a:t>
            </a:r>
            <a:endParaRPr lang="en-US" dirty="0"/>
          </a:p>
        </p:txBody>
      </p:sp>
      <p:pic>
        <p:nvPicPr>
          <p:cNvPr id="3" name="Picture 2"/>
          <p:cNvPicPr>
            <a:picLocks noChangeAspect="1"/>
          </p:cNvPicPr>
          <p:nvPr/>
        </p:nvPicPr>
        <p:blipFill>
          <a:blip r:embed="rId4"/>
          <a:stretch>
            <a:fillRect/>
          </a:stretch>
        </p:blipFill>
        <p:spPr>
          <a:xfrm>
            <a:off x="93518" y="3419077"/>
            <a:ext cx="4128703" cy="3036365"/>
          </a:xfrm>
          <a:prstGeom prst="rect">
            <a:avLst/>
          </a:prstGeom>
        </p:spPr>
      </p:pic>
      <p:pic>
        <p:nvPicPr>
          <p:cNvPr id="4" name="Picture 3"/>
          <p:cNvPicPr>
            <a:picLocks noChangeAspect="1"/>
          </p:cNvPicPr>
          <p:nvPr/>
        </p:nvPicPr>
        <p:blipFill>
          <a:blip r:embed="rId5"/>
          <a:stretch>
            <a:fillRect/>
          </a:stretch>
        </p:blipFill>
        <p:spPr>
          <a:xfrm>
            <a:off x="6099464" y="3416880"/>
            <a:ext cx="5787736" cy="3038561"/>
          </a:xfrm>
          <a:prstGeom prst="rect">
            <a:avLst/>
          </a:prstGeom>
        </p:spPr>
      </p:pic>
      <p:sp>
        <p:nvSpPr>
          <p:cNvPr id="5" name="TextBox 4"/>
          <p:cNvSpPr txBox="1"/>
          <p:nvPr/>
        </p:nvSpPr>
        <p:spPr>
          <a:xfrm>
            <a:off x="7772401" y="3524473"/>
            <a:ext cx="997527" cy="369332"/>
          </a:xfrm>
          <a:prstGeom prst="rect">
            <a:avLst/>
          </a:prstGeom>
          <a:noFill/>
        </p:spPr>
        <p:txBody>
          <a:bodyPr wrap="square" rtlCol="0">
            <a:spAutoFit/>
          </a:bodyPr>
          <a:lstStyle/>
          <a:p>
            <a:r>
              <a:rPr lang="en-US" dirty="0" smtClean="0"/>
              <a:t>India</a:t>
            </a:r>
            <a:endParaRPr lang="en-US" dirty="0"/>
          </a:p>
        </p:txBody>
      </p:sp>
    </p:spTree>
    <p:extLst>
      <p:ext uri="{BB962C8B-B14F-4D97-AF65-F5344CB8AC3E}">
        <p14:creationId xmlns:p14="http://schemas.microsoft.com/office/powerpoint/2010/main" val="3402532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Range of States</a:t>
            </a:r>
          </a:p>
        </p:txBody>
      </p:sp>
      <p:sp>
        <p:nvSpPr>
          <p:cNvPr id="5" name="Content Placeholder 4"/>
          <p:cNvSpPr>
            <a:spLocks noGrp="1"/>
          </p:cNvSpPr>
          <p:nvPr>
            <p:ph sz="quarter" idx="11"/>
          </p:nvPr>
        </p:nvSpPr>
        <p:spPr>
          <a:xfrm>
            <a:off x="145473" y="1143000"/>
            <a:ext cx="11741727" cy="5029200"/>
          </a:xfrm>
        </p:spPr>
        <p:txBody>
          <a:bodyPr>
            <a:normAutofit/>
          </a:bodyPr>
          <a:lstStyle/>
          <a:p>
            <a:pPr marL="0" indent="0">
              <a:buNone/>
            </a:pPr>
            <a:r>
              <a:rPr lang="en-US" u="sng" dirty="0"/>
              <a:t>DIMENSIONS OF DIFFERENCE</a:t>
            </a:r>
          </a:p>
          <a:p>
            <a:r>
              <a:rPr lang="en-US" b="1" dirty="0" err="1"/>
              <a:t>Easterlin</a:t>
            </a:r>
            <a:r>
              <a:rPr lang="en-US" b="1" dirty="0"/>
              <a:t> Paradox</a:t>
            </a:r>
          </a:p>
          <a:p>
            <a:pPr lvl="1"/>
            <a:r>
              <a:rPr lang="en-US" dirty="0"/>
              <a:t>Once basic needs are met, life difference in </a:t>
            </a:r>
            <a:r>
              <a:rPr lang="en-US" dirty="0" smtClean="0"/>
              <a:t>happiness occurs </a:t>
            </a:r>
            <a:r>
              <a:rPr lang="en-US" dirty="0"/>
              <a:t>if income </a:t>
            </a:r>
            <a:r>
              <a:rPr lang="en-US" dirty="0" smtClean="0"/>
              <a:t>increases</a:t>
            </a:r>
          </a:p>
          <a:p>
            <a:pPr marL="457200" lvl="1" indent="0">
              <a:buNone/>
            </a:pPr>
            <a:endParaRPr lang="en-US" dirty="0"/>
          </a:p>
          <a:p>
            <a:r>
              <a:rPr lang="en-US" dirty="0"/>
              <a:t>Prospective measure: </a:t>
            </a:r>
            <a:r>
              <a:rPr lang="en-US" b="1" dirty="0"/>
              <a:t>Gross national happiness</a:t>
            </a:r>
          </a:p>
          <a:p>
            <a:pPr lvl="1"/>
            <a:r>
              <a:rPr lang="en-US" dirty="0"/>
              <a:t>Case of Bhutan</a:t>
            </a:r>
          </a:p>
        </p:txBody>
      </p:sp>
    </p:spTree>
    <p:extLst>
      <p:ext uri="{BB962C8B-B14F-4D97-AF65-F5344CB8AC3E}">
        <p14:creationId xmlns:p14="http://schemas.microsoft.com/office/powerpoint/2010/main" val="1289835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r>
              <a:rPr lang="en-US" dirty="0"/>
              <a:t>Political geography of states constantly changing</a:t>
            </a:r>
          </a:p>
          <a:p>
            <a:pPr marL="0" indent="0">
              <a:buNone/>
            </a:pPr>
            <a:r>
              <a:rPr lang="en-US" u="sng" dirty="0"/>
              <a:t>CRISES OF THE STATE</a:t>
            </a:r>
          </a:p>
          <a:p>
            <a:r>
              <a:rPr lang="en-US" dirty="0"/>
              <a:t>Interlinked crises</a:t>
            </a:r>
          </a:p>
          <a:p>
            <a:r>
              <a:rPr lang="en-US" b="1" dirty="0"/>
              <a:t>Fiscal crisis</a:t>
            </a:r>
            <a:r>
              <a:rPr lang="en-US" dirty="0"/>
              <a:t> occurs when state has more expenditures than revenues</a:t>
            </a:r>
          </a:p>
          <a:p>
            <a:pPr lvl="1"/>
            <a:r>
              <a:rPr lang="en-US" dirty="0"/>
              <a:t>Tax flaws and</a:t>
            </a:r>
            <a:r>
              <a:rPr lang="en-US" b="1" dirty="0"/>
              <a:t> shadow economy</a:t>
            </a:r>
            <a:endParaRPr lang="en-US" dirty="0"/>
          </a:p>
          <a:p>
            <a:r>
              <a:rPr lang="en-US" b="1" dirty="0"/>
              <a:t>Legitimation crisis </a:t>
            </a:r>
            <a:r>
              <a:rPr lang="en-US" dirty="0"/>
              <a:t>occurs when a state loses its popular appeal and ability to govern</a:t>
            </a:r>
            <a:endParaRPr lang="en-US" b="1" dirty="0"/>
          </a:p>
          <a:p>
            <a:r>
              <a:rPr lang="en-US" b="1" dirty="0"/>
              <a:t>Rationality crisis</a:t>
            </a:r>
            <a:r>
              <a:rPr lang="en-US" dirty="0"/>
              <a:t> occurs when a state makes poor decisions and other crises emerge</a:t>
            </a:r>
            <a:endParaRPr lang="en-US" b="1" dirty="0"/>
          </a:p>
        </p:txBody>
      </p:sp>
      <p:sp>
        <p:nvSpPr>
          <p:cNvPr id="4" name="Title 3"/>
          <p:cNvSpPr>
            <a:spLocks noGrp="1"/>
          </p:cNvSpPr>
          <p:nvPr>
            <p:ph type="title"/>
          </p:nvPr>
        </p:nvSpPr>
        <p:spPr/>
        <p:txBody>
          <a:bodyPr/>
          <a:lstStyle/>
          <a:p>
            <a:r>
              <a:rPr lang="en-US" dirty="0"/>
              <a:t>Rise and Fall of States</a:t>
            </a:r>
          </a:p>
        </p:txBody>
      </p:sp>
    </p:spTree>
    <p:extLst>
      <p:ext uri="{BB962C8B-B14F-4D97-AF65-F5344CB8AC3E}">
        <p14:creationId xmlns:p14="http://schemas.microsoft.com/office/powerpoint/2010/main" val="339611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Spatial Nature of the State</a:t>
            </a:r>
          </a:p>
        </p:txBody>
      </p:sp>
      <p:sp>
        <p:nvSpPr>
          <p:cNvPr id="5" name="Content Placeholder 4"/>
          <p:cNvSpPr>
            <a:spLocks noGrp="1"/>
          </p:cNvSpPr>
          <p:nvPr>
            <p:ph sz="quarter" idx="11"/>
          </p:nvPr>
        </p:nvSpPr>
        <p:spPr>
          <a:xfrm>
            <a:off x="467592" y="1143000"/>
            <a:ext cx="10013978" cy="5029200"/>
          </a:xfrm>
        </p:spPr>
        <p:txBody>
          <a:bodyPr>
            <a:normAutofit/>
          </a:bodyPr>
          <a:lstStyle/>
          <a:p>
            <a:r>
              <a:rPr lang="en-US" dirty="0"/>
              <a:t>Self-governing political unit with monopoly control over territory</a:t>
            </a:r>
          </a:p>
          <a:p>
            <a:pPr lvl="1"/>
            <a:r>
              <a:rPr lang="en-US" dirty="0"/>
              <a:t>Must be recognized by other states to be legitimate</a:t>
            </a:r>
          </a:p>
          <a:p>
            <a:pPr marL="0" indent="0">
              <a:buNone/>
            </a:pPr>
            <a:r>
              <a:rPr lang="en-US" u="sng" dirty="0"/>
              <a:t>SIZE</a:t>
            </a:r>
          </a:p>
          <a:p>
            <a:r>
              <a:rPr lang="en-US" dirty="0"/>
              <a:t>Spatial characteristics</a:t>
            </a:r>
          </a:p>
          <a:p>
            <a:pPr lvl="1"/>
            <a:r>
              <a:rPr lang="en-US" dirty="0"/>
              <a:t>Territory and population</a:t>
            </a:r>
          </a:p>
          <a:p>
            <a:r>
              <a:rPr lang="en-US" dirty="0"/>
              <a:t>Top five of both sizes</a:t>
            </a:r>
          </a:p>
          <a:p>
            <a:pPr lvl="1"/>
            <a:r>
              <a:rPr lang="en-US" dirty="0"/>
              <a:t>US and </a:t>
            </a:r>
            <a:r>
              <a:rPr lang="en-US" b="1" dirty="0"/>
              <a:t>BRICs</a:t>
            </a:r>
          </a:p>
          <a:p>
            <a:endParaRPr lang="en-US" dirty="0"/>
          </a:p>
        </p:txBody>
      </p:sp>
    </p:spTree>
    <p:extLst>
      <p:ext uri="{BB962C8B-B14F-4D97-AF65-F5344CB8AC3E}">
        <p14:creationId xmlns:p14="http://schemas.microsoft.com/office/powerpoint/2010/main" val="3793987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Nature of the State</a:t>
            </a:r>
          </a:p>
        </p:txBody>
      </p:sp>
      <p:pic>
        <p:nvPicPr>
          <p:cNvPr id="10242" name="Picture 2" descr="L:\Higher Education Editorial\Kaveney\Short, Human Geography, 2e\Supplements\Figure JPEGs\Chapter 15\Table 1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043" y="1143001"/>
            <a:ext cx="7680957" cy="571499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3"/>
          </p:nvPr>
        </p:nvSpPr>
        <p:spPr>
          <a:xfrm>
            <a:off x="0" y="1531254"/>
            <a:ext cx="2485748" cy="1371600"/>
          </a:xfrm>
        </p:spPr>
        <p:txBody>
          <a:bodyPr/>
          <a:lstStyle/>
          <a:p>
            <a:r>
              <a:rPr lang="en-US" dirty="0"/>
              <a:t>Top ten countries by area and population.</a:t>
            </a:r>
          </a:p>
        </p:txBody>
      </p:sp>
      <p:sp>
        <p:nvSpPr>
          <p:cNvPr id="8" name="Content Placeholder 5"/>
          <p:cNvSpPr>
            <a:spLocks noGrp="1"/>
          </p:cNvSpPr>
          <p:nvPr>
            <p:ph sz="quarter" idx="12"/>
          </p:nvPr>
        </p:nvSpPr>
        <p:spPr>
          <a:xfrm>
            <a:off x="807182" y="753379"/>
            <a:ext cx="2083977" cy="508247"/>
          </a:xfrm>
        </p:spPr>
        <p:txBody>
          <a:bodyPr>
            <a:normAutofit lnSpcReduction="10000"/>
          </a:bodyPr>
          <a:lstStyle/>
          <a:p>
            <a:pPr marL="0" indent="0">
              <a:buNone/>
            </a:pPr>
            <a:r>
              <a:rPr lang="en-US" dirty="0" smtClean="0"/>
              <a:t>Table 15.4</a:t>
            </a:r>
            <a:endParaRPr lang="en-US" dirty="0"/>
          </a:p>
        </p:txBody>
      </p:sp>
      <p:pic>
        <p:nvPicPr>
          <p:cNvPr id="3" name="Picture 2"/>
          <p:cNvPicPr>
            <a:picLocks noChangeAspect="1"/>
          </p:cNvPicPr>
          <p:nvPr/>
        </p:nvPicPr>
        <p:blipFill>
          <a:blip r:embed="rId4"/>
          <a:stretch>
            <a:fillRect/>
          </a:stretch>
        </p:blipFill>
        <p:spPr>
          <a:xfrm>
            <a:off x="-18136" y="2855087"/>
            <a:ext cx="4529179" cy="3016778"/>
          </a:xfrm>
          <a:prstGeom prst="rect">
            <a:avLst/>
          </a:prstGeom>
        </p:spPr>
      </p:pic>
      <p:sp>
        <p:nvSpPr>
          <p:cNvPr id="4" name="TextBox 3"/>
          <p:cNvSpPr txBox="1"/>
          <p:nvPr/>
        </p:nvSpPr>
        <p:spPr>
          <a:xfrm>
            <a:off x="0" y="5871865"/>
            <a:ext cx="4511043" cy="369332"/>
          </a:xfrm>
          <a:prstGeom prst="rect">
            <a:avLst/>
          </a:prstGeom>
          <a:noFill/>
        </p:spPr>
        <p:txBody>
          <a:bodyPr wrap="square" rtlCol="0">
            <a:spAutoFit/>
          </a:bodyPr>
          <a:lstStyle/>
          <a:p>
            <a:r>
              <a:rPr lang="en-US" dirty="0" smtClean="0"/>
              <a:t>In the Amazon rain forest</a:t>
            </a:r>
            <a:endParaRPr lang="en-US" dirty="0"/>
          </a:p>
        </p:txBody>
      </p:sp>
    </p:spTree>
    <p:extLst>
      <p:ext uri="{BB962C8B-B14F-4D97-AF65-F5344CB8AC3E}">
        <p14:creationId xmlns:p14="http://schemas.microsoft.com/office/powerpoint/2010/main" val="2283730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Spatial Nature of the State</a:t>
            </a:r>
          </a:p>
        </p:txBody>
      </p:sp>
      <p:sp>
        <p:nvSpPr>
          <p:cNvPr id="5" name="Content Placeholder 4"/>
          <p:cNvSpPr>
            <a:spLocks noGrp="1"/>
          </p:cNvSpPr>
          <p:nvPr>
            <p:ph sz="quarter" idx="11"/>
          </p:nvPr>
        </p:nvSpPr>
        <p:spPr>
          <a:xfrm>
            <a:off x="0" y="1143001"/>
            <a:ext cx="12192000" cy="5029200"/>
          </a:xfrm>
        </p:spPr>
        <p:txBody>
          <a:bodyPr>
            <a:normAutofit/>
          </a:bodyPr>
          <a:lstStyle/>
          <a:p>
            <a:pPr marL="0" indent="0">
              <a:buNone/>
            </a:pPr>
            <a:r>
              <a:rPr lang="en-US" u="sng" dirty="0"/>
              <a:t>SIZE</a:t>
            </a:r>
          </a:p>
          <a:p>
            <a:r>
              <a:rPr lang="en-US" dirty="0"/>
              <a:t>Size and potential</a:t>
            </a:r>
          </a:p>
          <a:p>
            <a:pPr lvl="1"/>
            <a:r>
              <a:rPr lang="en-US" dirty="0"/>
              <a:t>Resources, </a:t>
            </a:r>
            <a:r>
              <a:rPr lang="en-US" dirty="0" smtClean="0"/>
              <a:t>demographics – not always a positive correlation</a:t>
            </a:r>
          </a:p>
          <a:p>
            <a:pPr lvl="2"/>
            <a:r>
              <a:rPr lang="en-US" dirty="0" smtClean="0"/>
              <a:t>Russia #1 in area but #9 in population</a:t>
            </a:r>
            <a:endParaRPr lang="en-US" dirty="0"/>
          </a:p>
          <a:p>
            <a:pPr lvl="1"/>
            <a:r>
              <a:rPr lang="en-US" dirty="0"/>
              <a:t>Extending reach beyond territory and </a:t>
            </a:r>
            <a:r>
              <a:rPr lang="en-US" b="1" dirty="0"/>
              <a:t>economic unions</a:t>
            </a:r>
            <a:endParaRPr lang="en-US" dirty="0"/>
          </a:p>
          <a:p>
            <a:r>
              <a:rPr lang="en-US" dirty="0"/>
              <a:t>Location of states</a:t>
            </a:r>
          </a:p>
          <a:p>
            <a:pPr lvl="1"/>
            <a:r>
              <a:rPr lang="en-US" dirty="0"/>
              <a:t>Access to sea and landlocked states</a:t>
            </a:r>
          </a:p>
          <a:p>
            <a:pPr lvl="1"/>
            <a:r>
              <a:rPr lang="en-US" dirty="0"/>
              <a:t>Resources, </a:t>
            </a:r>
            <a:r>
              <a:rPr lang="en-US" b="1" dirty="0"/>
              <a:t>Dutch Disease</a:t>
            </a:r>
            <a:r>
              <a:rPr lang="en-US" dirty="0"/>
              <a:t> and the </a:t>
            </a:r>
            <a:r>
              <a:rPr lang="en-US" b="1" dirty="0"/>
              <a:t>“resource curse”</a:t>
            </a:r>
            <a:endParaRPr lang="en-US" dirty="0"/>
          </a:p>
          <a:p>
            <a:endParaRPr lang="en-US" dirty="0"/>
          </a:p>
        </p:txBody>
      </p:sp>
    </p:spTree>
    <p:extLst>
      <p:ext uri="{BB962C8B-B14F-4D97-AF65-F5344CB8AC3E}">
        <p14:creationId xmlns:p14="http://schemas.microsoft.com/office/powerpoint/2010/main" val="1318924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69" y="232921"/>
            <a:ext cx="11582400" cy="777875"/>
          </a:xfrm>
        </p:spPr>
        <p:txBody>
          <a:bodyPr>
            <a:normAutofit/>
          </a:bodyPr>
          <a:lstStyle/>
          <a:p>
            <a:r>
              <a:rPr lang="en-US" sz="3600" dirty="0"/>
              <a:t>Spatial Nature of the State</a:t>
            </a:r>
          </a:p>
        </p:txBody>
      </p:sp>
      <p:sp>
        <p:nvSpPr>
          <p:cNvPr id="6" name="Text Placeholder 6"/>
          <p:cNvSpPr txBox="1">
            <a:spLocks/>
          </p:cNvSpPr>
          <p:nvPr/>
        </p:nvSpPr>
        <p:spPr>
          <a:xfrm>
            <a:off x="1305238" y="6305266"/>
            <a:ext cx="8686060" cy="552734"/>
          </a:xfrm>
          <a:prstGeom prst="rect">
            <a:avLst/>
          </a:prstGeom>
        </p:spPr>
        <p:txBody>
          <a:bodyPr vert="horz" wrap="square" lIns="91440" tIns="45720" rIns="0" bIns="0" rtlCol="0">
            <a:noAutofit/>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solidFill>
                  <a:schemeClr val="bg1"/>
                </a:solidFill>
              </a:rPr>
              <a:t>Landlocked states have additional effort to access global markets.</a:t>
            </a:r>
          </a:p>
        </p:txBody>
      </p:sp>
      <p:pic>
        <p:nvPicPr>
          <p:cNvPr id="11266" name="Picture 2" descr="L:\Higher Education Editorial\Kaveney\Short, Human Geography, 2e\Supplements\Figure JPEGs\Chapter 15\Figure 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90" y="819727"/>
            <a:ext cx="10786173" cy="548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093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1143001"/>
            <a:ext cx="6143273" cy="5029200"/>
          </a:xfrm>
        </p:spPr>
        <p:txBody>
          <a:bodyPr>
            <a:normAutofit fontScale="92500"/>
          </a:bodyPr>
          <a:lstStyle/>
          <a:p>
            <a:r>
              <a:rPr lang="en-US" dirty="0" smtClean="0"/>
              <a:t>Can only use air transportation if the neighboring countries permit planes to travel over their territory</a:t>
            </a:r>
          </a:p>
          <a:p>
            <a:r>
              <a:rPr lang="en-US" dirty="0" smtClean="0"/>
              <a:t>Can only import or export by river, road, or railroad if the neighboring country permits it.</a:t>
            </a:r>
          </a:p>
          <a:p>
            <a:r>
              <a:rPr lang="en-US" dirty="0" smtClean="0"/>
              <a:t>The cost of shipping good in or out of the country will </a:t>
            </a:r>
            <a:r>
              <a:rPr lang="en-US" dirty="0" err="1" smtClean="0"/>
              <a:t>probgably</a:t>
            </a:r>
            <a:r>
              <a:rPr lang="en-US" dirty="0" smtClean="0"/>
              <a:t> be higher than for countries which are not landlocked.</a:t>
            </a:r>
            <a:endParaRPr lang="en-US" dirty="0"/>
          </a:p>
        </p:txBody>
      </p:sp>
      <p:sp>
        <p:nvSpPr>
          <p:cNvPr id="6" name="Title 5"/>
          <p:cNvSpPr>
            <a:spLocks noGrp="1"/>
          </p:cNvSpPr>
          <p:nvPr>
            <p:ph type="title"/>
          </p:nvPr>
        </p:nvSpPr>
        <p:spPr/>
        <p:txBody>
          <a:bodyPr>
            <a:normAutofit/>
          </a:bodyPr>
          <a:lstStyle/>
          <a:p>
            <a:r>
              <a:rPr lang="en-US" dirty="0" smtClean="0"/>
              <a:t>Difficulties of Landlocked Countries</a:t>
            </a:r>
            <a:endParaRPr lang="en-US" dirty="0"/>
          </a:p>
        </p:txBody>
      </p:sp>
      <p:pic>
        <p:nvPicPr>
          <p:cNvPr id="9" name="Picture 8"/>
          <p:cNvPicPr>
            <a:picLocks noChangeAspect="1"/>
          </p:cNvPicPr>
          <p:nvPr/>
        </p:nvPicPr>
        <p:blipFill rotWithShape="1">
          <a:blip r:embed="rId2"/>
          <a:srcRect r="13009"/>
          <a:stretch/>
        </p:blipFill>
        <p:spPr>
          <a:xfrm>
            <a:off x="6143273" y="1143001"/>
            <a:ext cx="6048727" cy="4915430"/>
          </a:xfrm>
          <a:prstGeom prst="rect">
            <a:avLst/>
          </a:prstGeom>
        </p:spPr>
      </p:pic>
      <p:sp>
        <p:nvSpPr>
          <p:cNvPr id="10" name="Flowchart: Summing Junction 9"/>
          <p:cNvSpPr/>
          <p:nvPr/>
        </p:nvSpPr>
        <p:spPr>
          <a:xfrm>
            <a:off x="9601200" y="4981575"/>
            <a:ext cx="266700" cy="247650"/>
          </a:xfrm>
          <a:prstGeom prst="flowChartSummingJunction">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lowchart: Summing Junction 10"/>
          <p:cNvSpPr/>
          <p:nvPr/>
        </p:nvSpPr>
        <p:spPr>
          <a:xfrm>
            <a:off x="7391400" y="5324475"/>
            <a:ext cx="266700" cy="247650"/>
          </a:xfrm>
          <a:prstGeom prst="flowChartSummingJunction">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7991475" y="5791200"/>
            <a:ext cx="285750" cy="267231"/>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loud Callout 12"/>
          <p:cNvSpPr/>
          <p:nvPr/>
        </p:nvSpPr>
        <p:spPr>
          <a:xfrm>
            <a:off x="7093656" y="3200400"/>
            <a:ext cx="2212270" cy="533400"/>
          </a:xfrm>
          <a:prstGeom prst="cloudCallou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50000"/>
                  </a:schemeClr>
                </a:solidFill>
              </a:rPr>
              <a:t>Questionable</a:t>
            </a:r>
            <a:endParaRPr lang="en-US" dirty="0">
              <a:solidFill>
                <a:schemeClr val="accent3">
                  <a:lumMod val="50000"/>
                </a:schemeClr>
              </a:solidFill>
            </a:endParaRPr>
          </a:p>
        </p:txBody>
      </p:sp>
      <p:sp>
        <p:nvSpPr>
          <p:cNvPr id="14" name="Horizontal Scroll 13"/>
          <p:cNvSpPr/>
          <p:nvPr/>
        </p:nvSpPr>
        <p:spPr>
          <a:xfrm>
            <a:off x="6610350" y="1371600"/>
            <a:ext cx="5067300" cy="1095375"/>
          </a:xfrm>
          <a:prstGeom prst="horizontalScroll">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0000"/>
                </a:solidFill>
              </a:rPr>
              <a:t>Consider Afghanistan</a:t>
            </a:r>
            <a:endParaRPr lang="en-US" sz="2800" dirty="0">
              <a:solidFill>
                <a:srgbClr val="FF0000"/>
              </a:solidFill>
            </a:endParaRPr>
          </a:p>
        </p:txBody>
      </p:sp>
    </p:spTree>
    <p:extLst>
      <p:ext uri="{BB962C8B-B14F-4D97-AF65-F5344CB8AC3E}">
        <p14:creationId xmlns:p14="http://schemas.microsoft.com/office/powerpoint/2010/main" val="300575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1"/>
            <p:extLst>
              <p:ext uri="{D42A27DB-BD31-4B8C-83A1-F6EECF244321}">
                <p14:modId xmlns:p14="http://schemas.microsoft.com/office/powerpoint/2010/main" val="415504246"/>
              </p:ext>
            </p:extLst>
          </p:nvPr>
        </p:nvGraphicFramePr>
        <p:xfrm>
          <a:off x="304800" y="928048"/>
          <a:ext cx="11582400" cy="5152712"/>
        </p:xfrm>
        <a:graphic>
          <a:graphicData uri="http://schemas.openxmlformats.org/drawingml/2006/table">
            <a:tbl>
              <a:tblPr firstRow="1" bandRow="1">
                <a:tableStyleId>{5C22544A-7EE6-4342-B048-85BDC9FD1C3A}</a:tableStyleId>
              </a:tblPr>
              <a:tblGrid>
                <a:gridCol w="2316480">
                  <a:extLst>
                    <a:ext uri="{9D8B030D-6E8A-4147-A177-3AD203B41FA5}">
                      <a16:colId xmlns:a16="http://schemas.microsoft.com/office/drawing/2014/main" val="20000"/>
                    </a:ext>
                  </a:extLst>
                </a:gridCol>
                <a:gridCol w="2316480">
                  <a:extLst>
                    <a:ext uri="{9D8B030D-6E8A-4147-A177-3AD203B41FA5}">
                      <a16:colId xmlns:a16="http://schemas.microsoft.com/office/drawing/2014/main" val="20001"/>
                    </a:ext>
                  </a:extLst>
                </a:gridCol>
                <a:gridCol w="2316480">
                  <a:extLst>
                    <a:ext uri="{9D8B030D-6E8A-4147-A177-3AD203B41FA5}">
                      <a16:colId xmlns:a16="http://schemas.microsoft.com/office/drawing/2014/main" val="20002"/>
                    </a:ext>
                  </a:extLst>
                </a:gridCol>
                <a:gridCol w="2316480">
                  <a:extLst>
                    <a:ext uri="{9D8B030D-6E8A-4147-A177-3AD203B41FA5}">
                      <a16:colId xmlns:a16="http://schemas.microsoft.com/office/drawing/2014/main" val="20003"/>
                    </a:ext>
                  </a:extLst>
                </a:gridCol>
                <a:gridCol w="2316480">
                  <a:extLst>
                    <a:ext uri="{9D8B030D-6E8A-4147-A177-3AD203B41FA5}">
                      <a16:colId xmlns:a16="http://schemas.microsoft.com/office/drawing/2014/main" val="20004"/>
                    </a:ext>
                  </a:extLst>
                </a:gridCol>
              </a:tblGrid>
              <a:tr h="672152">
                <a:tc>
                  <a:txBody>
                    <a:bodyPr/>
                    <a:lstStyle/>
                    <a:p>
                      <a:r>
                        <a:rPr lang="en-US" sz="2400" dirty="0" smtClean="0"/>
                        <a:t>Afghanistan</a:t>
                      </a:r>
                      <a:endParaRPr lang="en-US" sz="2400" dirty="0"/>
                    </a:p>
                  </a:txBody>
                  <a:tcPr/>
                </a:tc>
                <a:tc>
                  <a:txBody>
                    <a:bodyPr/>
                    <a:lstStyle/>
                    <a:p>
                      <a:r>
                        <a:rPr lang="en-US" sz="2400" dirty="0" smtClean="0"/>
                        <a:t>Burkina Faso</a:t>
                      </a:r>
                      <a:endParaRPr lang="en-US" sz="2400" dirty="0"/>
                    </a:p>
                  </a:txBody>
                  <a:tcPr/>
                </a:tc>
                <a:tc>
                  <a:txBody>
                    <a:bodyPr/>
                    <a:lstStyle/>
                    <a:p>
                      <a:r>
                        <a:rPr lang="en-US" sz="2400" dirty="0" smtClean="0"/>
                        <a:t> Lesotho</a:t>
                      </a:r>
                      <a:endParaRPr lang="en-US" sz="2400" dirty="0"/>
                    </a:p>
                  </a:txBody>
                  <a:tcPr/>
                </a:tc>
                <a:tc>
                  <a:txBody>
                    <a:bodyPr/>
                    <a:lstStyle/>
                    <a:p>
                      <a:r>
                        <a:rPr lang="en-US" sz="2400" dirty="0" smtClean="0"/>
                        <a:t> Paraguay</a:t>
                      </a:r>
                      <a:endParaRPr lang="en-US" sz="2400" dirty="0"/>
                    </a:p>
                  </a:txBody>
                  <a:tcPr/>
                </a:tc>
                <a:tc>
                  <a:txBody>
                    <a:bodyPr/>
                    <a:lstStyle/>
                    <a:p>
                      <a:r>
                        <a:rPr lang="en-US" sz="2400" dirty="0" smtClean="0"/>
                        <a:t> </a:t>
                      </a:r>
                      <a:r>
                        <a:rPr lang="en-US" sz="2400" dirty="0" err="1" smtClean="0"/>
                        <a:t>Transnistria</a:t>
                      </a:r>
                      <a:endParaRPr lang="en-US" sz="2400" dirty="0"/>
                    </a:p>
                  </a:txBody>
                  <a:tcPr/>
                </a:tc>
                <a:extLst>
                  <a:ext uri="{0D108BD9-81ED-4DB2-BD59-A6C34878D82A}">
                    <a16:rowId xmlns:a16="http://schemas.microsoft.com/office/drawing/2014/main" val="10000"/>
                  </a:ext>
                </a:extLst>
              </a:tr>
              <a:tr h="370840">
                <a:tc>
                  <a:txBody>
                    <a:bodyPr/>
                    <a:lstStyle/>
                    <a:p>
                      <a:r>
                        <a:rPr lang="en-US" sz="2400" dirty="0" smtClean="0"/>
                        <a:t> Andorra</a:t>
                      </a:r>
                      <a:endParaRPr lang="en-US" sz="2400" dirty="0"/>
                    </a:p>
                  </a:txBody>
                  <a:tcPr/>
                </a:tc>
                <a:tc>
                  <a:txBody>
                    <a:bodyPr/>
                    <a:lstStyle/>
                    <a:p>
                      <a:r>
                        <a:rPr lang="en-US" sz="2400" dirty="0" smtClean="0"/>
                        <a:t>Burundi</a:t>
                      </a:r>
                      <a:endParaRPr lang="en-US" sz="2400" dirty="0"/>
                    </a:p>
                  </a:txBody>
                  <a:tcPr/>
                </a:tc>
                <a:tc>
                  <a:txBody>
                    <a:bodyPr/>
                    <a:lstStyle/>
                    <a:p>
                      <a:r>
                        <a:rPr lang="en-US" sz="2400" dirty="0" smtClean="0"/>
                        <a:t>Liechtenstein</a:t>
                      </a:r>
                      <a:endParaRPr lang="en-US" sz="2400" dirty="0"/>
                    </a:p>
                  </a:txBody>
                  <a:tcPr/>
                </a:tc>
                <a:tc>
                  <a:txBody>
                    <a:bodyPr/>
                    <a:lstStyle/>
                    <a:p>
                      <a:r>
                        <a:rPr lang="en-US" sz="2400" dirty="0" smtClean="0"/>
                        <a:t>Rwanda</a:t>
                      </a:r>
                      <a:endParaRPr lang="en-US" sz="2400" dirty="0"/>
                    </a:p>
                  </a:txBody>
                  <a:tcPr/>
                </a:tc>
                <a:tc>
                  <a:txBody>
                    <a:bodyPr/>
                    <a:lstStyle/>
                    <a:p>
                      <a:r>
                        <a:rPr lang="en-US" sz="2400" dirty="0" smtClean="0"/>
                        <a:t> Turkmenistan</a:t>
                      </a:r>
                      <a:endParaRPr lang="en-US" sz="2400" dirty="0"/>
                    </a:p>
                  </a:txBody>
                  <a:tcPr/>
                </a:tc>
                <a:extLst>
                  <a:ext uri="{0D108BD9-81ED-4DB2-BD59-A6C34878D82A}">
                    <a16:rowId xmlns:a16="http://schemas.microsoft.com/office/drawing/2014/main" val="10001"/>
                  </a:ext>
                </a:extLst>
              </a:tr>
              <a:tr h="370840">
                <a:tc>
                  <a:txBody>
                    <a:bodyPr/>
                    <a:lstStyle/>
                    <a:p>
                      <a:r>
                        <a:rPr lang="en-US" sz="2400" dirty="0" smtClean="0"/>
                        <a:t>Armenia</a:t>
                      </a:r>
                      <a:endParaRPr lang="en-US" sz="2400" dirty="0"/>
                    </a:p>
                  </a:txBody>
                  <a:tcPr/>
                </a:tc>
                <a:tc>
                  <a:txBody>
                    <a:bodyPr/>
                    <a:lstStyle/>
                    <a:p>
                      <a:r>
                        <a:rPr lang="en-US" sz="2400" dirty="0" smtClean="0"/>
                        <a:t>Central African Republic</a:t>
                      </a:r>
                      <a:endParaRPr lang="en-US" sz="2400" dirty="0"/>
                    </a:p>
                  </a:txBody>
                  <a:tcPr/>
                </a:tc>
                <a:tc>
                  <a:txBody>
                    <a:bodyPr/>
                    <a:lstStyle/>
                    <a:p>
                      <a:r>
                        <a:rPr lang="en-US" sz="2400" dirty="0" smtClean="0"/>
                        <a:t>Luxembourg</a:t>
                      </a:r>
                      <a:endParaRPr lang="en-US" sz="2400" dirty="0"/>
                    </a:p>
                  </a:txBody>
                  <a:tcPr/>
                </a:tc>
                <a:tc>
                  <a:txBody>
                    <a:bodyPr/>
                    <a:lstStyle/>
                    <a:p>
                      <a:r>
                        <a:rPr lang="en-US" sz="2400" dirty="0" smtClean="0"/>
                        <a:t>San Marino</a:t>
                      </a:r>
                      <a:endParaRPr lang="en-US" sz="2400" dirty="0"/>
                    </a:p>
                  </a:txBody>
                  <a:tcPr/>
                </a:tc>
                <a:tc>
                  <a:txBody>
                    <a:bodyPr/>
                    <a:lstStyle/>
                    <a:p>
                      <a:r>
                        <a:rPr lang="en-US" sz="2400" dirty="0" smtClean="0"/>
                        <a:t>Uganda</a:t>
                      </a:r>
                      <a:endParaRPr lang="en-US" sz="2400" dirty="0"/>
                    </a:p>
                  </a:txBody>
                  <a:tcPr/>
                </a:tc>
                <a:extLst>
                  <a:ext uri="{0D108BD9-81ED-4DB2-BD59-A6C34878D82A}">
                    <a16:rowId xmlns:a16="http://schemas.microsoft.com/office/drawing/2014/main" val="10002"/>
                  </a:ext>
                </a:extLst>
              </a:tr>
              <a:tr h="370840">
                <a:tc>
                  <a:txBody>
                    <a:bodyPr/>
                    <a:lstStyle/>
                    <a:p>
                      <a:r>
                        <a:rPr lang="en-US" sz="2400" dirty="0" err="1" smtClean="0"/>
                        <a:t>Artsakh</a:t>
                      </a:r>
                      <a:endParaRPr lang="en-US" sz="2400" dirty="0"/>
                    </a:p>
                  </a:txBody>
                  <a:tcPr/>
                </a:tc>
                <a:tc>
                  <a:txBody>
                    <a:bodyPr/>
                    <a:lstStyle/>
                    <a:p>
                      <a:r>
                        <a:rPr lang="en-US" sz="2400" dirty="0" smtClean="0"/>
                        <a:t>Chad</a:t>
                      </a:r>
                      <a:endParaRPr lang="en-US" sz="2400" dirty="0"/>
                    </a:p>
                  </a:txBody>
                  <a:tcPr/>
                </a:tc>
                <a:tc>
                  <a:txBody>
                    <a:bodyPr/>
                    <a:lstStyle/>
                    <a:p>
                      <a:r>
                        <a:rPr lang="en-US" sz="2400" dirty="0" smtClean="0"/>
                        <a:t> Macedonia</a:t>
                      </a:r>
                      <a:endParaRPr lang="en-US" sz="2400" dirty="0"/>
                    </a:p>
                  </a:txBody>
                  <a:tcPr/>
                </a:tc>
                <a:tc>
                  <a:txBody>
                    <a:bodyPr/>
                    <a:lstStyle/>
                    <a:p>
                      <a:r>
                        <a:rPr lang="en-US" sz="2400" dirty="0" smtClean="0"/>
                        <a:t>Serbia</a:t>
                      </a:r>
                      <a:endParaRPr lang="en-US" sz="2400" dirty="0"/>
                    </a:p>
                  </a:txBody>
                  <a:tcPr/>
                </a:tc>
                <a:tc>
                  <a:txBody>
                    <a:bodyPr/>
                    <a:lstStyle/>
                    <a:p>
                      <a:r>
                        <a:rPr lang="en-US" sz="2400" dirty="0" smtClean="0"/>
                        <a:t>Uzbekistan</a:t>
                      </a:r>
                      <a:endParaRPr lang="en-US" sz="2400" dirty="0"/>
                    </a:p>
                  </a:txBody>
                  <a:tcPr/>
                </a:tc>
                <a:extLst>
                  <a:ext uri="{0D108BD9-81ED-4DB2-BD59-A6C34878D82A}">
                    <a16:rowId xmlns:a16="http://schemas.microsoft.com/office/drawing/2014/main" val="10003"/>
                  </a:ext>
                </a:extLst>
              </a:tr>
              <a:tr h="370840">
                <a:tc>
                  <a:txBody>
                    <a:bodyPr/>
                    <a:lstStyle/>
                    <a:p>
                      <a:r>
                        <a:rPr lang="en-US" sz="2400" dirty="0" smtClean="0"/>
                        <a:t>Austria</a:t>
                      </a:r>
                      <a:endParaRPr lang="en-US" sz="2400" dirty="0"/>
                    </a:p>
                  </a:txBody>
                  <a:tcPr/>
                </a:tc>
                <a:tc>
                  <a:txBody>
                    <a:bodyPr/>
                    <a:lstStyle/>
                    <a:p>
                      <a:r>
                        <a:rPr lang="en-US" sz="2400" dirty="0" smtClean="0"/>
                        <a:t>Czech Republic</a:t>
                      </a:r>
                      <a:endParaRPr lang="en-US" sz="2400" dirty="0"/>
                    </a:p>
                  </a:txBody>
                  <a:tcPr/>
                </a:tc>
                <a:tc>
                  <a:txBody>
                    <a:bodyPr/>
                    <a:lstStyle/>
                    <a:p>
                      <a:r>
                        <a:rPr lang="en-US" sz="2400" dirty="0" smtClean="0"/>
                        <a:t>Malawi</a:t>
                      </a:r>
                      <a:endParaRPr lang="en-US" sz="2400" dirty="0"/>
                    </a:p>
                  </a:txBody>
                  <a:tcPr/>
                </a:tc>
                <a:tc>
                  <a:txBody>
                    <a:bodyPr/>
                    <a:lstStyle/>
                    <a:p>
                      <a:r>
                        <a:rPr lang="en-US" sz="2400" dirty="0" smtClean="0"/>
                        <a:t> Slovakia</a:t>
                      </a:r>
                      <a:endParaRPr lang="en-US" sz="2400" dirty="0"/>
                    </a:p>
                  </a:txBody>
                  <a:tcPr/>
                </a:tc>
                <a:tc>
                  <a:txBody>
                    <a:bodyPr/>
                    <a:lstStyle/>
                    <a:p>
                      <a:r>
                        <a:rPr lang="en-US" sz="2400" dirty="0" smtClean="0"/>
                        <a:t>Vatican City</a:t>
                      </a:r>
                      <a:endParaRPr lang="en-US" sz="2400" dirty="0"/>
                    </a:p>
                  </a:txBody>
                  <a:tcPr/>
                </a:tc>
                <a:extLst>
                  <a:ext uri="{0D108BD9-81ED-4DB2-BD59-A6C34878D82A}">
                    <a16:rowId xmlns:a16="http://schemas.microsoft.com/office/drawing/2014/main" val="10004"/>
                  </a:ext>
                </a:extLst>
              </a:tr>
              <a:tr h="370840">
                <a:tc>
                  <a:txBody>
                    <a:bodyPr/>
                    <a:lstStyle/>
                    <a:p>
                      <a:r>
                        <a:rPr lang="en-US" sz="2400" dirty="0" smtClean="0"/>
                        <a:t>Azerbaijan</a:t>
                      </a:r>
                      <a:endParaRPr lang="en-US" sz="2400" dirty="0"/>
                    </a:p>
                  </a:txBody>
                  <a:tcPr/>
                </a:tc>
                <a:tc>
                  <a:txBody>
                    <a:bodyPr/>
                    <a:lstStyle/>
                    <a:p>
                      <a:r>
                        <a:rPr lang="en-US" sz="2400" dirty="0" smtClean="0"/>
                        <a:t> Ethiopia</a:t>
                      </a:r>
                      <a:endParaRPr lang="en-US" sz="2400" dirty="0"/>
                    </a:p>
                  </a:txBody>
                  <a:tcPr/>
                </a:tc>
                <a:tc>
                  <a:txBody>
                    <a:bodyPr/>
                    <a:lstStyle/>
                    <a:p>
                      <a:r>
                        <a:rPr lang="en-US" sz="2400" dirty="0" smtClean="0"/>
                        <a:t>Mali</a:t>
                      </a:r>
                      <a:endParaRPr lang="en-US" sz="2400" dirty="0"/>
                    </a:p>
                  </a:txBody>
                  <a:tcPr/>
                </a:tc>
                <a:tc>
                  <a:txBody>
                    <a:bodyPr/>
                    <a:lstStyle/>
                    <a:p>
                      <a:r>
                        <a:rPr lang="en-US" sz="2400" dirty="0" smtClean="0"/>
                        <a:t> South </a:t>
                      </a:r>
                      <a:r>
                        <a:rPr lang="en-US" sz="2400" dirty="0" err="1" smtClean="0"/>
                        <a:t>Osset</a:t>
                      </a:r>
                      <a:endParaRPr lang="en-US" sz="2400" dirty="0"/>
                    </a:p>
                  </a:txBody>
                  <a:tcPr/>
                </a:tc>
                <a:tc>
                  <a:txBody>
                    <a:bodyPr/>
                    <a:lstStyle/>
                    <a:p>
                      <a:r>
                        <a:rPr lang="en-US" sz="2400" dirty="0" smtClean="0"/>
                        <a:t>West Bank</a:t>
                      </a:r>
                      <a:endParaRPr lang="en-US" sz="2400" dirty="0"/>
                    </a:p>
                  </a:txBody>
                  <a:tcPr/>
                </a:tc>
                <a:extLst>
                  <a:ext uri="{0D108BD9-81ED-4DB2-BD59-A6C34878D82A}">
                    <a16:rowId xmlns:a16="http://schemas.microsoft.com/office/drawing/2014/main" val="10005"/>
                  </a:ext>
                </a:extLst>
              </a:tr>
              <a:tr h="370840">
                <a:tc>
                  <a:txBody>
                    <a:bodyPr/>
                    <a:lstStyle/>
                    <a:p>
                      <a:r>
                        <a:rPr lang="en-US" sz="2400" dirty="0" smtClean="0"/>
                        <a:t>Belarus</a:t>
                      </a:r>
                      <a:endParaRPr lang="en-US" sz="2400" dirty="0"/>
                    </a:p>
                  </a:txBody>
                  <a:tcPr/>
                </a:tc>
                <a:tc>
                  <a:txBody>
                    <a:bodyPr/>
                    <a:lstStyle/>
                    <a:p>
                      <a:r>
                        <a:rPr lang="en-US" sz="2400" b="0" dirty="0" smtClean="0"/>
                        <a:t>Kazakhstan</a:t>
                      </a:r>
                      <a:endParaRPr lang="en-US" sz="2400" b="0" dirty="0"/>
                    </a:p>
                  </a:txBody>
                  <a:tcPr/>
                </a:tc>
                <a:tc>
                  <a:txBody>
                    <a:bodyPr/>
                    <a:lstStyle/>
                    <a:p>
                      <a:r>
                        <a:rPr lang="en-US" sz="2400" dirty="0" smtClean="0"/>
                        <a:t>Moldova</a:t>
                      </a:r>
                      <a:endParaRPr lang="en-US" sz="2400" dirty="0"/>
                    </a:p>
                  </a:txBody>
                  <a:tcPr/>
                </a:tc>
                <a:tc>
                  <a:txBody>
                    <a:bodyPr/>
                    <a:lstStyle/>
                    <a:p>
                      <a:r>
                        <a:rPr lang="en-US" sz="2400" dirty="0" smtClean="0"/>
                        <a:t>South Sudan</a:t>
                      </a:r>
                      <a:endParaRPr lang="en-US" sz="2400" dirty="0"/>
                    </a:p>
                  </a:txBody>
                  <a:tcPr/>
                </a:tc>
                <a:tc>
                  <a:txBody>
                    <a:bodyPr/>
                    <a:lstStyle/>
                    <a:p>
                      <a:r>
                        <a:rPr lang="en-US" sz="2400" dirty="0" smtClean="0"/>
                        <a:t>Zambia</a:t>
                      </a:r>
                      <a:endParaRPr lang="en-US" sz="2400" dirty="0"/>
                    </a:p>
                  </a:txBody>
                  <a:tcPr/>
                </a:tc>
                <a:extLst>
                  <a:ext uri="{0D108BD9-81ED-4DB2-BD59-A6C34878D82A}">
                    <a16:rowId xmlns:a16="http://schemas.microsoft.com/office/drawing/2014/main" val="10006"/>
                  </a:ext>
                </a:extLst>
              </a:tr>
              <a:tr h="370840">
                <a:tc>
                  <a:txBody>
                    <a:bodyPr/>
                    <a:lstStyle/>
                    <a:p>
                      <a:r>
                        <a:rPr lang="en-US" sz="2400" dirty="0" smtClean="0"/>
                        <a:t> Bhutan</a:t>
                      </a:r>
                      <a:endParaRPr lang="en-US" sz="2400" dirty="0"/>
                    </a:p>
                  </a:txBody>
                  <a:tcPr/>
                </a:tc>
                <a:tc>
                  <a:txBody>
                    <a:bodyPr/>
                    <a:lstStyle/>
                    <a:p>
                      <a:r>
                        <a:rPr lang="en-US" sz="2400" dirty="0" smtClean="0"/>
                        <a:t> Kosovo</a:t>
                      </a:r>
                      <a:endParaRPr lang="en-US" sz="2400" dirty="0"/>
                    </a:p>
                  </a:txBody>
                  <a:tcPr/>
                </a:tc>
                <a:tc>
                  <a:txBody>
                    <a:bodyPr/>
                    <a:lstStyle/>
                    <a:p>
                      <a:r>
                        <a:rPr lang="en-US" sz="2400" dirty="0" smtClean="0"/>
                        <a:t>Mongolia</a:t>
                      </a:r>
                      <a:endParaRPr lang="en-US" sz="2400" dirty="0"/>
                    </a:p>
                  </a:txBody>
                  <a:tcPr/>
                </a:tc>
                <a:tc>
                  <a:txBody>
                    <a:bodyPr/>
                    <a:lstStyle/>
                    <a:p>
                      <a:r>
                        <a:rPr lang="en-US" sz="2400" dirty="0" smtClean="0"/>
                        <a:t>Swaziland</a:t>
                      </a:r>
                      <a:endParaRPr lang="en-US" sz="2400" dirty="0"/>
                    </a:p>
                  </a:txBody>
                  <a:tcPr/>
                </a:tc>
                <a:tc>
                  <a:txBody>
                    <a:bodyPr/>
                    <a:lstStyle/>
                    <a:p>
                      <a:r>
                        <a:rPr lang="en-US" sz="2400" dirty="0" smtClean="0"/>
                        <a:t>Zimbabwe</a:t>
                      </a:r>
                      <a:endParaRPr lang="en-US" sz="2800" dirty="0"/>
                    </a:p>
                  </a:txBody>
                  <a:tcPr/>
                </a:tc>
                <a:extLst>
                  <a:ext uri="{0D108BD9-81ED-4DB2-BD59-A6C34878D82A}">
                    <a16:rowId xmlns:a16="http://schemas.microsoft.com/office/drawing/2014/main" val="10007"/>
                  </a:ext>
                </a:extLst>
              </a:tr>
              <a:tr h="370840">
                <a:tc>
                  <a:txBody>
                    <a:bodyPr/>
                    <a:lstStyle/>
                    <a:p>
                      <a:r>
                        <a:rPr lang="en-US" sz="2400" dirty="0" smtClean="0"/>
                        <a:t> Bolivia</a:t>
                      </a:r>
                      <a:endParaRPr lang="en-US" sz="2400" dirty="0"/>
                    </a:p>
                  </a:txBody>
                  <a:tcPr/>
                </a:tc>
                <a:tc>
                  <a:txBody>
                    <a:bodyPr/>
                    <a:lstStyle/>
                    <a:p>
                      <a:r>
                        <a:rPr lang="en-US" sz="2400" dirty="0" smtClean="0"/>
                        <a:t> Kyrgyzstan</a:t>
                      </a:r>
                      <a:endParaRPr lang="en-US" sz="2400" dirty="0"/>
                    </a:p>
                  </a:txBody>
                  <a:tcPr/>
                </a:tc>
                <a:tc>
                  <a:txBody>
                    <a:bodyPr/>
                    <a:lstStyle/>
                    <a:p>
                      <a:r>
                        <a:rPr lang="en-US" sz="2400" dirty="0" smtClean="0"/>
                        <a:t> Nepal</a:t>
                      </a:r>
                      <a:endParaRPr lang="en-US" sz="2400" dirty="0"/>
                    </a:p>
                  </a:txBody>
                  <a:tcPr/>
                </a:tc>
                <a:tc>
                  <a:txBody>
                    <a:bodyPr/>
                    <a:lstStyle/>
                    <a:p>
                      <a:r>
                        <a:rPr lang="en-US" sz="2400" dirty="0" smtClean="0"/>
                        <a:t>Switzerland</a:t>
                      </a:r>
                      <a:endParaRPr lang="en-US" sz="2400" dirty="0"/>
                    </a:p>
                  </a:txBody>
                  <a:tcPr/>
                </a:tc>
                <a:tc>
                  <a:txBody>
                    <a:bodyPr/>
                    <a:lstStyle/>
                    <a:p>
                      <a:endParaRPr lang="en-US" sz="2400" dirty="0"/>
                    </a:p>
                  </a:txBody>
                  <a:tcPr/>
                </a:tc>
                <a:extLst>
                  <a:ext uri="{0D108BD9-81ED-4DB2-BD59-A6C34878D82A}">
                    <a16:rowId xmlns:a16="http://schemas.microsoft.com/office/drawing/2014/main" val="10008"/>
                  </a:ext>
                </a:extLst>
              </a:tr>
              <a:tr h="370840">
                <a:tc>
                  <a:txBody>
                    <a:bodyPr/>
                    <a:lstStyle/>
                    <a:p>
                      <a:r>
                        <a:rPr lang="en-US" sz="2400" dirty="0" smtClean="0"/>
                        <a:t> Botswana</a:t>
                      </a:r>
                      <a:endParaRPr lang="en-US" sz="2400" dirty="0"/>
                    </a:p>
                  </a:txBody>
                  <a:tcPr/>
                </a:tc>
                <a:tc>
                  <a:txBody>
                    <a:bodyPr/>
                    <a:lstStyle/>
                    <a:p>
                      <a:r>
                        <a:rPr lang="en-US" sz="2400" dirty="0" smtClean="0"/>
                        <a:t>Laos</a:t>
                      </a:r>
                      <a:endParaRPr lang="en-US" sz="2400" dirty="0"/>
                    </a:p>
                  </a:txBody>
                  <a:tcPr/>
                </a:tc>
                <a:tc>
                  <a:txBody>
                    <a:bodyPr/>
                    <a:lstStyle/>
                    <a:p>
                      <a:r>
                        <a:rPr lang="en-US" sz="2400" dirty="0" smtClean="0"/>
                        <a:t> Niger</a:t>
                      </a:r>
                      <a:endParaRPr lang="en-US" sz="2400" dirty="0"/>
                    </a:p>
                  </a:txBody>
                  <a:tcPr/>
                </a:tc>
                <a:tc>
                  <a:txBody>
                    <a:bodyPr/>
                    <a:lstStyle/>
                    <a:p>
                      <a:r>
                        <a:rPr lang="en-US" sz="2400" dirty="0" smtClean="0"/>
                        <a:t>Tajikistan</a:t>
                      </a:r>
                      <a:endParaRPr lang="en-US" sz="2400" dirty="0"/>
                    </a:p>
                  </a:txBody>
                  <a:tcPr/>
                </a:tc>
                <a:tc>
                  <a:txBody>
                    <a:bodyPr/>
                    <a:lstStyle/>
                    <a:p>
                      <a:endParaRPr lang="en-US" sz="2400" dirty="0"/>
                    </a:p>
                  </a:txBody>
                  <a:tcPr/>
                </a:tc>
                <a:extLst>
                  <a:ext uri="{0D108BD9-81ED-4DB2-BD59-A6C34878D82A}">
                    <a16:rowId xmlns:a16="http://schemas.microsoft.com/office/drawing/2014/main" val="10009"/>
                  </a:ext>
                </a:extLst>
              </a:tr>
            </a:tbl>
          </a:graphicData>
        </a:graphic>
      </p:graphicFrame>
      <p:sp>
        <p:nvSpPr>
          <p:cNvPr id="6" name="Title 5"/>
          <p:cNvSpPr>
            <a:spLocks noGrp="1"/>
          </p:cNvSpPr>
          <p:nvPr>
            <p:ph type="title"/>
          </p:nvPr>
        </p:nvSpPr>
        <p:spPr>
          <a:xfrm>
            <a:off x="609600" y="187705"/>
            <a:ext cx="11582400" cy="777875"/>
          </a:xfrm>
        </p:spPr>
        <p:txBody>
          <a:bodyPr/>
          <a:lstStyle/>
          <a:p>
            <a:r>
              <a:rPr lang="en-US" dirty="0" smtClean="0"/>
              <a:t>Landlocked States</a:t>
            </a:r>
            <a:endParaRPr lang="en-US" dirty="0"/>
          </a:p>
        </p:txBody>
      </p:sp>
    </p:spTree>
    <p:extLst>
      <p:ext uri="{BB962C8B-B14F-4D97-AF65-F5344CB8AC3E}">
        <p14:creationId xmlns:p14="http://schemas.microsoft.com/office/powerpoint/2010/main" val="3262510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Spatial Nature of the State</a:t>
            </a:r>
          </a:p>
        </p:txBody>
      </p:sp>
      <p:sp>
        <p:nvSpPr>
          <p:cNvPr id="5" name="Content Placeholder 4"/>
          <p:cNvSpPr>
            <a:spLocks noGrp="1"/>
          </p:cNvSpPr>
          <p:nvPr>
            <p:ph sz="quarter" idx="11"/>
          </p:nvPr>
        </p:nvSpPr>
        <p:spPr>
          <a:xfrm>
            <a:off x="134050" y="1143001"/>
            <a:ext cx="5120338" cy="5029200"/>
          </a:xfrm>
        </p:spPr>
        <p:txBody>
          <a:bodyPr>
            <a:normAutofit/>
          </a:bodyPr>
          <a:lstStyle/>
          <a:p>
            <a:pPr marL="0" indent="0">
              <a:buNone/>
            </a:pPr>
            <a:r>
              <a:rPr lang="en-US" u="sng" dirty="0"/>
              <a:t>SIZE</a:t>
            </a:r>
          </a:p>
          <a:p>
            <a:r>
              <a:rPr lang="en-US" dirty="0"/>
              <a:t>National Environmental </a:t>
            </a:r>
            <a:r>
              <a:rPr lang="en-US" dirty="0" smtClean="0"/>
              <a:t>Ideologies – affected by the world view of the culture</a:t>
            </a:r>
            <a:endParaRPr lang="en-US" dirty="0"/>
          </a:p>
          <a:p>
            <a:pPr lvl="1"/>
            <a:r>
              <a:rPr lang="en-US" dirty="0"/>
              <a:t>Identity bound up with territory and its creative representation</a:t>
            </a:r>
          </a:p>
          <a:p>
            <a:pPr lvl="1"/>
            <a:r>
              <a:rPr lang="en-US" dirty="0"/>
              <a:t>Wilderness, countryside, cities are texts used to generate national identity</a:t>
            </a:r>
          </a:p>
        </p:txBody>
      </p:sp>
      <p:sp>
        <p:nvSpPr>
          <p:cNvPr id="7" name="Text Placeholder 6"/>
          <p:cNvSpPr>
            <a:spLocks noGrp="1"/>
          </p:cNvSpPr>
          <p:nvPr>
            <p:ph type="body" sz="quarter" idx="13"/>
          </p:nvPr>
        </p:nvSpPr>
        <p:spPr>
          <a:xfrm>
            <a:off x="5158854" y="5357774"/>
            <a:ext cx="7033146" cy="707893"/>
          </a:xfrm>
        </p:spPr>
        <p:txBody>
          <a:bodyPr/>
          <a:lstStyle/>
          <a:p>
            <a:pPr algn="ctr"/>
            <a:r>
              <a:rPr lang="en-US" dirty="0"/>
              <a:t>A rustic church at </a:t>
            </a:r>
            <a:r>
              <a:rPr lang="en-US" dirty="0" err="1"/>
              <a:t>Geirangerfjord</a:t>
            </a:r>
            <a:r>
              <a:rPr lang="en-US" dirty="0"/>
              <a:t> embodies an idealized picture of the national landscape of Norway.</a:t>
            </a:r>
          </a:p>
        </p:txBody>
      </p:sp>
      <p:pic>
        <p:nvPicPr>
          <p:cNvPr id="12290" name="Picture 2" descr="L:\Higher Education Editorial\Kaveney\Short, Human Geography, 2e\Supplements\Figure JPEGs\Chapter 15\Figure 1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388" y="1143000"/>
            <a:ext cx="6707538" cy="421477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nclaves and exclaves exam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enclaves and exclaves exampl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8688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Higher Education Editorial\Kaveney\Short, Human Geography, 2e\Supplements\Figure JPEGs\Chapter 15\Figure 1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4910" y="1256810"/>
            <a:ext cx="6777090" cy="344111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The Range of States</a:t>
            </a:r>
          </a:p>
        </p:txBody>
      </p:sp>
      <p:sp>
        <p:nvSpPr>
          <p:cNvPr id="5" name="Content Placeholder 4"/>
          <p:cNvSpPr>
            <a:spLocks noGrp="1"/>
          </p:cNvSpPr>
          <p:nvPr>
            <p:ph sz="quarter" idx="11"/>
          </p:nvPr>
        </p:nvSpPr>
        <p:spPr/>
        <p:txBody>
          <a:bodyPr>
            <a:normAutofit/>
          </a:bodyPr>
          <a:lstStyle/>
          <a:p>
            <a:r>
              <a:rPr lang="en-US" dirty="0"/>
              <a:t>Political organization of space</a:t>
            </a:r>
          </a:p>
          <a:p>
            <a:pPr lvl="1"/>
            <a:r>
              <a:rPr lang="en-US" b="1" dirty="0"/>
              <a:t>states</a:t>
            </a:r>
          </a:p>
          <a:p>
            <a:pPr lvl="1"/>
            <a:r>
              <a:rPr lang="en-US" b="1" dirty="0"/>
              <a:t>nation-states</a:t>
            </a:r>
          </a:p>
          <a:p>
            <a:r>
              <a:rPr lang="en-US" dirty="0"/>
              <a:t>Division of space</a:t>
            </a:r>
          </a:p>
          <a:p>
            <a:pPr lvl="1"/>
            <a:r>
              <a:rPr lang="en-US" dirty="0"/>
              <a:t>Separate units of political authority </a:t>
            </a:r>
          </a:p>
          <a:p>
            <a:pPr lvl="1"/>
            <a:r>
              <a:rPr lang="en-US" dirty="0"/>
              <a:t>Steady rise in number of states</a:t>
            </a:r>
          </a:p>
          <a:p>
            <a:pPr lvl="1"/>
            <a:r>
              <a:rPr lang="en-US" dirty="0"/>
              <a:t>Global integration allows for smaller states</a:t>
            </a:r>
          </a:p>
        </p:txBody>
      </p:sp>
      <p:sp>
        <p:nvSpPr>
          <p:cNvPr id="7" name="Text Placeholder 6"/>
          <p:cNvSpPr>
            <a:spLocks noGrp="1"/>
          </p:cNvSpPr>
          <p:nvPr>
            <p:ph type="body" sz="quarter" idx="13"/>
          </p:nvPr>
        </p:nvSpPr>
        <p:spPr>
          <a:xfrm>
            <a:off x="6096000" y="5104660"/>
            <a:ext cx="4343400" cy="517124"/>
          </a:xfrm>
        </p:spPr>
        <p:txBody>
          <a:bodyPr/>
          <a:lstStyle/>
          <a:p>
            <a:pPr algn="ctr"/>
            <a:r>
              <a:rPr lang="en-US" dirty="0"/>
              <a:t>Political map of world.</a:t>
            </a:r>
          </a:p>
        </p:txBody>
      </p:sp>
    </p:spTree>
    <p:extLst>
      <p:ext uri="{BB962C8B-B14F-4D97-AF65-F5344CB8AC3E}">
        <p14:creationId xmlns:p14="http://schemas.microsoft.com/office/powerpoint/2010/main" val="4038925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1"/>
          </p:nvPr>
        </p:nvPicPr>
        <p:blipFill>
          <a:blip r:embed="rId2"/>
          <a:stretch>
            <a:fillRect/>
          </a:stretch>
        </p:blipFill>
        <p:spPr>
          <a:xfrm>
            <a:off x="0" y="1143001"/>
            <a:ext cx="12192000" cy="5005987"/>
          </a:xfrm>
          <a:prstGeom prst="rect">
            <a:avLst/>
          </a:prstGeom>
        </p:spPr>
      </p:pic>
      <p:sp>
        <p:nvSpPr>
          <p:cNvPr id="6" name="Title 5"/>
          <p:cNvSpPr>
            <a:spLocks noGrp="1"/>
          </p:cNvSpPr>
          <p:nvPr>
            <p:ph type="title"/>
          </p:nvPr>
        </p:nvSpPr>
        <p:spPr/>
        <p:txBody>
          <a:bodyPr/>
          <a:lstStyle/>
          <a:p>
            <a:r>
              <a:rPr lang="en-US" dirty="0" smtClean="0"/>
              <a:t>Shape Morphology – Positives? Negatives?</a:t>
            </a:r>
            <a:endParaRPr lang="en-US" dirty="0"/>
          </a:p>
        </p:txBody>
      </p:sp>
      <p:sp>
        <p:nvSpPr>
          <p:cNvPr id="9" name="TextBox 8"/>
          <p:cNvSpPr txBox="1"/>
          <p:nvPr/>
        </p:nvSpPr>
        <p:spPr>
          <a:xfrm>
            <a:off x="3236976" y="4590288"/>
            <a:ext cx="1792224" cy="738664"/>
          </a:xfrm>
          <a:prstGeom prst="rect">
            <a:avLst/>
          </a:prstGeom>
          <a:noFill/>
        </p:spPr>
        <p:txBody>
          <a:bodyPr wrap="square" rtlCol="0">
            <a:spAutoFit/>
          </a:bodyPr>
          <a:lstStyle/>
          <a:p>
            <a:r>
              <a:rPr lang="en-US" sz="2400" b="1" dirty="0" smtClean="0"/>
              <a:t>(protruded)</a:t>
            </a:r>
            <a:endParaRPr lang="en-US" sz="2400" b="1" dirty="0"/>
          </a:p>
          <a:p>
            <a:r>
              <a:rPr lang="en-US" dirty="0" smtClean="0"/>
              <a:t>_</a:t>
            </a:r>
            <a:endParaRPr lang="en-US" dirty="0"/>
          </a:p>
        </p:txBody>
      </p:sp>
    </p:spTree>
    <p:extLst>
      <p:ext uri="{BB962C8B-B14F-4D97-AF65-F5344CB8AC3E}">
        <p14:creationId xmlns:p14="http://schemas.microsoft.com/office/powerpoint/2010/main" val="1580514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0" y="0"/>
            <a:ext cx="6705600" cy="5029200"/>
          </a:xfrm>
          <a:prstGeom prst="rect">
            <a:avLst/>
          </a:prstGeom>
        </p:spPr>
      </p:pic>
      <p:pic>
        <p:nvPicPr>
          <p:cNvPr id="5" name="Picture 4"/>
          <p:cNvPicPr>
            <a:picLocks noChangeAspect="1"/>
          </p:cNvPicPr>
          <p:nvPr/>
        </p:nvPicPr>
        <p:blipFill>
          <a:blip r:embed="rId3"/>
          <a:stretch>
            <a:fillRect/>
          </a:stretch>
        </p:blipFill>
        <p:spPr>
          <a:xfrm>
            <a:off x="6751185" y="0"/>
            <a:ext cx="5440815" cy="6272784"/>
          </a:xfrm>
          <a:prstGeom prst="rect">
            <a:avLst/>
          </a:prstGeom>
        </p:spPr>
      </p:pic>
    </p:spTree>
    <p:extLst>
      <p:ext uri="{BB962C8B-B14F-4D97-AF65-F5344CB8AC3E}">
        <p14:creationId xmlns:p14="http://schemas.microsoft.com/office/powerpoint/2010/main" val="1229785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3"/>
          <a:stretch>
            <a:fillRect/>
          </a:stretch>
        </p:blipFill>
        <p:spPr>
          <a:xfrm>
            <a:off x="304800" y="1412748"/>
            <a:ext cx="5427427" cy="3049524"/>
          </a:xfrm>
          <a:prstGeom prst="rect">
            <a:avLst/>
          </a:prstGeom>
        </p:spPr>
      </p:pic>
      <p:sp>
        <p:nvSpPr>
          <p:cNvPr id="3" name="Title 2"/>
          <p:cNvSpPr>
            <a:spLocks noGrp="1"/>
          </p:cNvSpPr>
          <p:nvPr>
            <p:ph type="title"/>
          </p:nvPr>
        </p:nvSpPr>
        <p:spPr/>
        <p:txBody>
          <a:bodyPr/>
          <a:lstStyle/>
          <a:p>
            <a:r>
              <a:rPr lang="en-US" dirty="0" smtClean="0"/>
              <a:t>Enclaves and Exclaves</a:t>
            </a:r>
            <a:endParaRPr lang="en-US" dirty="0"/>
          </a:p>
        </p:txBody>
      </p:sp>
      <p:sp>
        <p:nvSpPr>
          <p:cNvPr id="5" name="TextBox 4"/>
          <p:cNvSpPr txBox="1"/>
          <p:nvPr/>
        </p:nvSpPr>
        <p:spPr>
          <a:xfrm>
            <a:off x="6248400" y="1338560"/>
            <a:ext cx="5468112" cy="3416320"/>
          </a:xfrm>
          <a:prstGeom prst="rect">
            <a:avLst/>
          </a:prstGeom>
          <a:noFill/>
        </p:spPr>
        <p:txBody>
          <a:bodyPr wrap="square" rtlCol="0">
            <a:spAutoFit/>
          </a:bodyPr>
          <a:lstStyle/>
          <a:p>
            <a:r>
              <a:rPr lang="en-US" sz="2400" dirty="0" smtClean="0"/>
              <a:t>Country A sees territory X as an exclave – a part of itself which is physically separated from the main part of the country.</a:t>
            </a:r>
            <a:endParaRPr lang="en-US" sz="2400" dirty="0"/>
          </a:p>
          <a:p>
            <a:endParaRPr lang="en-US" sz="2400" dirty="0" smtClean="0"/>
          </a:p>
          <a:p>
            <a:r>
              <a:rPr lang="en-US" sz="2400" dirty="0" smtClean="0"/>
              <a:t>Country B sees territory X as an enclave – piece of territory totally within its borders over which it does not have sovereign power.</a:t>
            </a:r>
            <a:endParaRPr lang="en-US" sz="2400" dirty="0"/>
          </a:p>
        </p:txBody>
      </p:sp>
      <p:sp>
        <p:nvSpPr>
          <p:cNvPr id="6" name="TextBox 5"/>
          <p:cNvSpPr txBox="1"/>
          <p:nvPr/>
        </p:nvSpPr>
        <p:spPr>
          <a:xfrm>
            <a:off x="304800" y="5047488"/>
            <a:ext cx="11887200" cy="1200329"/>
          </a:xfrm>
          <a:prstGeom prst="rect">
            <a:avLst/>
          </a:prstGeom>
          <a:noFill/>
        </p:spPr>
        <p:txBody>
          <a:bodyPr wrap="square" rtlCol="0">
            <a:spAutoFit/>
          </a:bodyPr>
          <a:lstStyle/>
          <a:p>
            <a:r>
              <a:rPr lang="en-US" sz="2400" dirty="0" smtClean="0"/>
              <a:t>Not all enclaves are also exclaves: Vatican City, San Marino, Gambia, and Lesotho are small entire countries that exist inside a larger country (making the larger country a perforated state)</a:t>
            </a:r>
            <a:endParaRPr lang="en-US" sz="2400" dirty="0"/>
          </a:p>
        </p:txBody>
      </p:sp>
    </p:spTree>
    <p:extLst>
      <p:ext uri="{BB962C8B-B14F-4D97-AF65-F5344CB8AC3E}">
        <p14:creationId xmlns:p14="http://schemas.microsoft.com/office/powerpoint/2010/main" val="3891664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0134600" cy="5029200"/>
          </a:xfrm>
          <a:noFill/>
        </p:spPr>
        <p:txBody>
          <a:bodyPr>
            <a:normAutofit/>
          </a:bodyPr>
          <a:lstStyle/>
          <a:p>
            <a:r>
              <a:rPr lang="en-US" dirty="0"/>
              <a:t>Benedict Anderson and national imaginaries</a:t>
            </a:r>
          </a:p>
          <a:p>
            <a:pPr lvl="1"/>
            <a:r>
              <a:rPr lang="en-US" dirty="0"/>
              <a:t>Print capitalism and national discourse</a:t>
            </a:r>
          </a:p>
          <a:p>
            <a:r>
              <a:rPr lang="en-US" dirty="0"/>
              <a:t>Three institutions of power</a:t>
            </a:r>
          </a:p>
          <a:p>
            <a:pPr lvl="1"/>
            <a:r>
              <a:rPr lang="en-US" dirty="0"/>
              <a:t>The census, the </a:t>
            </a:r>
            <a:r>
              <a:rPr lang="en-US" dirty="0" smtClean="0"/>
              <a:t>map, </a:t>
            </a:r>
            <a:r>
              <a:rPr lang="en-US" dirty="0"/>
              <a:t>and the museum</a:t>
            </a:r>
          </a:p>
          <a:p>
            <a:pPr lvl="1"/>
            <a:r>
              <a:rPr lang="en-US" dirty="0"/>
              <a:t>Together allow to imagine dominance over people and territory</a:t>
            </a:r>
          </a:p>
          <a:p>
            <a:r>
              <a:rPr lang="en-US" dirty="0"/>
              <a:t>Shifting national imaginaries</a:t>
            </a:r>
          </a:p>
          <a:p>
            <a:pPr lvl="1"/>
            <a:r>
              <a:rPr lang="en-US" dirty="0"/>
              <a:t>Rarely stable</a:t>
            </a:r>
          </a:p>
          <a:p>
            <a:pPr lvl="1"/>
            <a:r>
              <a:rPr lang="en-US" dirty="0"/>
              <a:t>(Re)enacted through commemorative activities</a:t>
            </a:r>
          </a:p>
        </p:txBody>
      </p:sp>
      <p:sp>
        <p:nvSpPr>
          <p:cNvPr id="6" name="Title 5"/>
          <p:cNvSpPr>
            <a:spLocks noGrp="1"/>
          </p:cNvSpPr>
          <p:nvPr>
            <p:ph type="title"/>
          </p:nvPr>
        </p:nvSpPr>
        <p:spPr/>
        <p:txBody>
          <a:bodyPr/>
          <a:lstStyle/>
          <a:p>
            <a:r>
              <a:rPr lang="en-US" dirty="0"/>
              <a:t>Imagined Communities</a:t>
            </a:r>
          </a:p>
        </p:txBody>
      </p:sp>
    </p:spTree>
    <p:extLst>
      <p:ext uri="{BB962C8B-B14F-4D97-AF65-F5344CB8AC3E}">
        <p14:creationId xmlns:p14="http://schemas.microsoft.com/office/powerpoint/2010/main" val="2712054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Nation, State, and Minorities</a:t>
            </a:r>
          </a:p>
        </p:txBody>
      </p:sp>
      <p:sp>
        <p:nvSpPr>
          <p:cNvPr id="5" name="Content Placeholder 4"/>
          <p:cNvSpPr>
            <a:spLocks noGrp="1"/>
          </p:cNvSpPr>
          <p:nvPr>
            <p:ph sz="quarter" idx="11"/>
          </p:nvPr>
        </p:nvSpPr>
        <p:spPr>
          <a:xfrm>
            <a:off x="150125" y="1143000"/>
            <a:ext cx="12041875" cy="5029200"/>
          </a:xfrm>
        </p:spPr>
        <p:txBody>
          <a:bodyPr>
            <a:normAutofit fontScale="92500" lnSpcReduction="10000"/>
          </a:bodyPr>
          <a:lstStyle/>
          <a:p>
            <a:pPr marL="0" indent="0">
              <a:buNone/>
            </a:pPr>
            <a:r>
              <a:rPr lang="en-US" u="sng" dirty="0"/>
              <a:t>NATIONS AND STATES</a:t>
            </a:r>
          </a:p>
          <a:p>
            <a:r>
              <a:rPr lang="en-US" b="1" dirty="0"/>
              <a:t>State</a:t>
            </a:r>
            <a:r>
              <a:rPr lang="en-US" dirty="0"/>
              <a:t> v </a:t>
            </a:r>
            <a:r>
              <a:rPr lang="en-US" b="1" dirty="0"/>
              <a:t>nation</a:t>
            </a:r>
          </a:p>
          <a:p>
            <a:pPr lvl="1"/>
            <a:r>
              <a:rPr lang="en-US" dirty="0"/>
              <a:t>Political organization</a:t>
            </a:r>
          </a:p>
          <a:p>
            <a:pPr lvl="1"/>
            <a:r>
              <a:rPr lang="en-US" dirty="0"/>
              <a:t>Community of people</a:t>
            </a:r>
          </a:p>
          <a:p>
            <a:r>
              <a:rPr lang="en-US" dirty="0"/>
              <a:t>Incongruence between nation and state</a:t>
            </a:r>
          </a:p>
          <a:p>
            <a:pPr lvl="1"/>
            <a:r>
              <a:rPr lang="en-US" dirty="0"/>
              <a:t>Nation lacks a state</a:t>
            </a:r>
          </a:p>
          <a:p>
            <a:pPr lvl="1"/>
            <a:r>
              <a:rPr lang="en-US" dirty="0"/>
              <a:t>States with more than one </a:t>
            </a:r>
            <a:r>
              <a:rPr lang="en-US" dirty="0" smtClean="0"/>
              <a:t>nation</a:t>
            </a:r>
          </a:p>
          <a:p>
            <a:pPr lvl="2"/>
            <a:r>
              <a:rPr lang="en-US" dirty="0" smtClean="0"/>
              <a:t>If the minority nation is spread out living all over the country, it is less of a threat to unity</a:t>
            </a:r>
          </a:p>
          <a:p>
            <a:pPr lvl="2"/>
            <a:r>
              <a:rPr lang="en-US" dirty="0" smtClean="0"/>
              <a:t>If the minority nation(s) is/are mostly living in one part of the country, it is a greater threat to unity – i.e. Canada, Czechoslovakia, Yugoslavia, Spain, U.K., Russia</a:t>
            </a:r>
            <a:endParaRPr lang="en-US" dirty="0"/>
          </a:p>
          <a:p>
            <a:pPr lvl="1"/>
            <a:r>
              <a:rPr lang="en-US" dirty="0"/>
              <a:t>Minority groups, </a:t>
            </a:r>
            <a:r>
              <a:rPr lang="en-US" dirty="0" smtClean="0"/>
              <a:t>tolerance, </a:t>
            </a:r>
            <a:r>
              <a:rPr lang="en-US" dirty="0"/>
              <a:t>and protections</a:t>
            </a:r>
          </a:p>
        </p:txBody>
      </p:sp>
    </p:spTree>
    <p:extLst>
      <p:ext uri="{BB962C8B-B14F-4D97-AF65-F5344CB8AC3E}">
        <p14:creationId xmlns:p14="http://schemas.microsoft.com/office/powerpoint/2010/main" val="183564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75CEDF0E-9F0E-47E1-9E7A-DC9A5BF3FB62}" type="slidenum">
              <a:rPr lang="en-US" altLang="en-US"/>
              <a:pPr/>
              <a:t>35</a:t>
            </a:fld>
            <a:endParaRPr lang="en-US" altLang="en-US"/>
          </a:p>
        </p:txBody>
      </p:sp>
      <p:pic>
        <p:nvPicPr>
          <p:cNvPr id="28674" name="Picture 2"/>
          <p:cNvPicPr>
            <a:picLocks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3"/>
          <p:cNvSpPr>
            <a:spLocks noGrp="1" noChangeArrowheads="1"/>
          </p:cNvSpPr>
          <p:nvPr>
            <p:ph type="title"/>
          </p:nvPr>
        </p:nvSpPr>
        <p:spPr>
          <a:xfrm>
            <a:off x="0" y="2180230"/>
            <a:ext cx="3200400" cy="4114800"/>
          </a:xfrm>
        </p:spPr>
        <p:txBody>
          <a:bodyPr/>
          <a:lstStyle/>
          <a:p>
            <a:r>
              <a:rPr lang="en-US" altLang="en-US" sz="2400" b="0" dirty="0"/>
              <a:t>Britain has granted Scotland its own parliament and Wales may follow.  Sometimes granting greater autonomy can stave off a full scale revolt and independence</a:t>
            </a:r>
            <a:r>
              <a:rPr lang="en-US" altLang="en-US" sz="1800" b="0" dirty="0"/>
              <a:t>.</a:t>
            </a:r>
          </a:p>
        </p:txBody>
      </p:sp>
      <p:sp>
        <p:nvSpPr>
          <p:cNvPr id="2" name="TextBox 1"/>
          <p:cNvSpPr txBox="1"/>
          <p:nvPr/>
        </p:nvSpPr>
        <p:spPr>
          <a:xfrm>
            <a:off x="9321421" y="887104"/>
            <a:ext cx="2870579" cy="3693319"/>
          </a:xfrm>
          <a:prstGeom prst="rect">
            <a:avLst/>
          </a:prstGeom>
          <a:noFill/>
        </p:spPr>
        <p:txBody>
          <a:bodyPr wrap="square" rtlCol="0">
            <a:spAutoFit/>
          </a:bodyPr>
          <a:lstStyle/>
          <a:p>
            <a:r>
              <a:rPr lang="en-US" dirty="0" smtClean="0"/>
              <a:t>Scotland had a referendum on separating from the UK. In 2017. There were more votes to remain in the U.K.; however, the vote was very close. After the BREXIT, a new referendum in Scotland might just produce the opposite of the previous referendum. As of 2018, there doesn’t seem to be a big movement to have a new referendum.</a:t>
            </a:r>
            <a:endParaRPr lang="en-US" dirty="0"/>
          </a:p>
        </p:txBody>
      </p:sp>
    </p:spTree>
    <p:extLst>
      <p:ext uri="{BB962C8B-B14F-4D97-AF65-F5344CB8AC3E}">
        <p14:creationId xmlns:p14="http://schemas.microsoft.com/office/powerpoint/2010/main" val="2628108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41" y="201563"/>
            <a:ext cx="11582400" cy="777875"/>
          </a:xfrm>
        </p:spPr>
        <p:txBody>
          <a:bodyPr/>
          <a:lstStyle/>
          <a:p>
            <a:r>
              <a:rPr lang="en-US" dirty="0"/>
              <a:t>Nation, State, and Minorities</a:t>
            </a:r>
          </a:p>
        </p:txBody>
      </p:sp>
      <p:sp>
        <p:nvSpPr>
          <p:cNvPr id="7" name="Text Placeholder 6"/>
          <p:cNvSpPr>
            <a:spLocks noGrp="1"/>
          </p:cNvSpPr>
          <p:nvPr>
            <p:ph type="body" sz="quarter" idx="13"/>
          </p:nvPr>
        </p:nvSpPr>
        <p:spPr>
          <a:xfrm>
            <a:off x="-136478" y="5694860"/>
            <a:ext cx="12096466" cy="898864"/>
          </a:xfrm>
        </p:spPr>
        <p:txBody>
          <a:bodyPr/>
          <a:lstStyle/>
          <a:p>
            <a:pPr algn="ctr"/>
            <a:r>
              <a:rPr lang="en-US" dirty="0"/>
              <a:t>Distribution of Kurds in the Middle East. Kurdish nation divided among separate states.</a:t>
            </a:r>
          </a:p>
        </p:txBody>
      </p:sp>
      <p:pic>
        <p:nvPicPr>
          <p:cNvPr id="14338" name="Picture 2" descr="L:\Higher Education Editorial\Kaveney\Short, Human Geography, 2e\Supplements\Figure JPEGs\Chapter 15\Figure 15.7.jpg"/>
          <p:cNvPicPr>
            <a:picLocks noChangeAspect="1" noChangeArrowheads="1"/>
          </p:cNvPicPr>
          <p:nvPr/>
        </p:nvPicPr>
        <p:blipFill rotWithShape="1">
          <a:blip r:embed="rId3">
            <a:extLst>
              <a:ext uri="{28A0092B-C50C-407E-A947-70E740481C1C}">
                <a14:useLocalDpi xmlns:a14="http://schemas.microsoft.com/office/drawing/2010/main" val="0"/>
              </a:ext>
            </a:extLst>
          </a:blip>
          <a:srcRect b="48773"/>
          <a:stretch/>
        </p:blipFill>
        <p:spPr bwMode="auto">
          <a:xfrm>
            <a:off x="-14506" y="1392071"/>
            <a:ext cx="5842100" cy="4159815"/>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L:\Higher Education Editorial\Kaveney\Short, Human Geography, 2e\Supplements\Figure JPEGs\Chapter 15\Figure 15.7.jpg"/>
          <p:cNvPicPr>
            <a:picLocks noChangeAspect="1" noChangeArrowheads="1"/>
          </p:cNvPicPr>
          <p:nvPr/>
        </p:nvPicPr>
        <p:blipFill rotWithShape="1">
          <a:blip r:embed="rId3">
            <a:extLst>
              <a:ext uri="{28A0092B-C50C-407E-A947-70E740481C1C}">
                <a14:useLocalDpi xmlns:a14="http://schemas.microsoft.com/office/drawing/2010/main" val="0"/>
              </a:ext>
            </a:extLst>
          </a:blip>
          <a:srcRect t="51823"/>
          <a:stretch/>
        </p:blipFill>
        <p:spPr bwMode="auto">
          <a:xfrm>
            <a:off x="6086900" y="1392071"/>
            <a:ext cx="6105099" cy="408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535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113730" y="1143001"/>
            <a:ext cx="12078269" cy="5029200"/>
          </a:xfrm>
        </p:spPr>
        <p:txBody>
          <a:bodyPr>
            <a:normAutofit/>
          </a:bodyPr>
          <a:lstStyle/>
          <a:p>
            <a:pPr marL="0" indent="0">
              <a:buNone/>
            </a:pPr>
            <a:r>
              <a:rPr lang="en-US" u="sng" dirty="0"/>
              <a:t>FORCES OF POWER</a:t>
            </a:r>
          </a:p>
          <a:p>
            <a:r>
              <a:rPr lang="en-US" dirty="0"/>
              <a:t>Government, state, and national territory</a:t>
            </a:r>
          </a:p>
          <a:p>
            <a:pPr lvl="1"/>
            <a:r>
              <a:rPr lang="en-US" b="1" dirty="0"/>
              <a:t>Deep state </a:t>
            </a:r>
            <a:r>
              <a:rPr lang="en-US" dirty="0"/>
              <a:t>of entrenched power despite change in government</a:t>
            </a:r>
            <a:endParaRPr lang="en-US" b="1" dirty="0"/>
          </a:p>
          <a:p>
            <a:r>
              <a:rPr lang="en-US" b="1" dirty="0"/>
              <a:t>Centripetal forces </a:t>
            </a:r>
            <a:r>
              <a:rPr lang="en-US" dirty="0"/>
              <a:t>that unify state’s power</a:t>
            </a:r>
          </a:p>
          <a:p>
            <a:pPr lvl="1"/>
            <a:r>
              <a:rPr lang="en-US" dirty="0"/>
              <a:t>External aggressions, federal structures, and national mass media and education, shared culture and language</a:t>
            </a:r>
          </a:p>
          <a:p>
            <a:r>
              <a:rPr lang="en-US" b="1" dirty="0"/>
              <a:t>Centrifugal forces </a:t>
            </a:r>
            <a:r>
              <a:rPr lang="en-US" dirty="0"/>
              <a:t>that disrupt state’s power</a:t>
            </a:r>
          </a:p>
          <a:p>
            <a:pPr lvl="1"/>
            <a:r>
              <a:rPr lang="en-US" dirty="0"/>
              <a:t>Political and economic inequality</a:t>
            </a:r>
          </a:p>
          <a:p>
            <a:pPr lvl="1"/>
            <a:r>
              <a:rPr lang="en-US" dirty="0"/>
              <a:t>Separatist movements</a:t>
            </a:r>
          </a:p>
        </p:txBody>
      </p:sp>
      <p:sp>
        <p:nvSpPr>
          <p:cNvPr id="4" name="Title 3"/>
          <p:cNvSpPr>
            <a:spLocks noGrp="1"/>
          </p:cNvSpPr>
          <p:nvPr>
            <p:ph type="title"/>
          </p:nvPr>
        </p:nvSpPr>
        <p:spPr/>
        <p:txBody>
          <a:bodyPr/>
          <a:lstStyle/>
          <a:p>
            <a:r>
              <a:rPr lang="en-US" dirty="0"/>
              <a:t>The Territory of the State</a:t>
            </a:r>
          </a:p>
        </p:txBody>
      </p:sp>
    </p:spTree>
    <p:extLst>
      <p:ext uri="{BB962C8B-B14F-4D97-AF65-F5344CB8AC3E}">
        <p14:creationId xmlns:p14="http://schemas.microsoft.com/office/powerpoint/2010/main" val="984665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65125"/>
            <a:ext cx="11582400" cy="777875"/>
          </a:xfrm>
        </p:spPr>
        <p:txBody>
          <a:bodyPr/>
          <a:lstStyle/>
          <a:p>
            <a:pPr algn="l"/>
            <a:r>
              <a:rPr lang="en-US" dirty="0"/>
              <a:t>The Territory of the State</a:t>
            </a:r>
          </a:p>
        </p:txBody>
      </p:sp>
      <p:sp>
        <p:nvSpPr>
          <p:cNvPr id="5" name="Content Placeholder 4"/>
          <p:cNvSpPr>
            <a:spLocks noGrp="1"/>
          </p:cNvSpPr>
          <p:nvPr>
            <p:ph sz="quarter" idx="11"/>
          </p:nvPr>
        </p:nvSpPr>
        <p:spPr/>
        <p:txBody>
          <a:bodyPr>
            <a:normAutofit/>
          </a:bodyPr>
          <a:lstStyle/>
          <a:p>
            <a:pPr marL="0" indent="0">
              <a:buNone/>
            </a:pPr>
            <a:r>
              <a:rPr lang="en-US" u="sng" dirty="0"/>
              <a:t>FORCES OF POWER</a:t>
            </a:r>
          </a:p>
          <a:p>
            <a:r>
              <a:rPr lang="en-US" dirty="0"/>
              <a:t>Territorial integrity</a:t>
            </a:r>
          </a:p>
          <a:p>
            <a:pPr lvl="1"/>
            <a:r>
              <a:rPr lang="en-US" dirty="0"/>
              <a:t>Legitimate force and territorial control</a:t>
            </a:r>
          </a:p>
          <a:p>
            <a:pPr lvl="1"/>
            <a:r>
              <a:rPr lang="en-US" dirty="0"/>
              <a:t>Sameness and internal territorial integrity, marked differences can pressure state control</a:t>
            </a:r>
          </a:p>
          <a:p>
            <a:r>
              <a:rPr lang="en-US" dirty="0"/>
              <a:t>Example of Brexit</a:t>
            </a:r>
          </a:p>
          <a:p>
            <a:pPr lvl="1"/>
            <a:r>
              <a:rPr lang="en-US" dirty="0"/>
              <a:t>Political geography of UK forces of power</a:t>
            </a:r>
          </a:p>
        </p:txBody>
      </p:sp>
      <p:sp>
        <p:nvSpPr>
          <p:cNvPr id="3" name="Text Placeholder 2">
            <a:extLst>
              <a:ext uri="{FF2B5EF4-FFF2-40B4-BE49-F238E27FC236}">
                <a16:creationId xmlns:a16="http://schemas.microsoft.com/office/drawing/2014/main" id="{B7BB501E-854D-4F20-9882-3BD7F637237B}"/>
              </a:ext>
            </a:extLst>
          </p:cNvPr>
          <p:cNvSpPr>
            <a:spLocks noGrp="1"/>
          </p:cNvSpPr>
          <p:nvPr>
            <p:ph type="body" sz="quarter" idx="13"/>
          </p:nvPr>
        </p:nvSpPr>
        <p:spPr>
          <a:xfrm>
            <a:off x="7573337" y="6202907"/>
            <a:ext cx="2556769" cy="490491"/>
          </a:xfrm>
        </p:spPr>
        <p:txBody>
          <a:bodyPr/>
          <a:lstStyle/>
          <a:p>
            <a:pPr algn="ctr"/>
            <a:r>
              <a:rPr lang="en-US" dirty="0">
                <a:solidFill>
                  <a:schemeClr val="bg1"/>
                </a:solidFill>
              </a:rPr>
              <a:t>The Brexit vote</a:t>
            </a:r>
          </a:p>
        </p:txBody>
      </p:sp>
      <p:pic>
        <p:nvPicPr>
          <p:cNvPr id="15362" name="Picture 2" descr="L:\Higher Education Editorial\Kaveney\Short, Human Geography, 2e\Supplements\Figure JPEGs\Chapter 15\Figure 1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658" y="1"/>
            <a:ext cx="4227074" cy="630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95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Boundaries and Frontiers</a:t>
            </a:r>
          </a:p>
        </p:txBody>
      </p:sp>
      <p:sp>
        <p:nvSpPr>
          <p:cNvPr id="5" name="Content Placeholder 4"/>
          <p:cNvSpPr>
            <a:spLocks noGrp="1"/>
          </p:cNvSpPr>
          <p:nvPr>
            <p:ph sz="quarter" idx="11"/>
          </p:nvPr>
        </p:nvSpPr>
        <p:spPr/>
        <p:txBody>
          <a:bodyPr/>
          <a:lstStyle/>
          <a:p>
            <a:r>
              <a:rPr lang="en-US" dirty="0"/>
              <a:t>Type of borders: natural and artificial</a:t>
            </a:r>
          </a:p>
          <a:p>
            <a:r>
              <a:rPr lang="en-US" dirty="0"/>
              <a:t>Stage for performance of national identity</a:t>
            </a:r>
          </a:p>
          <a:p>
            <a:pPr lvl="1"/>
            <a:r>
              <a:rPr lang="en-US" dirty="0"/>
              <a:t>Tell a country’s history</a:t>
            </a:r>
          </a:p>
          <a:p>
            <a:pPr lvl="1"/>
            <a:r>
              <a:rPr lang="en-US" dirty="0"/>
              <a:t>Define and contain</a:t>
            </a:r>
          </a:p>
          <a:p>
            <a:r>
              <a:rPr lang="en-US" dirty="0"/>
              <a:t>Porosity of Borders</a:t>
            </a:r>
          </a:p>
          <a:p>
            <a:pPr lvl="1"/>
            <a:r>
              <a:rPr lang="en-US" b="1" dirty="0"/>
              <a:t>Hard </a:t>
            </a:r>
            <a:r>
              <a:rPr lang="en-US" dirty="0"/>
              <a:t>and </a:t>
            </a:r>
            <a:r>
              <a:rPr lang="en-US" b="1" dirty="0"/>
              <a:t>soft</a:t>
            </a:r>
            <a:endParaRPr lang="en-US" dirty="0"/>
          </a:p>
          <a:p>
            <a:pPr lvl="1"/>
            <a:r>
              <a:rPr lang="en-US" b="1" dirty="0"/>
              <a:t>Porous </a:t>
            </a:r>
            <a:r>
              <a:rPr lang="en-US" dirty="0"/>
              <a:t>and </a:t>
            </a:r>
            <a:r>
              <a:rPr lang="en-US" b="1" dirty="0"/>
              <a:t>nonporous</a:t>
            </a:r>
          </a:p>
        </p:txBody>
      </p:sp>
      <p:sp>
        <p:nvSpPr>
          <p:cNvPr id="7" name="Text Placeholder 6"/>
          <p:cNvSpPr>
            <a:spLocks noGrp="1"/>
          </p:cNvSpPr>
          <p:nvPr>
            <p:ph type="body" sz="quarter" idx="13"/>
          </p:nvPr>
        </p:nvSpPr>
        <p:spPr>
          <a:xfrm>
            <a:off x="5370322" y="6277805"/>
            <a:ext cx="6821678" cy="907742"/>
          </a:xfrm>
        </p:spPr>
        <p:txBody>
          <a:bodyPr/>
          <a:lstStyle/>
          <a:p>
            <a:pPr algn="ctr"/>
            <a:r>
              <a:rPr lang="en-US" dirty="0">
                <a:solidFill>
                  <a:schemeClr val="bg1"/>
                </a:solidFill>
              </a:rPr>
              <a:t>Boundary between North and South Korea.</a:t>
            </a:r>
          </a:p>
        </p:txBody>
      </p:sp>
      <p:pic>
        <p:nvPicPr>
          <p:cNvPr id="16386" name="Picture 2" descr="L:\Higher Education Editorial\Kaveney\Short, Human Geography, 2e\Supplements\Figure JPEGs\Chapter 15\Figure 1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190" y="1775442"/>
            <a:ext cx="6180810" cy="422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8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69828B-5572-41EE-A4FB-5826F8424FCC}" type="slidenum">
              <a:rPr lang="en-US" altLang="en-US"/>
              <a:pPr/>
              <a:t>4</a:t>
            </a:fld>
            <a:endParaRPr lang="en-US" altLang="en-US"/>
          </a:p>
        </p:txBody>
      </p:sp>
      <p:sp>
        <p:nvSpPr>
          <p:cNvPr id="6147" name="Rectangle 2"/>
          <p:cNvSpPr>
            <a:spLocks noGrp="1" noChangeArrowheads="1"/>
          </p:cNvSpPr>
          <p:nvPr>
            <p:ph type="title"/>
          </p:nvPr>
        </p:nvSpPr>
        <p:spPr>
          <a:xfrm>
            <a:off x="2209800" y="332509"/>
            <a:ext cx="7772400" cy="762000"/>
          </a:xfrm>
          <a:solidFill>
            <a:schemeClr val="bg1">
              <a:alpha val="50195"/>
            </a:schemeClr>
          </a:solidFill>
        </p:spPr>
        <p:txBody>
          <a:bodyPr/>
          <a:lstStyle/>
          <a:p>
            <a:r>
              <a:rPr lang="en-US" altLang="en-US" b="0" i="1" dirty="0" smtClean="0"/>
              <a:t>National Political Systems</a:t>
            </a:r>
          </a:p>
        </p:txBody>
      </p:sp>
      <p:sp>
        <p:nvSpPr>
          <p:cNvPr id="6148" name="Rectangle 3"/>
          <p:cNvSpPr>
            <a:spLocks noGrp="1" noChangeArrowheads="1"/>
          </p:cNvSpPr>
          <p:nvPr>
            <p:ph type="body" idx="1"/>
          </p:nvPr>
        </p:nvSpPr>
        <p:spPr>
          <a:xfrm>
            <a:off x="0" y="1236518"/>
            <a:ext cx="12192000" cy="5469082"/>
          </a:xfrm>
        </p:spPr>
        <p:txBody>
          <a:bodyPr>
            <a:normAutofit/>
          </a:bodyPr>
          <a:lstStyle/>
          <a:p>
            <a:r>
              <a:rPr lang="en-US" altLang="en-US" b="1" dirty="0" smtClean="0"/>
              <a:t>Terms: Nations, States, and Nation-States</a:t>
            </a:r>
          </a:p>
          <a:p>
            <a:pPr lvl="1"/>
            <a:r>
              <a:rPr lang="en-US" altLang="en-US" b="1" dirty="0" smtClean="0">
                <a:solidFill>
                  <a:srgbClr val="FF0000"/>
                </a:solidFill>
              </a:rPr>
              <a:t>Nation:</a:t>
            </a:r>
            <a:r>
              <a:rPr lang="en-US" altLang="en-US" dirty="0" smtClean="0"/>
              <a:t>  A group of people with a sense of oneness – an ethnic group.</a:t>
            </a:r>
          </a:p>
          <a:p>
            <a:pPr lvl="2"/>
            <a:r>
              <a:rPr lang="en-US" altLang="en-US" dirty="0" smtClean="0"/>
              <a:t>Should not be used to mean a country</a:t>
            </a:r>
          </a:p>
          <a:p>
            <a:pPr lvl="1"/>
            <a:r>
              <a:rPr lang="en-US" altLang="en-US" b="1" dirty="0" smtClean="0">
                <a:solidFill>
                  <a:srgbClr val="FF0000"/>
                </a:solidFill>
              </a:rPr>
              <a:t>State:</a:t>
            </a:r>
            <a:r>
              <a:rPr lang="en-US" altLang="en-US" dirty="0" smtClean="0"/>
              <a:t>  A part of the earth’s land surface which is organized under a government and has boundaries.</a:t>
            </a:r>
          </a:p>
          <a:p>
            <a:pPr lvl="1"/>
            <a:r>
              <a:rPr lang="en-US" altLang="en-US" b="1" dirty="0" smtClean="0">
                <a:solidFill>
                  <a:srgbClr val="FF0000"/>
                </a:solidFill>
              </a:rPr>
              <a:t>Nation-state:</a:t>
            </a:r>
            <a:r>
              <a:rPr lang="en-US" altLang="en-US" dirty="0" smtClean="0"/>
              <a:t>  High coincidence between the territory occupied by a nation and that which is organized as a state – A nation which has its own political structure for the territory it occupies.</a:t>
            </a:r>
          </a:p>
          <a:p>
            <a:pPr lvl="1"/>
            <a:r>
              <a:rPr lang="en-US" altLang="en-US" b="1" dirty="0" smtClean="0">
                <a:solidFill>
                  <a:srgbClr val="FF0000"/>
                </a:solidFill>
              </a:rPr>
              <a:t>Multi-national state:</a:t>
            </a:r>
            <a:r>
              <a:rPr lang="en-US" altLang="en-US" dirty="0" smtClean="0"/>
              <a:t>  A state in which more than one nation resides</a:t>
            </a:r>
          </a:p>
          <a:p>
            <a:pPr lvl="2"/>
            <a:r>
              <a:rPr lang="en-US" altLang="en-US" dirty="0" smtClean="0"/>
              <a:t>Canada, Nigeria, Spain, and many others</a:t>
            </a:r>
          </a:p>
        </p:txBody>
      </p:sp>
    </p:spTree>
    <p:extLst>
      <p:ext uri="{BB962C8B-B14F-4D97-AF65-F5344CB8AC3E}">
        <p14:creationId xmlns:p14="http://schemas.microsoft.com/office/powerpoint/2010/main" val="1394082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6245" y="281883"/>
            <a:ext cx="11582400" cy="777875"/>
          </a:xfrm>
        </p:spPr>
        <p:txBody>
          <a:bodyPr/>
          <a:lstStyle/>
          <a:p>
            <a:pPr algn="l"/>
            <a:r>
              <a:rPr lang="en-US" dirty="0"/>
              <a:t>Boundaries and Frontiers</a:t>
            </a:r>
          </a:p>
        </p:txBody>
      </p:sp>
      <p:sp>
        <p:nvSpPr>
          <p:cNvPr id="5" name="Content Placeholder 4"/>
          <p:cNvSpPr>
            <a:spLocks noGrp="1"/>
          </p:cNvSpPr>
          <p:nvPr>
            <p:ph sz="quarter" idx="11"/>
          </p:nvPr>
        </p:nvSpPr>
        <p:spPr/>
        <p:txBody>
          <a:bodyPr>
            <a:normAutofit fontScale="85000" lnSpcReduction="20000"/>
          </a:bodyPr>
          <a:lstStyle/>
          <a:p>
            <a:r>
              <a:rPr lang="en-US" dirty="0"/>
              <a:t>Borders and conflict</a:t>
            </a:r>
          </a:p>
          <a:p>
            <a:pPr lvl="1"/>
            <a:r>
              <a:rPr lang="en-US" dirty="0"/>
              <a:t>Where territorial sovereignty is disputed</a:t>
            </a:r>
          </a:p>
          <a:p>
            <a:r>
              <a:rPr lang="en-US" b="1" dirty="0"/>
              <a:t>Maritime boundaries</a:t>
            </a:r>
            <a:r>
              <a:rPr lang="en-US" dirty="0"/>
              <a:t>: </a:t>
            </a:r>
            <a:r>
              <a:rPr lang="en-US" dirty="0" smtClean="0"/>
              <a:t>the </a:t>
            </a:r>
            <a:r>
              <a:rPr lang="en-US" dirty="0"/>
              <a:t>South China Sea</a:t>
            </a:r>
          </a:p>
          <a:p>
            <a:pPr lvl="1"/>
            <a:r>
              <a:rPr lang="en-US" dirty="0"/>
              <a:t>Search for valuable resources in the seas</a:t>
            </a:r>
          </a:p>
          <a:p>
            <a:pPr lvl="1"/>
            <a:r>
              <a:rPr lang="en-US" dirty="0"/>
              <a:t>Claims and exclusive economic zones (EEZs)</a:t>
            </a:r>
          </a:p>
          <a:p>
            <a:r>
              <a:rPr lang="en-US" dirty="0"/>
              <a:t>Borders and cooperation</a:t>
            </a:r>
          </a:p>
          <a:p>
            <a:r>
              <a:rPr lang="en-US" dirty="0"/>
              <a:t>New perspectives</a:t>
            </a:r>
          </a:p>
          <a:p>
            <a:pPr lvl="1"/>
            <a:r>
              <a:rPr lang="en-US" dirty="0"/>
              <a:t>Social construction of borders and importance to national identity</a:t>
            </a:r>
          </a:p>
        </p:txBody>
      </p:sp>
      <p:sp>
        <p:nvSpPr>
          <p:cNvPr id="7" name="Text Placeholder 6"/>
          <p:cNvSpPr>
            <a:spLocks noGrp="1"/>
          </p:cNvSpPr>
          <p:nvPr>
            <p:ph type="body" sz="quarter" idx="13"/>
          </p:nvPr>
        </p:nvSpPr>
        <p:spPr>
          <a:xfrm>
            <a:off x="6477741" y="6293260"/>
            <a:ext cx="4343400" cy="463858"/>
          </a:xfrm>
        </p:spPr>
        <p:txBody>
          <a:bodyPr/>
          <a:lstStyle/>
          <a:p>
            <a:pPr algn="ctr"/>
            <a:r>
              <a:rPr lang="en-US" dirty="0">
                <a:solidFill>
                  <a:schemeClr val="bg1"/>
                </a:solidFill>
              </a:rPr>
              <a:t>The South China Sea claims.</a:t>
            </a:r>
          </a:p>
        </p:txBody>
      </p:sp>
      <p:pic>
        <p:nvPicPr>
          <p:cNvPr id="17410" name="Picture 2" descr="L:\Higher Education Editorial\Kaveney\Short, Human Geography, 2e\Supplements\Figure JPEGs\Chapter 15\Figure 15.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466" y="227033"/>
            <a:ext cx="5185534" cy="606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6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p:txBody>
          <a:bodyPr/>
          <a:lstStyle/>
          <a:p>
            <a:r>
              <a:rPr lang="en-US" dirty="0" smtClean="0"/>
              <a:t>Mountains</a:t>
            </a:r>
          </a:p>
          <a:p>
            <a:pPr lvl="1"/>
            <a:r>
              <a:rPr lang="en-US" dirty="0" smtClean="0"/>
              <a:t>May be delimited (described in words and latitude &amp; longitude)</a:t>
            </a:r>
          </a:p>
          <a:p>
            <a:pPr lvl="1"/>
            <a:r>
              <a:rPr lang="en-US" dirty="0" smtClean="0"/>
              <a:t>May be extremely difficult to demarcate - a lot of room for disputes</a:t>
            </a:r>
          </a:p>
          <a:p>
            <a:r>
              <a:rPr lang="en-US" dirty="0" smtClean="0"/>
              <a:t>Rivers</a:t>
            </a:r>
          </a:p>
          <a:p>
            <a:pPr lvl="1"/>
            <a:r>
              <a:rPr lang="en-US" dirty="0" smtClean="0"/>
              <a:t>The course of a river is constantly changing (usually extremely slowly). Particularly during floods, rivers have been known to make big changes in their courses.</a:t>
            </a:r>
          </a:p>
          <a:p>
            <a:pPr lvl="2"/>
            <a:r>
              <a:rPr lang="en-US" dirty="0" smtClean="0"/>
              <a:t>There is at least one part of Illinois that is now on the west side of the Mississippi River, separated from the rest of Illinois. The same is true between Kansas and Missouri on the Missouri River.</a:t>
            </a:r>
            <a:endParaRPr lang="en-US" dirty="0"/>
          </a:p>
        </p:txBody>
      </p:sp>
      <p:sp>
        <p:nvSpPr>
          <p:cNvPr id="6" name="Title 5"/>
          <p:cNvSpPr>
            <a:spLocks noGrp="1"/>
          </p:cNvSpPr>
          <p:nvPr>
            <p:ph type="title"/>
          </p:nvPr>
        </p:nvSpPr>
        <p:spPr/>
        <p:txBody>
          <a:bodyPr/>
          <a:lstStyle/>
          <a:p>
            <a:r>
              <a:rPr lang="en-US" dirty="0" smtClean="0"/>
              <a:t>Rivers and Mountains make poor boundaries</a:t>
            </a:r>
            <a:endParaRPr lang="en-US" dirty="0"/>
          </a:p>
        </p:txBody>
      </p:sp>
    </p:spTree>
    <p:extLst>
      <p:ext uri="{BB962C8B-B14F-4D97-AF65-F5344CB8AC3E}">
        <p14:creationId xmlns:p14="http://schemas.microsoft.com/office/powerpoint/2010/main" val="2386540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1" y="0"/>
            <a:ext cx="6959065" cy="6858000"/>
          </a:xfrm>
          <a:prstGeom prst="rect">
            <a:avLst/>
          </a:prstGeom>
        </p:spPr>
      </p:pic>
      <p:sp>
        <p:nvSpPr>
          <p:cNvPr id="3" name="Title 2"/>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8284463" y="0"/>
            <a:ext cx="3907537" cy="6858000"/>
          </a:xfrm>
          <a:prstGeom prst="rect">
            <a:avLst/>
          </a:prstGeom>
        </p:spPr>
      </p:pic>
    </p:spTree>
    <p:extLst>
      <p:ext uri="{BB962C8B-B14F-4D97-AF65-F5344CB8AC3E}">
        <p14:creationId xmlns:p14="http://schemas.microsoft.com/office/powerpoint/2010/main" val="2396679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8657" y="104957"/>
            <a:ext cx="11582400" cy="777875"/>
          </a:xfrm>
        </p:spPr>
        <p:txBody>
          <a:bodyPr/>
          <a:lstStyle/>
          <a:p>
            <a:pPr algn="r"/>
            <a:r>
              <a:rPr lang="en-US" dirty="0"/>
              <a:t>Geography of Elections</a:t>
            </a:r>
          </a:p>
        </p:txBody>
      </p:sp>
      <p:sp>
        <p:nvSpPr>
          <p:cNvPr id="5" name="Content Placeholder 4"/>
          <p:cNvSpPr>
            <a:spLocks noGrp="1"/>
          </p:cNvSpPr>
          <p:nvPr>
            <p:ph sz="quarter" idx="11"/>
          </p:nvPr>
        </p:nvSpPr>
        <p:spPr>
          <a:xfrm>
            <a:off x="-1" y="575781"/>
            <a:ext cx="4870921" cy="5797190"/>
          </a:xfrm>
        </p:spPr>
        <p:txBody>
          <a:bodyPr>
            <a:normAutofit lnSpcReduction="10000"/>
          </a:bodyPr>
          <a:lstStyle/>
          <a:p>
            <a:r>
              <a:rPr lang="en-US" dirty="0"/>
              <a:t>Maintain legitimacy by act of elections</a:t>
            </a:r>
          </a:p>
          <a:p>
            <a:r>
              <a:rPr lang="en-US" dirty="0"/>
              <a:t>Distribution of votes </a:t>
            </a:r>
          </a:p>
          <a:p>
            <a:pPr lvl="1"/>
            <a:r>
              <a:rPr lang="en-US" dirty="0"/>
              <a:t>National and regional </a:t>
            </a:r>
          </a:p>
          <a:p>
            <a:pPr lvl="1"/>
            <a:r>
              <a:rPr lang="en-US" dirty="0"/>
              <a:t>Local patterns and the </a:t>
            </a:r>
            <a:r>
              <a:rPr lang="en-US" b="1" dirty="0"/>
              <a:t>neighborhood effect</a:t>
            </a:r>
          </a:p>
          <a:p>
            <a:r>
              <a:rPr lang="en-US" dirty="0"/>
              <a:t>Marked spatial polarization of voting</a:t>
            </a:r>
          </a:p>
          <a:p>
            <a:pPr lvl="1"/>
            <a:r>
              <a:rPr lang="en-US" dirty="0"/>
              <a:t>US </a:t>
            </a:r>
            <a:r>
              <a:rPr lang="en-US" dirty="0" smtClean="0"/>
              <a:t>elections</a:t>
            </a:r>
          </a:p>
          <a:p>
            <a:r>
              <a:rPr lang="en-US" dirty="0" smtClean="0"/>
              <a:t>Gerrymandering even though it is unconstitutional in USA</a:t>
            </a:r>
            <a:endParaRPr lang="en-US" dirty="0"/>
          </a:p>
        </p:txBody>
      </p:sp>
      <p:sp>
        <p:nvSpPr>
          <p:cNvPr id="7" name="Text Placeholder 6"/>
          <p:cNvSpPr>
            <a:spLocks noGrp="1"/>
          </p:cNvSpPr>
          <p:nvPr>
            <p:ph type="body" sz="quarter" idx="13"/>
          </p:nvPr>
        </p:nvSpPr>
        <p:spPr>
          <a:xfrm>
            <a:off x="5318078" y="6372971"/>
            <a:ext cx="6855725" cy="364118"/>
          </a:xfrm>
        </p:spPr>
        <p:txBody>
          <a:bodyPr/>
          <a:lstStyle/>
          <a:p>
            <a:pPr algn="ctr"/>
            <a:r>
              <a:rPr lang="en-US" dirty="0">
                <a:solidFill>
                  <a:schemeClr val="bg1"/>
                </a:solidFill>
              </a:rPr>
              <a:t>Voting for presidential candidates in Nigeria, 2011.</a:t>
            </a:r>
          </a:p>
        </p:txBody>
      </p:sp>
      <p:pic>
        <p:nvPicPr>
          <p:cNvPr id="18434" name="Picture 2" descr="L:\Higher Education Editorial\Kaveney\Short, Human Geography, 2e\Supplements\Figure JPEGs\Chapter 15\Figure 15.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921" y="964719"/>
            <a:ext cx="7321079" cy="540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203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Higher Education Editorial\Kaveney\Short, Human Geography, 2e\Supplements\Figure JPEGs\Chapter 15\Figure 1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528" y="518614"/>
            <a:ext cx="9815345" cy="63393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DE49AC5-0A0A-424A-8A74-0A1F7C2B53D0}"/>
              </a:ext>
            </a:extLst>
          </p:cNvPr>
          <p:cNvSpPr>
            <a:spLocks noGrp="1"/>
          </p:cNvSpPr>
          <p:nvPr>
            <p:ph type="title"/>
          </p:nvPr>
        </p:nvSpPr>
        <p:spPr>
          <a:xfrm>
            <a:off x="987188" y="146762"/>
            <a:ext cx="11582400" cy="777875"/>
          </a:xfrm>
        </p:spPr>
        <p:txBody>
          <a:bodyPr/>
          <a:lstStyle/>
          <a:p>
            <a:r>
              <a:rPr lang="en-US" dirty="0"/>
              <a:t>US Geography of Voting</a:t>
            </a:r>
          </a:p>
        </p:txBody>
      </p:sp>
      <p:sp>
        <p:nvSpPr>
          <p:cNvPr id="5" name="Text Placeholder 4">
            <a:extLst>
              <a:ext uri="{FF2B5EF4-FFF2-40B4-BE49-F238E27FC236}">
                <a16:creationId xmlns:a16="http://schemas.microsoft.com/office/drawing/2014/main" id="{F81D86C9-9540-4C37-A542-5E36F7E0A005}"/>
              </a:ext>
            </a:extLst>
          </p:cNvPr>
          <p:cNvSpPr>
            <a:spLocks noGrp="1"/>
          </p:cNvSpPr>
          <p:nvPr>
            <p:ph type="body" sz="quarter" idx="13"/>
          </p:nvPr>
        </p:nvSpPr>
        <p:spPr>
          <a:xfrm>
            <a:off x="0" y="3906388"/>
            <a:ext cx="2361063" cy="499369"/>
          </a:xfrm>
        </p:spPr>
        <p:txBody>
          <a:bodyPr/>
          <a:lstStyle/>
          <a:p>
            <a:pPr algn="ctr"/>
            <a:r>
              <a:rPr lang="en-US" dirty="0" smtClean="0"/>
              <a:t>Clinton’s </a:t>
            </a:r>
            <a:r>
              <a:rPr lang="en-US" dirty="0"/>
              <a:t>America. </a:t>
            </a:r>
          </a:p>
        </p:txBody>
      </p:sp>
    </p:spTree>
    <p:extLst>
      <p:ext uri="{BB962C8B-B14F-4D97-AF65-F5344CB8AC3E}">
        <p14:creationId xmlns:p14="http://schemas.microsoft.com/office/powerpoint/2010/main" val="964129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Higher Education Editorial\Kaveney\Short, Human Geography, 2e\Supplements\Figure JPEGs\Chapter 15\Figure 1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097" y="647078"/>
            <a:ext cx="9059103" cy="62109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3666" y="258141"/>
            <a:ext cx="11582400" cy="777875"/>
          </a:xfrm>
        </p:spPr>
        <p:txBody>
          <a:bodyPr/>
          <a:lstStyle/>
          <a:p>
            <a:r>
              <a:rPr lang="en-US" dirty="0"/>
              <a:t>US Geography of Voting</a:t>
            </a:r>
          </a:p>
        </p:txBody>
      </p:sp>
      <p:sp>
        <p:nvSpPr>
          <p:cNvPr id="6" name="Text Placeholder 4">
            <a:extLst>
              <a:ext uri="{FF2B5EF4-FFF2-40B4-BE49-F238E27FC236}">
                <a16:creationId xmlns:a16="http://schemas.microsoft.com/office/drawing/2014/main" id="{F81D86C9-9540-4C37-A542-5E36F7E0A005}"/>
              </a:ext>
            </a:extLst>
          </p:cNvPr>
          <p:cNvSpPr txBox="1">
            <a:spLocks/>
          </p:cNvSpPr>
          <p:nvPr/>
        </p:nvSpPr>
        <p:spPr>
          <a:xfrm>
            <a:off x="304800" y="647079"/>
            <a:ext cx="2656036" cy="480134"/>
          </a:xfrm>
          <a:prstGeom prst="rect">
            <a:avLst/>
          </a:prstGeom>
        </p:spPr>
        <p:txBody>
          <a:bodyPr vert="horz" wrap="square" lIns="91440" tIns="45720" rIns="0" bIns="0" rtlCol="0">
            <a:noAutofit/>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The Swing to Trump.</a:t>
            </a:r>
          </a:p>
        </p:txBody>
      </p:sp>
    </p:spTree>
    <p:extLst>
      <p:ext uri="{BB962C8B-B14F-4D97-AF65-F5344CB8AC3E}">
        <p14:creationId xmlns:p14="http://schemas.microsoft.com/office/powerpoint/2010/main" val="636479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Geography of Elections</a:t>
            </a:r>
          </a:p>
        </p:txBody>
      </p:sp>
      <p:sp>
        <p:nvSpPr>
          <p:cNvPr id="5" name="Content Placeholder 4"/>
          <p:cNvSpPr>
            <a:spLocks noGrp="1"/>
          </p:cNvSpPr>
          <p:nvPr>
            <p:ph sz="quarter" idx="11"/>
          </p:nvPr>
        </p:nvSpPr>
        <p:spPr>
          <a:xfrm>
            <a:off x="0" y="1143001"/>
            <a:ext cx="4343400" cy="5029200"/>
          </a:xfrm>
        </p:spPr>
        <p:txBody>
          <a:bodyPr>
            <a:normAutofit fontScale="92500" lnSpcReduction="10000"/>
          </a:bodyPr>
          <a:lstStyle/>
          <a:p>
            <a:r>
              <a:rPr lang="en-US" dirty="0"/>
              <a:t>Geography of representation</a:t>
            </a:r>
          </a:p>
          <a:p>
            <a:pPr lvl="1"/>
            <a:r>
              <a:rPr lang="en-US" dirty="0"/>
              <a:t>Political constituencies</a:t>
            </a:r>
          </a:p>
          <a:p>
            <a:pPr lvl="1"/>
            <a:r>
              <a:rPr lang="en-US" b="1" dirty="0"/>
              <a:t>Malapportionment </a:t>
            </a:r>
            <a:r>
              <a:rPr lang="en-US" dirty="0"/>
              <a:t>and political power</a:t>
            </a:r>
          </a:p>
          <a:p>
            <a:pPr lvl="1"/>
            <a:r>
              <a:rPr lang="en-US" b="1" dirty="0"/>
              <a:t>Gerrymandering </a:t>
            </a:r>
            <a:r>
              <a:rPr lang="en-US" dirty="0"/>
              <a:t>and voting boundaries</a:t>
            </a:r>
            <a:endParaRPr lang="en-US" b="1" dirty="0"/>
          </a:p>
          <a:p>
            <a:r>
              <a:rPr lang="en-US" dirty="0"/>
              <a:t>Electoral systems</a:t>
            </a:r>
          </a:p>
          <a:p>
            <a:pPr lvl="1"/>
            <a:r>
              <a:rPr lang="en-US" b="1" dirty="0"/>
              <a:t>“First past the post” </a:t>
            </a:r>
            <a:r>
              <a:rPr lang="en-US" dirty="0"/>
              <a:t>or plurality voting</a:t>
            </a:r>
          </a:p>
          <a:p>
            <a:pPr lvl="1"/>
            <a:r>
              <a:rPr lang="en-US" b="1" dirty="0"/>
              <a:t>Proportional representation </a:t>
            </a:r>
            <a:r>
              <a:rPr lang="en-US" dirty="0"/>
              <a:t>systems</a:t>
            </a:r>
            <a:endParaRPr lang="en-US" b="1" dirty="0"/>
          </a:p>
        </p:txBody>
      </p:sp>
      <p:sp>
        <p:nvSpPr>
          <p:cNvPr id="7" name="Text Placeholder 6"/>
          <p:cNvSpPr>
            <a:spLocks noGrp="1"/>
          </p:cNvSpPr>
          <p:nvPr>
            <p:ph type="body" sz="quarter" idx="13"/>
          </p:nvPr>
        </p:nvSpPr>
        <p:spPr>
          <a:xfrm>
            <a:off x="5349922" y="5608782"/>
            <a:ext cx="6842078" cy="907742"/>
          </a:xfrm>
        </p:spPr>
        <p:txBody>
          <a:bodyPr/>
          <a:lstStyle/>
          <a:p>
            <a:pPr algn="ctr"/>
            <a:r>
              <a:rPr lang="en-US" dirty="0"/>
              <a:t>Congressional boundary redistricting in Maryland.</a:t>
            </a:r>
          </a:p>
        </p:txBody>
      </p:sp>
      <p:pic>
        <p:nvPicPr>
          <p:cNvPr id="21506" name="Picture 2" descr="L:\Higher Education Editorial\Kaveney\Short, Human Geography, 2e\Supplements\Figure JPEGs\Chapter 15\Figure 15.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0170" y="1102226"/>
            <a:ext cx="7537848" cy="450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82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1143000"/>
            <a:ext cx="12192000" cy="5029200"/>
          </a:xfrm>
          <a:noFill/>
        </p:spPr>
        <p:txBody>
          <a:bodyPr>
            <a:normAutofit lnSpcReduction="10000"/>
          </a:bodyPr>
          <a:lstStyle/>
          <a:p>
            <a:r>
              <a:rPr lang="en-US" dirty="0"/>
              <a:t>Study of the power relations between empires and states</a:t>
            </a:r>
          </a:p>
          <a:p>
            <a:pPr lvl="1"/>
            <a:r>
              <a:rPr lang="en-US" dirty="0"/>
              <a:t>Concern of strategic world geographies</a:t>
            </a:r>
          </a:p>
          <a:p>
            <a:r>
              <a:rPr lang="en-US" dirty="0"/>
              <a:t>Critical form looks at social construction of political space and social identity</a:t>
            </a:r>
          </a:p>
          <a:p>
            <a:pPr lvl="1"/>
            <a:r>
              <a:rPr lang="en-US" dirty="0"/>
              <a:t>Material interests involved in such narratives</a:t>
            </a:r>
          </a:p>
          <a:p>
            <a:r>
              <a:rPr lang="en-US" dirty="0"/>
              <a:t>Popular geopolitics</a:t>
            </a:r>
          </a:p>
          <a:p>
            <a:pPr lvl="1"/>
            <a:r>
              <a:rPr lang="en-US" dirty="0"/>
              <a:t>Role of popular culture and mass media </a:t>
            </a:r>
            <a:r>
              <a:rPr lang="en-US" dirty="0" smtClean="0"/>
              <a:t>structure in </a:t>
            </a:r>
            <a:r>
              <a:rPr lang="en-US" dirty="0"/>
              <a:t>national identities and geographic understandings</a:t>
            </a:r>
          </a:p>
          <a:p>
            <a:r>
              <a:rPr lang="en-US" dirty="0"/>
              <a:t>Exploring meaning, contestation, construction, and maintenance of political organization of space</a:t>
            </a:r>
          </a:p>
        </p:txBody>
      </p:sp>
      <p:sp>
        <p:nvSpPr>
          <p:cNvPr id="6" name="Title 5"/>
          <p:cNvSpPr>
            <a:spLocks noGrp="1"/>
          </p:cNvSpPr>
          <p:nvPr>
            <p:ph type="title"/>
          </p:nvPr>
        </p:nvSpPr>
        <p:spPr/>
        <p:txBody>
          <a:bodyPr/>
          <a:lstStyle/>
          <a:p>
            <a:r>
              <a:rPr lang="en-US" dirty="0"/>
              <a:t>Geopolitics</a:t>
            </a:r>
          </a:p>
        </p:txBody>
      </p:sp>
    </p:spTree>
    <p:extLst>
      <p:ext uri="{BB962C8B-B14F-4D97-AF65-F5344CB8AC3E}">
        <p14:creationId xmlns:p14="http://schemas.microsoft.com/office/powerpoint/2010/main" val="3301737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fontScale="92500" lnSpcReduction="20000"/>
          </a:bodyPr>
          <a:lstStyle/>
          <a:p>
            <a:pPr lvl="0"/>
            <a:r>
              <a:rPr lang="en-US" dirty="0"/>
              <a:t>States are separate units of political authority that are important building blocks of the organization of space.</a:t>
            </a:r>
          </a:p>
          <a:p>
            <a:pPr lvl="0"/>
            <a:r>
              <a:rPr lang="en-US" dirty="0"/>
              <a:t>States have increased in number, especially since the beginning of the twentieth century.</a:t>
            </a:r>
          </a:p>
          <a:p>
            <a:pPr lvl="0"/>
            <a:r>
              <a:rPr lang="en-US" dirty="0"/>
              <a:t>Not all states are equal. The more powerful are able to use their military strength to exert an outsized role in the world and impose their will on others. Some also have stronger economies that afford different levels of world influence and power.</a:t>
            </a:r>
          </a:p>
          <a:p>
            <a:pPr lvl="0"/>
            <a:r>
              <a:rPr lang="en-US" dirty="0"/>
              <a:t>Income inequality is a useful predictor of political stability. More equal societies tend to be more peaceful and less riven by conflict.</a:t>
            </a:r>
          </a:p>
          <a:p>
            <a:pPr lvl="0"/>
            <a:r>
              <a:rPr lang="en-US" dirty="0"/>
              <a:t>It is not only the wealth of society that structures health outcomes and social performances; so does the level of inequality.</a:t>
            </a:r>
          </a:p>
        </p:txBody>
      </p:sp>
    </p:spTree>
    <p:extLst>
      <p:ext uri="{BB962C8B-B14F-4D97-AF65-F5344CB8AC3E}">
        <p14:creationId xmlns:p14="http://schemas.microsoft.com/office/powerpoint/2010/main" val="2776786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82722" y="228648"/>
            <a:ext cx="11582400" cy="777875"/>
          </a:xfrm>
        </p:spPr>
        <p:txBody>
          <a:bodyPr/>
          <a:lstStyle/>
          <a:p>
            <a:r>
              <a:rPr lang="en-US" dirty="0"/>
              <a:t>Chapter Summary</a:t>
            </a:r>
          </a:p>
        </p:txBody>
      </p:sp>
      <p:sp>
        <p:nvSpPr>
          <p:cNvPr id="8" name="Content Placeholder 7"/>
          <p:cNvSpPr>
            <a:spLocks noGrp="1"/>
          </p:cNvSpPr>
          <p:nvPr>
            <p:ph sz="quarter" idx="11"/>
          </p:nvPr>
        </p:nvSpPr>
        <p:spPr>
          <a:xfrm>
            <a:off x="0" y="747215"/>
            <a:ext cx="12192000" cy="5462516"/>
          </a:xfrm>
        </p:spPr>
        <p:txBody>
          <a:bodyPr>
            <a:noAutofit/>
          </a:bodyPr>
          <a:lstStyle/>
          <a:p>
            <a:pPr lvl="0"/>
            <a:r>
              <a:rPr lang="en-US" sz="2800" dirty="0"/>
              <a:t>In terms of political organization, three main regimes can be identified: totalitarian systems, in which the government has control over wide and deep swathes of social, political, and economic life; authoritarian regimes, where power is concentrated but not so deeply entrenched as in the totalitarian regimes; and democracies, where political power arises from the majority will of the people.</a:t>
            </a:r>
          </a:p>
          <a:p>
            <a:pPr lvl="0"/>
            <a:r>
              <a:rPr lang="en-US" sz="2800" dirty="0"/>
              <a:t>States vary enormously along a variety of dimensions, including military might, economic wealth, and political freedom.</a:t>
            </a:r>
          </a:p>
          <a:p>
            <a:pPr lvl="0"/>
            <a:r>
              <a:rPr lang="en-US" sz="2800" dirty="0"/>
              <a:t>We can identify three contemporary and interlinked types of crises that nations face: fiscal, legitimation, and rationality.</a:t>
            </a:r>
          </a:p>
          <a:p>
            <a:pPr lvl="0"/>
            <a:r>
              <a:rPr lang="en-US" sz="2800" dirty="0"/>
              <a:t>A state is a self-governing political unit that must be recognized by other states and the majority of its own population in order to be legitimate. </a:t>
            </a:r>
          </a:p>
        </p:txBody>
      </p:sp>
    </p:spTree>
    <p:extLst>
      <p:ext uri="{BB962C8B-B14F-4D97-AF65-F5344CB8AC3E}">
        <p14:creationId xmlns:p14="http://schemas.microsoft.com/office/powerpoint/2010/main" val="1911007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36F250-C3D1-439C-8314-7F51C9E3D603}" type="slidenum">
              <a:rPr lang="en-US" altLang="en-US"/>
              <a:pPr/>
              <a:t>5</a:t>
            </a:fld>
            <a:endParaRPr lang="en-US" altLang="en-US"/>
          </a:p>
        </p:txBody>
      </p:sp>
      <p:sp>
        <p:nvSpPr>
          <p:cNvPr id="7171" name="Rectangle 2"/>
          <p:cNvSpPr>
            <a:spLocks noGrp="1" noChangeArrowheads="1"/>
          </p:cNvSpPr>
          <p:nvPr>
            <p:ph type="title"/>
          </p:nvPr>
        </p:nvSpPr>
        <p:spPr>
          <a:xfrm>
            <a:off x="1835726" y="207818"/>
            <a:ext cx="8731827" cy="1066800"/>
          </a:xfrm>
          <a:noFill/>
        </p:spPr>
        <p:txBody>
          <a:bodyPr>
            <a:normAutofit/>
          </a:bodyPr>
          <a:lstStyle/>
          <a:p>
            <a:pPr algn="ctr"/>
            <a:r>
              <a:rPr lang="en-US" altLang="en-US" dirty="0" smtClean="0"/>
              <a:t>Stateless nation &amp; part-nation state</a:t>
            </a:r>
          </a:p>
        </p:txBody>
      </p:sp>
      <p:sp>
        <p:nvSpPr>
          <p:cNvPr id="7172" name="Rectangle 3"/>
          <p:cNvSpPr>
            <a:spLocks noGrp="1" noChangeArrowheads="1"/>
          </p:cNvSpPr>
          <p:nvPr>
            <p:ph type="body" idx="1"/>
          </p:nvPr>
        </p:nvSpPr>
        <p:spPr>
          <a:xfrm>
            <a:off x="259773" y="1524000"/>
            <a:ext cx="11710554" cy="5334000"/>
          </a:xfrm>
        </p:spPr>
        <p:txBody>
          <a:bodyPr/>
          <a:lstStyle/>
          <a:p>
            <a:r>
              <a:rPr lang="en-US" altLang="en-US" b="1" dirty="0" smtClean="0">
                <a:solidFill>
                  <a:srgbClr val="FF0000"/>
                </a:solidFill>
              </a:rPr>
              <a:t>Stateless nation</a:t>
            </a:r>
            <a:r>
              <a:rPr lang="en-US" altLang="en-US" dirty="0" smtClean="0"/>
              <a:t> – an ethnic group which is divided among several countries and which does not comprise the majority of the population of any of the countries.</a:t>
            </a:r>
          </a:p>
          <a:p>
            <a:pPr lvl="1"/>
            <a:r>
              <a:rPr lang="en-US" altLang="en-US" b="1" dirty="0" smtClean="0">
                <a:solidFill>
                  <a:srgbClr val="FF0000"/>
                </a:solidFill>
              </a:rPr>
              <a:t>Kurds</a:t>
            </a:r>
          </a:p>
          <a:p>
            <a:pPr lvl="1"/>
            <a:r>
              <a:rPr lang="en-US" altLang="en-US" dirty="0" smtClean="0"/>
              <a:t>Poles before the Treaty of Versailles</a:t>
            </a:r>
          </a:p>
          <a:p>
            <a:r>
              <a:rPr lang="en-US" altLang="en-US" b="1" dirty="0" smtClean="0">
                <a:solidFill>
                  <a:srgbClr val="FF0000"/>
                </a:solidFill>
              </a:rPr>
              <a:t>Part-nation state</a:t>
            </a:r>
            <a:r>
              <a:rPr lang="en-US" altLang="en-US" dirty="0" smtClean="0"/>
              <a:t> – A nation whose territory may expand beyond the territory of a state and may encompass several states</a:t>
            </a:r>
          </a:p>
          <a:p>
            <a:pPr lvl="1"/>
            <a:r>
              <a:rPr lang="en-US" altLang="en-US" dirty="0" smtClean="0"/>
              <a:t>Arab nation</a:t>
            </a:r>
          </a:p>
        </p:txBody>
      </p:sp>
    </p:spTree>
    <p:extLst>
      <p:ext uri="{BB962C8B-B14F-4D97-AF65-F5344CB8AC3E}">
        <p14:creationId xmlns:p14="http://schemas.microsoft.com/office/powerpoint/2010/main" val="1214466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46495" y="146762"/>
            <a:ext cx="11582400" cy="777875"/>
          </a:xfrm>
        </p:spPr>
        <p:txBody>
          <a:bodyPr/>
          <a:lstStyle/>
          <a:p>
            <a:r>
              <a:rPr lang="en-US" dirty="0"/>
              <a:t>Chapter Summary</a:t>
            </a:r>
          </a:p>
        </p:txBody>
      </p:sp>
      <p:sp>
        <p:nvSpPr>
          <p:cNvPr id="8" name="Content Placeholder 7"/>
          <p:cNvSpPr>
            <a:spLocks noGrp="1"/>
          </p:cNvSpPr>
          <p:nvPr>
            <p:ph sz="quarter" idx="11"/>
          </p:nvPr>
        </p:nvSpPr>
        <p:spPr>
          <a:xfrm>
            <a:off x="0" y="1201003"/>
            <a:ext cx="12192000" cy="5366982"/>
          </a:xfrm>
        </p:spPr>
        <p:txBody>
          <a:bodyPr>
            <a:noAutofit/>
          </a:bodyPr>
          <a:lstStyle/>
          <a:p>
            <a:pPr lvl="0"/>
            <a:r>
              <a:rPr lang="en-US" sz="2400" dirty="0"/>
              <a:t>One way that smaller countries try to offset their limited size is through organizations with other states, such as in economic unions (e.g., the European Union) that try to extend the size of the market.</a:t>
            </a:r>
          </a:p>
          <a:p>
            <a:pPr lvl="0"/>
            <a:r>
              <a:rPr lang="en-US" sz="2400" dirty="0"/>
              <a:t>As spatial units, states can be lucky or unlucky in their territorial endowment. For example, some have vast oil reserves, while others are landlocked with few available natural resources.</a:t>
            </a:r>
          </a:p>
          <a:p>
            <a:pPr lvl="0"/>
            <a:r>
              <a:rPr lang="en-US" sz="2400" dirty="0"/>
              <a:t>A distinction can be made between a state and a nation. A state is a political organization that controls a particular territory. A nation is a community of people with a common identity, shared cultural values, and a commitment and attachment to a particular area.</a:t>
            </a:r>
          </a:p>
          <a:p>
            <a:pPr lvl="0"/>
            <a:r>
              <a:rPr lang="en-US" sz="2400" dirty="0"/>
              <a:t>There are nations without states, and most states have more than one nation.</a:t>
            </a:r>
          </a:p>
          <a:p>
            <a:pPr lvl="0"/>
            <a:r>
              <a:rPr lang="en-US" sz="2400" dirty="0"/>
              <a:t>The population of a state is rarely homogenous. Differences in religion, ethnicity, and language, if they have distinct spatial expression, can create tensions in the internal coherence of the state.</a:t>
            </a:r>
          </a:p>
        </p:txBody>
      </p:sp>
    </p:spTree>
    <p:extLst>
      <p:ext uri="{BB962C8B-B14F-4D97-AF65-F5344CB8AC3E}">
        <p14:creationId xmlns:p14="http://schemas.microsoft.com/office/powerpoint/2010/main" val="1524966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a:xfrm>
            <a:off x="0" y="1265830"/>
            <a:ext cx="12010030" cy="5029200"/>
          </a:xfrm>
        </p:spPr>
        <p:txBody>
          <a:bodyPr>
            <a:noAutofit/>
          </a:bodyPr>
          <a:lstStyle/>
          <a:p>
            <a:pPr lvl="0"/>
            <a:r>
              <a:rPr lang="en-US" sz="2400" dirty="0"/>
              <a:t>A distinction can also be made between government and state. The government is the political expression of power. “State” is a wider term that covers the more embedded power structures, such as the army, the police, and the educational system.</a:t>
            </a:r>
          </a:p>
          <a:p>
            <a:pPr lvl="0"/>
            <a:r>
              <a:rPr lang="en-US" sz="2400" dirty="0"/>
              <a:t>We can identify centripetal forces that unify the state’s power across space and centrifugal forces that disrupt it. Centripetal forces include external aggression, which may stimulate national bonding against a common enemy; federal structures that allow the safe expression of regional and other subnational differences; and national mass media and education, which create a shared culture and language. Centrifugal forces include political and economic inequality.</a:t>
            </a:r>
          </a:p>
          <a:p>
            <a:pPr lvl="0"/>
            <a:r>
              <a:rPr lang="en-US" sz="2400" dirty="0"/>
              <a:t>A state has a monopoly of legitimate physical force, but in some instances, the rule of the state does not extend to all of its territory, which may lead to a territorial crisis.</a:t>
            </a:r>
          </a:p>
        </p:txBody>
      </p:sp>
    </p:spTree>
    <p:extLst>
      <p:ext uri="{BB962C8B-B14F-4D97-AF65-F5344CB8AC3E}">
        <p14:creationId xmlns:p14="http://schemas.microsoft.com/office/powerpoint/2010/main" val="2363490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a:xfrm>
            <a:off x="0" y="1143000"/>
            <a:ext cx="12192000" cy="5029200"/>
          </a:xfrm>
        </p:spPr>
        <p:txBody>
          <a:bodyPr>
            <a:noAutofit/>
          </a:bodyPr>
          <a:lstStyle/>
          <a:p>
            <a:pPr lvl="0"/>
            <a:r>
              <a:rPr lang="en-US" sz="2400" dirty="0"/>
              <a:t>The internal territorial integrity of the state is more assured where there is a homogenous population. When marked differences are overlaid by economic inequality and profound cultural differences, there are pressures on the integrity of state control over national space.</a:t>
            </a:r>
          </a:p>
          <a:p>
            <a:pPr lvl="0"/>
            <a:r>
              <a:rPr lang="en-US" sz="2400" dirty="0"/>
              <a:t>Political geographers used to make a distinction between artificial and natural borders, but more recent work tends to view borders as social constructions, the result of bordering practices rather than the embodiment of “natural” differences.</a:t>
            </a:r>
          </a:p>
          <a:p>
            <a:pPr lvl="0"/>
            <a:r>
              <a:rPr lang="en-US" sz="2400" dirty="0"/>
              <a:t>Viewing borders as socio-spatial constructions focuses attention on their origin and evolution and interprets them as stages for the performance of national identity.</a:t>
            </a:r>
          </a:p>
          <a:p>
            <a:r>
              <a:rPr lang="en-US" sz="2400" dirty="0"/>
              <a:t>Three distinct elements can be identified in the geography of elections: those of voting, representation, and electoral systems.</a:t>
            </a:r>
          </a:p>
        </p:txBody>
      </p:sp>
    </p:spTree>
    <p:extLst>
      <p:ext uri="{BB962C8B-B14F-4D97-AF65-F5344CB8AC3E}">
        <p14:creationId xmlns:p14="http://schemas.microsoft.com/office/powerpoint/2010/main" val="229220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5045AD-AA25-42B6-9409-B73D2B7311EC}" type="slidenum">
              <a:rPr lang="en-US" altLang="en-US"/>
              <a:pPr/>
              <a:t>6</a:t>
            </a:fld>
            <a:endParaRPr lang="en-US" altLang="en-US"/>
          </a:p>
        </p:txBody>
      </p:sp>
      <p:pic>
        <p:nvPicPr>
          <p:cNvPr id="8195" name="Picture 2" descr="statless nations"/>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24000" y="1905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611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9C5CDA-9217-4F1E-B281-2045D3F32F22}" type="slidenum">
              <a:rPr lang="en-US" altLang="en-US"/>
              <a:pPr/>
              <a:t>7</a:t>
            </a:fld>
            <a:endParaRPr lang="en-US" altLang="en-US"/>
          </a:p>
        </p:txBody>
      </p:sp>
      <p:sp>
        <p:nvSpPr>
          <p:cNvPr id="9219" name="Rectangle 2"/>
          <p:cNvSpPr>
            <a:spLocks noGrp="1" noChangeArrowheads="1"/>
          </p:cNvSpPr>
          <p:nvPr>
            <p:ph type="title"/>
          </p:nvPr>
        </p:nvSpPr>
        <p:spPr>
          <a:xfrm>
            <a:off x="8153399" y="1066800"/>
            <a:ext cx="3557155" cy="4471555"/>
          </a:xfrm>
        </p:spPr>
        <p:txBody>
          <a:bodyPr/>
          <a:lstStyle/>
          <a:p>
            <a:r>
              <a:rPr lang="en-US" altLang="en-US" b="0" dirty="0" smtClean="0">
                <a:solidFill>
                  <a:srgbClr val="FF0000"/>
                </a:solidFill>
              </a:rPr>
              <a:t>State &amp; Nation</a:t>
            </a:r>
            <a:r>
              <a:rPr lang="en-US" altLang="en-US" b="0" dirty="0" smtClean="0"/>
              <a:t> </a:t>
            </a:r>
            <a:r>
              <a:rPr lang="en-US" altLang="en-US" b="0" dirty="0" smtClean="0">
                <a:solidFill>
                  <a:srgbClr val="FF0000"/>
                </a:solidFill>
              </a:rPr>
              <a:t>–</a:t>
            </a:r>
            <a:r>
              <a:rPr lang="en-US" altLang="en-US" dirty="0" smtClean="0"/>
              <a:t/>
            </a:r>
            <a:br>
              <a:rPr lang="en-US" altLang="en-US" dirty="0" smtClean="0"/>
            </a:br>
            <a:r>
              <a:rPr lang="en-US" altLang="en-US" sz="2400" dirty="0"/>
              <a:t>Both the multinational state and the stateless nation situations have the potential for armed conflict</a:t>
            </a:r>
          </a:p>
        </p:txBody>
      </p:sp>
      <p:pic>
        <p:nvPicPr>
          <p:cNvPr id="9220" name="Picture 3" descr="types of relationships between states &amp; 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6378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510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4098" y="879476"/>
            <a:ext cx="3197902" cy="1920874"/>
          </a:xfrm>
        </p:spPr>
        <p:txBody>
          <a:bodyPr/>
          <a:lstStyle/>
          <a:p>
            <a:r>
              <a:rPr lang="en-US" dirty="0" smtClean="0"/>
              <a:t>Interesting concept</a:t>
            </a:r>
            <a:endParaRPr lang="en-US" dirty="0"/>
          </a:p>
        </p:txBody>
      </p:sp>
      <p:pic>
        <p:nvPicPr>
          <p:cNvPr id="3" name="Picture 2"/>
          <p:cNvPicPr>
            <a:picLocks noChangeAspect="1"/>
          </p:cNvPicPr>
          <p:nvPr/>
        </p:nvPicPr>
        <p:blipFill>
          <a:blip r:embed="rId2"/>
          <a:stretch>
            <a:fillRect/>
          </a:stretch>
        </p:blipFill>
        <p:spPr>
          <a:xfrm>
            <a:off x="0" y="0"/>
            <a:ext cx="8994098" cy="6858000"/>
          </a:xfrm>
          <a:prstGeom prst="rect">
            <a:avLst/>
          </a:prstGeom>
        </p:spPr>
      </p:pic>
    </p:spTree>
    <p:extLst>
      <p:ext uri="{BB962C8B-B14F-4D97-AF65-F5344CB8AC3E}">
        <p14:creationId xmlns:p14="http://schemas.microsoft.com/office/powerpoint/2010/main" val="244507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4495" y="0"/>
            <a:ext cx="12280992" cy="6858000"/>
          </a:xfrm>
          <a:prstGeom prst="rect">
            <a:avLst/>
          </a:prstGeom>
        </p:spPr>
      </p:pic>
    </p:spTree>
    <p:extLst>
      <p:ext uri="{BB962C8B-B14F-4D97-AF65-F5344CB8AC3E}">
        <p14:creationId xmlns:p14="http://schemas.microsoft.com/office/powerpoint/2010/main" val="118456690"/>
      </p:ext>
    </p:extLst>
  </p:cSld>
  <p:clrMapOvr>
    <a:masterClrMapping/>
  </p:clrMapOvr>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10108</TotalTime>
  <Words>2687</Words>
  <Application>Microsoft Office PowerPoint</Application>
  <PresentationFormat>Widescreen</PresentationFormat>
  <Paragraphs>379</Paragraphs>
  <Slides>52</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Short2e</vt:lpstr>
      <vt:lpstr>Chapter 15: The Nation-State</vt:lpstr>
      <vt:lpstr>Chapter Learning Objectives</vt:lpstr>
      <vt:lpstr>The Range of States</vt:lpstr>
      <vt:lpstr>National Political Systems</vt:lpstr>
      <vt:lpstr>Stateless nation &amp; part-nation state</vt:lpstr>
      <vt:lpstr>PowerPoint Presentation</vt:lpstr>
      <vt:lpstr>State &amp; Nation – Both the multinational state and the stateless nation situations have the potential for armed conflict</vt:lpstr>
      <vt:lpstr>Interesting concept</vt:lpstr>
      <vt:lpstr>PowerPoint Presentation</vt:lpstr>
      <vt:lpstr>The Range of States</vt:lpstr>
      <vt:lpstr>The Range of States</vt:lpstr>
      <vt:lpstr>The Range of States</vt:lpstr>
      <vt:lpstr>The Range of States</vt:lpstr>
      <vt:lpstr>Depicting Countries in Relative Space</vt:lpstr>
      <vt:lpstr>The Range of States</vt:lpstr>
      <vt:lpstr>The Range of States</vt:lpstr>
      <vt:lpstr>The Range of States</vt:lpstr>
      <vt:lpstr>The Range of States</vt:lpstr>
      <vt:lpstr>The Range of States</vt:lpstr>
      <vt:lpstr>The Range of States</vt:lpstr>
      <vt:lpstr>The Range of States</vt:lpstr>
      <vt:lpstr>Rise and Fall of States</vt:lpstr>
      <vt:lpstr>Spatial Nature of the State</vt:lpstr>
      <vt:lpstr>Spatial Nature of the State</vt:lpstr>
      <vt:lpstr>Spatial Nature of the State</vt:lpstr>
      <vt:lpstr>Spatial Nature of the State</vt:lpstr>
      <vt:lpstr>Difficulties of Landlocked Countries</vt:lpstr>
      <vt:lpstr>Landlocked States</vt:lpstr>
      <vt:lpstr>Spatial Nature of the State</vt:lpstr>
      <vt:lpstr>Shape Morphology – Positives? Negatives?</vt:lpstr>
      <vt:lpstr>PowerPoint Presentation</vt:lpstr>
      <vt:lpstr>Enclaves and Exclaves</vt:lpstr>
      <vt:lpstr>Imagined Communities</vt:lpstr>
      <vt:lpstr>Nation, State, and Minorities</vt:lpstr>
      <vt:lpstr>Britain has granted Scotland its own parliament and Wales may follow.  Sometimes granting greater autonomy can stave off a full scale revolt and independence.</vt:lpstr>
      <vt:lpstr>Nation, State, and Minorities</vt:lpstr>
      <vt:lpstr>The Territory of the State</vt:lpstr>
      <vt:lpstr>The Territory of the State</vt:lpstr>
      <vt:lpstr>Boundaries and Frontiers</vt:lpstr>
      <vt:lpstr>Boundaries and Frontiers</vt:lpstr>
      <vt:lpstr>Rivers and Mountains make poor boundaries</vt:lpstr>
      <vt:lpstr>PowerPoint Presentation</vt:lpstr>
      <vt:lpstr>Geography of Elections</vt:lpstr>
      <vt:lpstr>US Geography of Voting</vt:lpstr>
      <vt:lpstr>US Geography of Voting</vt:lpstr>
      <vt:lpstr>Geography of Elections</vt:lpstr>
      <vt:lpstr>Geopolitics</vt:lpstr>
      <vt:lpstr>Chapter Summary</vt:lpstr>
      <vt:lpstr>Chapter Summary</vt:lpstr>
      <vt:lpstr>Chapter Summary</vt:lpstr>
      <vt:lpstr>Chapter Summary</vt:lpstr>
      <vt:lpstr>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93</cp:revision>
  <dcterms:created xsi:type="dcterms:W3CDTF">2017-04-19T13:45:11Z</dcterms:created>
  <dcterms:modified xsi:type="dcterms:W3CDTF">2018-07-16T18:43:21Z</dcterms:modified>
</cp:coreProperties>
</file>