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85" r:id="rId5"/>
    <p:sldId id="284" r:id="rId6"/>
    <p:sldId id="286" r:id="rId7"/>
    <p:sldId id="262" r:id="rId8"/>
    <p:sldId id="283" r:id="rId9"/>
    <p:sldId id="278" r:id="rId10"/>
    <p:sldId id="280" r:id="rId11"/>
    <p:sldId id="281" r:id="rId12"/>
    <p:sldId id="263" r:id="rId13"/>
    <p:sldId id="266" r:id="rId14"/>
    <p:sldId id="282" r:id="rId15"/>
    <p:sldId id="279" r:id="rId16"/>
    <p:sldId id="259" r:id="rId17"/>
    <p:sldId id="267" r:id="rId18"/>
    <p:sldId id="272" r:id="rId19"/>
    <p:sldId id="273" r:id="rId20"/>
    <p:sldId id="270" r:id="rId21"/>
    <p:sldId id="274" r:id="rId22"/>
    <p:sldId id="276" r:id="rId23"/>
    <p:sldId id="269" r:id="rId24"/>
    <p:sldId id="268" r:id="rId25"/>
    <p:sldId id="261"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78" autoAdjust="0"/>
  </p:normalViewPr>
  <p:slideViewPr>
    <p:cSldViewPr snapToGrid="0">
      <p:cViewPr varScale="1">
        <p:scale>
          <a:sx n="92" d="100"/>
          <a:sy n="92" d="100"/>
        </p:scale>
        <p:origin x="114"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9C9D8-1746-4BC5-8BEF-DDF4C77B592E}" type="datetimeFigureOut">
              <a:rPr lang="en-US" smtClean="0"/>
              <a:t>6/25/2018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C12E8-780A-4309-BBC5-DDE3DE74C5FF}" type="slidenum">
              <a:rPr lang="en-US" smtClean="0"/>
              <a:t>‹#›</a:t>
            </a:fld>
            <a:endParaRPr lang="en-US"/>
          </a:p>
        </p:txBody>
      </p:sp>
    </p:spTree>
    <p:extLst>
      <p:ext uri="{BB962C8B-B14F-4D97-AF65-F5344CB8AC3E}">
        <p14:creationId xmlns:p14="http://schemas.microsoft.com/office/powerpoint/2010/main" val="863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umanosphere.org/science/2014/12/mapping-infectious-disease-in-real-ti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13 Opener</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1</a:t>
            </a:fld>
            <a:endParaRPr lang="en-US"/>
          </a:p>
        </p:txBody>
      </p:sp>
    </p:spTree>
    <p:extLst>
      <p:ext uri="{BB962C8B-B14F-4D97-AF65-F5344CB8AC3E}">
        <p14:creationId xmlns:p14="http://schemas.microsoft.com/office/powerpoint/2010/main" val="345573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13.10</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24</a:t>
            </a:fld>
            <a:endParaRPr lang="en-US"/>
          </a:p>
        </p:txBody>
      </p:sp>
    </p:spTree>
    <p:extLst>
      <p:ext uri="{BB962C8B-B14F-4D97-AF65-F5344CB8AC3E}">
        <p14:creationId xmlns:p14="http://schemas.microsoft.com/office/powerpoint/2010/main" val="325655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13.1A</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3</a:t>
            </a:fld>
            <a:endParaRPr lang="en-US"/>
          </a:p>
        </p:txBody>
      </p:sp>
    </p:spTree>
    <p:extLst>
      <p:ext uri="{BB962C8B-B14F-4D97-AF65-F5344CB8AC3E}">
        <p14:creationId xmlns:p14="http://schemas.microsoft.com/office/powerpoint/2010/main" val="255688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109.</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9</a:t>
            </a:fld>
            <a:endParaRPr lang="en-US"/>
          </a:p>
        </p:txBody>
      </p:sp>
    </p:spTree>
    <p:extLst>
      <p:ext uri="{BB962C8B-B14F-4D97-AF65-F5344CB8AC3E}">
        <p14:creationId xmlns:p14="http://schemas.microsoft.com/office/powerpoint/2010/main" val="426137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Figures</a:t>
            </a:r>
            <a:r>
              <a:rPr lang="en-US" baseline="0" dirty="0" smtClean="0"/>
              <a:t> 13.2, 13.3</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12</a:t>
            </a:fld>
            <a:endParaRPr lang="en-US"/>
          </a:p>
        </p:txBody>
      </p:sp>
    </p:spTree>
    <p:extLst>
      <p:ext uri="{BB962C8B-B14F-4D97-AF65-F5344CB8AC3E}">
        <p14:creationId xmlns:p14="http://schemas.microsoft.com/office/powerpoint/2010/main" val="88672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a:t>
            </a:r>
            <a:r>
              <a:rPr lang="en-US" baseline="0" dirty="0" smtClean="0"/>
              <a:t> 13.4</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15</a:t>
            </a:fld>
            <a:endParaRPr lang="en-US"/>
          </a:p>
        </p:txBody>
      </p:sp>
    </p:spTree>
    <p:extLst>
      <p:ext uri="{BB962C8B-B14F-4D97-AF65-F5344CB8AC3E}">
        <p14:creationId xmlns:p14="http://schemas.microsoft.com/office/powerpoint/2010/main" val="373411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ea typeface="+mn-ea"/>
                <a:cs typeface="+mn-cs"/>
              </a:rPr>
              <a:t>Source: © Hay on </a:t>
            </a:r>
            <a:r>
              <a:rPr lang="en-US" sz="1200" dirty="0" err="1" smtClean="0">
                <a:solidFill>
                  <a:prstClr val="black"/>
                </a:solidFill>
                <a:ea typeface="+mn-ea"/>
                <a:cs typeface="+mn-cs"/>
                <a:hlinkClick r:id="rId3"/>
              </a:rPr>
              <a:t>Humanosphere</a:t>
            </a:r>
            <a:r>
              <a:rPr lang="en-US" sz="1200" dirty="0" smtClean="0">
                <a:solidFill>
                  <a:prstClr val="black"/>
                </a:solidFill>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2CAC12E8-780A-4309-BBC5-DDE3DE74C5FF}" type="slidenum">
              <a:rPr lang="en-US" smtClean="0"/>
              <a:t>16</a:t>
            </a:fld>
            <a:endParaRPr lang="en-US"/>
          </a:p>
        </p:txBody>
      </p:sp>
    </p:spTree>
    <p:extLst>
      <p:ext uri="{BB962C8B-B14F-4D97-AF65-F5344CB8AC3E}">
        <p14:creationId xmlns:p14="http://schemas.microsoft.com/office/powerpoint/2010/main" val="397429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Figures 13.5, 13.6</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18</a:t>
            </a:fld>
            <a:endParaRPr lang="en-US"/>
          </a:p>
        </p:txBody>
      </p:sp>
    </p:spTree>
    <p:extLst>
      <p:ext uri="{BB962C8B-B14F-4D97-AF65-F5344CB8AC3E}">
        <p14:creationId xmlns:p14="http://schemas.microsoft.com/office/powerpoint/2010/main" val="346312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Figures 13.7, 13.8</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19</a:t>
            </a:fld>
            <a:endParaRPr lang="en-US"/>
          </a:p>
        </p:txBody>
      </p:sp>
    </p:spTree>
    <p:extLst>
      <p:ext uri="{BB962C8B-B14F-4D97-AF65-F5344CB8AC3E}">
        <p14:creationId xmlns:p14="http://schemas.microsoft.com/office/powerpoint/2010/main" val="197502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13.9</a:t>
            </a:r>
            <a:endParaRPr lang="en-US" dirty="0"/>
          </a:p>
        </p:txBody>
      </p:sp>
      <p:sp>
        <p:nvSpPr>
          <p:cNvPr id="4" name="Slide Number Placeholder 3"/>
          <p:cNvSpPr>
            <a:spLocks noGrp="1"/>
          </p:cNvSpPr>
          <p:nvPr>
            <p:ph type="sldNum" sz="quarter" idx="10"/>
          </p:nvPr>
        </p:nvSpPr>
        <p:spPr/>
        <p:txBody>
          <a:bodyPr/>
          <a:lstStyle/>
          <a:p>
            <a:fld id="{2CAC12E8-780A-4309-BBC5-DDE3DE74C5FF}" type="slidenum">
              <a:rPr lang="en-US" smtClean="0"/>
              <a:t>21</a:t>
            </a:fld>
            <a:endParaRPr lang="en-US"/>
          </a:p>
        </p:txBody>
      </p:sp>
    </p:spTree>
    <p:extLst>
      <p:ext uri="{BB962C8B-B14F-4D97-AF65-F5344CB8AC3E}">
        <p14:creationId xmlns:p14="http://schemas.microsoft.com/office/powerpoint/2010/main" val="170252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251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6"/>
          <p:cNvSpPr>
            <a:spLocks noGrp="1"/>
          </p:cNvSpPr>
          <p:nvPr>
            <p:ph sz="quarter" idx="12"/>
          </p:nvPr>
        </p:nvSpPr>
        <p:spPr>
          <a:xfrm>
            <a:off x="6099033" y="1143000"/>
            <a:ext cx="5791200" cy="251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6">
            <a:extLst>
              <a:ext uri="{FF2B5EF4-FFF2-40B4-BE49-F238E27FC236}">
                <a16:creationId xmlns:a16="http://schemas.microsoft.com/office/drawing/2014/main" id="{96961770-FAEF-48FC-B805-0FE04D0DBF15}"/>
              </a:ext>
            </a:extLst>
          </p:cNvPr>
          <p:cNvSpPr>
            <a:spLocks noGrp="1"/>
          </p:cNvSpPr>
          <p:nvPr>
            <p:ph sz="quarter" idx="13"/>
          </p:nvPr>
        </p:nvSpPr>
        <p:spPr>
          <a:xfrm>
            <a:off x="304800" y="3657600"/>
            <a:ext cx="5791200" cy="251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a:extLst>
              <a:ext uri="{FF2B5EF4-FFF2-40B4-BE49-F238E27FC236}">
                <a16:creationId xmlns:a16="http://schemas.microsoft.com/office/drawing/2014/main" id="{18F3B358-0D65-4A34-8CBC-1986FEA88269}"/>
              </a:ext>
            </a:extLst>
          </p:cNvPr>
          <p:cNvSpPr>
            <a:spLocks noGrp="1"/>
          </p:cNvSpPr>
          <p:nvPr>
            <p:ph sz="quarter" idx="14"/>
          </p:nvPr>
        </p:nvSpPr>
        <p:spPr>
          <a:xfrm>
            <a:off x="6096000" y="3657600"/>
            <a:ext cx="5791200" cy="251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101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2" r:id="rId5"/>
    <p:sldLayoutId id="2147483677" r:id="rId6"/>
    <p:sldLayoutId id="2147483678" r:id="rId7"/>
    <p:sldLayoutId id="2147483679" r:id="rId8"/>
    <p:sldLayoutId id="2147483680" r:id="rId9"/>
    <p:sldLayoutId id="2147483681" r:id="rId10"/>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humanosphere.org/science/2014/12/mapping-infectious-disease-in-real-tim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mmons.wikimedia.org/wiki/File:America_or_the_New_World_map_by_Theodor_de_Bry_1596.jp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927" y="222417"/>
            <a:ext cx="9899073" cy="960336"/>
          </a:xfrm>
        </p:spPr>
        <p:txBody>
          <a:bodyPr>
            <a:normAutofit fontScale="90000"/>
          </a:bodyPr>
          <a:lstStyle/>
          <a:p>
            <a:r>
              <a:rPr lang="en-US" dirty="0" smtClean="0"/>
              <a:t>Chapter 13: The </a:t>
            </a:r>
            <a:r>
              <a:rPr lang="en-US" dirty="0"/>
              <a:t>Global Geography of Culture</a:t>
            </a:r>
          </a:p>
        </p:txBody>
      </p:sp>
      <p:sp>
        <p:nvSpPr>
          <p:cNvPr id="5" name="Text Placeholder 4"/>
          <p:cNvSpPr>
            <a:spLocks noGrp="1"/>
          </p:cNvSpPr>
          <p:nvPr>
            <p:ph type="body" sz="quarter" idx="11"/>
          </p:nvPr>
        </p:nvSpPr>
        <p:spPr>
          <a:xfrm>
            <a:off x="1660914" y="5931844"/>
            <a:ext cx="4800600" cy="777875"/>
          </a:xfrm>
        </p:spPr>
        <p:txBody>
          <a:bodyPr/>
          <a:lstStyle/>
          <a:p>
            <a:pPr algn="ctr"/>
            <a:r>
              <a:rPr lang="en-US" dirty="0"/>
              <a:t>Tourists in St. Mark’s Square, Venice.</a:t>
            </a:r>
          </a:p>
        </p:txBody>
      </p:sp>
      <p:sp>
        <p:nvSpPr>
          <p:cNvPr id="7" name="Content Placeholder 6"/>
          <p:cNvSpPr>
            <a:spLocks noGrp="1"/>
          </p:cNvSpPr>
          <p:nvPr>
            <p:ph sz="quarter" idx="13"/>
          </p:nvPr>
        </p:nvSpPr>
        <p:spPr>
          <a:xfrm>
            <a:off x="8156863" y="1182754"/>
            <a:ext cx="3470563" cy="2506020"/>
          </a:xfrm>
        </p:spPr>
        <p:txBody>
          <a:bodyPr>
            <a:normAutofit fontScale="85000" lnSpcReduction="20000"/>
          </a:bodyPr>
          <a:lstStyle/>
          <a:p>
            <a:r>
              <a:rPr lang="en-US" sz="2800" dirty="0"/>
              <a:t>Cultural forms are rarely fixed; they are best considered as circulating flows of ideas and practices that are always in the process of being embedded in place well as diffusing over space.</a:t>
            </a:r>
          </a:p>
        </p:txBody>
      </p:sp>
      <p:pic>
        <p:nvPicPr>
          <p:cNvPr id="1026" name="Picture 2" descr="L:\Higher Education Editorial\Kaveney\Short, Human Geography, 2e\Supplements\Figure JPEGs\Chapter 13\Chapter 13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01150"/>
            <a:ext cx="7994054" cy="483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7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1"/>
          </p:nvPr>
        </p:nvPicPr>
        <p:blipFill>
          <a:blip r:embed="rId2"/>
          <a:stretch>
            <a:fillRect/>
          </a:stretch>
        </p:blipFill>
        <p:spPr>
          <a:xfrm>
            <a:off x="1624163" y="0"/>
            <a:ext cx="9418711" cy="6858000"/>
          </a:xfrm>
          <a:prstGeom prst="rect">
            <a:avLst/>
          </a:prstGeom>
        </p:spPr>
      </p:pic>
    </p:spTree>
    <p:extLst>
      <p:ext uri="{BB962C8B-B14F-4D97-AF65-F5344CB8AC3E}">
        <p14:creationId xmlns:p14="http://schemas.microsoft.com/office/powerpoint/2010/main" val="504538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0" y="365126"/>
            <a:ext cx="12192000" cy="5962650"/>
          </a:xfrm>
          <a:prstGeom prst="rect">
            <a:avLst/>
          </a:prstGeom>
        </p:spPr>
      </p:pic>
    </p:spTree>
    <p:extLst>
      <p:ext uri="{BB962C8B-B14F-4D97-AF65-F5344CB8AC3E}">
        <p14:creationId xmlns:p14="http://schemas.microsoft.com/office/powerpoint/2010/main" val="183780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0" y="1281783"/>
            <a:ext cx="4343400" cy="5029200"/>
          </a:xfrm>
        </p:spPr>
        <p:txBody>
          <a:bodyPr>
            <a:normAutofit/>
          </a:bodyPr>
          <a:lstStyle/>
          <a:p>
            <a:r>
              <a:rPr lang="en-US" b="1" dirty="0"/>
              <a:t>Spatial diffusion</a:t>
            </a:r>
            <a:endParaRPr lang="en-US" dirty="0"/>
          </a:p>
          <a:p>
            <a:pPr lvl="1"/>
            <a:r>
              <a:rPr lang="en-US" dirty="0"/>
              <a:t>Movement of new ideas, things, practices through time and space</a:t>
            </a:r>
          </a:p>
          <a:p>
            <a:pPr lvl="1"/>
            <a:r>
              <a:rPr lang="en-US" dirty="0"/>
              <a:t>Adoption of trend can follow predictable patterns</a:t>
            </a:r>
          </a:p>
          <a:p>
            <a:pPr lvl="1"/>
            <a:r>
              <a:rPr lang="en-US" dirty="0"/>
              <a:t>Diffusion varies across the urban hierarchy</a:t>
            </a:r>
          </a:p>
        </p:txBody>
      </p:sp>
      <p:pic>
        <p:nvPicPr>
          <p:cNvPr id="4098" name="Picture 2" descr="L:\Higher Education Editorial\Kaveney\Short, Human Geography, 2e\Supplements\Figure JPEGs\Chapter 13\Figure 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807" y="-1"/>
            <a:ext cx="4346473" cy="38342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Higher Education Editorial\Kaveney\Short, Human Geography, 2e\Supplements\Figure JPEGs\Chapter 13\Figure 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276" y="3634410"/>
            <a:ext cx="4316488" cy="322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60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0" y="498764"/>
            <a:ext cx="9923318" cy="6359236"/>
          </a:xfrm>
        </p:spPr>
        <p:txBody>
          <a:bodyPr>
            <a:normAutofit/>
          </a:bodyPr>
          <a:lstStyle/>
          <a:p>
            <a:r>
              <a:rPr lang="en-US" b="1" dirty="0"/>
              <a:t>Spatial diffusion</a:t>
            </a:r>
            <a:endParaRPr lang="en-US" dirty="0"/>
          </a:p>
          <a:p>
            <a:pPr lvl="1"/>
            <a:r>
              <a:rPr lang="en-US" b="1" dirty="0"/>
              <a:t>Paracme </a:t>
            </a:r>
            <a:r>
              <a:rPr lang="en-US" dirty="0"/>
              <a:t>refers to a rejection of a former innovation</a:t>
            </a:r>
          </a:p>
          <a:p>
            <a:pPr lvl="1"/>
            <a:r>
              <a:rPr lang="en-US" dirty="0"/>
              <a:t>Three situations of paracme:</a:t>
            </a:r>
          </a:p>
          <a:p>
            <a:pPr marL="1371600" lvl="2" indent="-457200">
              <a:buFont typeface="+mj-lt"/>
              <a:buAutoNum type="arabicPeriod"/>
            </a:pPr>
            <a:r>
              <a:rPr lang="en-US" dirty="0"/>
              <a:t>Symmetry between diffusion and paracme</a:t>
            </a:r>
          </a:p>
          <a:p>
            <a:pPr marL="1371600" lvl="2" indent="-457200">
              <a:buFont typeface="+mj-lt"/>
              <a:buAutoNum type="arabicPeriod"/>
            </a:pPr>
            <a:r>
              <a:rPr lang="en-US" dirty="0"/>
              <a:t>Long, slow adoption and quick rejection</a:t>
            </a:r>
          </a:p>
          <a:p>
            <a:pPr marL="1371600" lvl="2" indent="-457200">
              <a:buFont typeface="+mj-lt"/>
              <a:buAutoNum type="arabicPeriod"/>
            </a:pPr>
            <a:r>
              <a:rPr lang="en-US" dirty="0"/>
              <a:t>Quick diffusion and slow </a:t>
            </a:r>
            <a:r>
              <a:rPr lang="en-US" dirty="0" err="1" smtClean="0"/>
              <a:t>paracme</a:t>
            </a:r>
            <a:endParaRPr lang="en-US" dirty="0" smtClean="0"/>
          </a:p>
          <a:p>
            <a:pPr marL="571500" indent="-457200">
              <a:buFont typeface="Arial" panose="020B0604020202020204" pitchFamily="34" charset="0"/>
              <a:buChar char="•"/>
            </a:pPr>
            <a:r>
              <a:rPr lang="en-US" dirty="0" smtClean="0"/>
              <a:t>Categories</a:t>
            </a:r>
          </a:p>
          <a:p>
            <a:pPr marL="971550" lvl="1" indent="-457200">
              <a:buFont typeface="Arial" panose="020B0604020202020204" pitchFamily="34" charset="0"/>
              <a:buChar char="•"/>
            </a:pPr>
            <a:r>
              <a:rPr lang="en-US" dirty="0" smtClean="0"/>
              <a:t>Contagious</a:t>
            </a:r>
          </a:p>
          <a:p>
            <a:pPr marL="971550" lvl="1" indent="-457200">
              <a:buFont typeface="Arial" panose="020B0604020202020204" pitchFamily="34" charset="0"/>
              <a:buChar char="•"/>
            </a:pPr>
            <a:r>
              <a:rPr lang="en-US" dirty="0" err="1" smtClean="0"/>
              <a:t>Hierarchial</a:t>
            </a:r>
            <a:endParaRPr lang="en-US" dirty="0"/>
          </a:p>
          <a:p>
            <a:pPr marL="971550" lvl="1" indent="-457200">
              <a:buFont typeface="Arial" panose="020B0604020202020204" pitchFamily="34" charset="0"/>
              <a:buChar char="•"/>
            </a:pPr>
            <a:r>
              <a:rPr lang="en-US" dirty="0" smtClean="0"/>
              <a:t>Relocation </a:t>
            </a:r>
            <a:endParaRPr lang="en-US" dirty="0"/>
          </a:p>
        </p:txBody>
      </p:sp>
      <p:pic>
        <p:nvPicPr>
          <p:cNvPr id="6" name="Picture 5"/>
          <p:cNvPicPr>
            <a:picLocks noChangeAspect="1"/>
          </p:cNvPicPr>
          <p:nvPr/>
        </p:nvPicPr>
        <p:blipFill>
          <a:blip r:embed="rId2"/>
          <a:stretch>
            <a:fillRect/>
          </a:stretch>
        </p:blipFill>
        <p:spPr>
          <a:xfrm>
            <a:off x="6941147" y="1620982"/>
            <a:ext cx="5250853" cy="4364182"/>
          </a:xfrm>
          <a:prstGeom prst="rect">
            <a:avLst/>
          </a:prstGeom>
        </p:spPr>
      </p:pic>
    </p:spTree>
    <p:extLst>
      <p:ext uri="{BB962C8B-B14F-4D97-AF65-F5344CB8AC3E}">
        <p14:creationId xmlns:p14="http://schemas.microsoft.com/office/powerpoint/2010/main" val="2564194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1"/>
          </p:nvPr>
        </p:nvPicPr>
        <p:blipFill>
          <a:blip r:embed="rId2"/>
          <a:stretch>
            <a:fillRect/>
          </a:stretch>
        </p:blipFill>
        <p:spPr>
          <a:xfrm>
            <a:off x="636896" y="0"/>
            <a:ext cx="10918208" cy="6858000"/>
          </a:xfrm>
          <a:prstGeom prst="rect">
            <a:avLst/>
          </a:prstGeom>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90182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Spatial Diffusion</a:t>
            </a:r>
          </a:p>
        </p:txBody>
      </p:sp>
      <p:pic>
        <p:nvPicPr>
          <p:cNvPr id="5122" name="Picture 2" descr="L:\Higher Education Editorial\Kaveney\Short, Human Geography, 2e\Supplements\Figure JPEGs\Chapter 13\Figure 1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873" y="0"/>
            <a:ext cx="347707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7721080" y="2133377"/>
            <a:ext cx="4321984" cy="1950249"/>
          </a:xfrm>
        </p:spPr>
        <p:txBody>
          <a:bodyPr/>
          <a:lstStyle/>
          <a:p>
            <a:r>
              <a:rPr lang="en-US" dirty="0"/>
              <a:t>The three situations of diffusion and paracme.</a:t>
            </a:r>
          </a:p>
        </p:txBody>
      </p:sp>
      <p:sp>
        <p:nvSpPr>
          <p:cNvPr id="3" name="TextBox 2"/>
          <p:cNvSpPr txBox="1"/>
          <p:nvPr/>
        </p:nvSpPr>
        <p:spPr>
          <a:xfrm>
            <a:off x="7813964" y="3501736"/>
            <a:ext cx="3834245" cy="1477328"/>
          </a:xfrm>
          <a:prstGeom prst="rect">
            <a:avLst/>
          </a:prstGeom>
          <a:noFill/>
        </p:spPr>
        <p:txBody>
          <a:bodyPr wrap="square" rtlCol="0">
            <a:spAutoFit/>
          </a:bodyPr>
          <a:lstStyle/>
          <a:p>
            <a:r>
              <a:rPr lang="en-US" dirty="0" smtClean="0"/>
              <a:t>Example: Bell bottom trousers for men</a:t>
            </a:r>
          </a:p>
          <a:p>
            <a:r>
              <a:rPr lang="en-US" dirty="0" smtClean="0"/>
              <a:t>Introduced in the early 70s – gained acceptance gradually and were quickly dropped when the style changed back to </a:t>
            </a:r>
            <a:r>
              <a:rPr lang="en-US" smtClean="0"/>
              <a:t>straight-leg trousers.</a:t>
            </a:r>
            <a:endParaRPr lang="en-US" dirty="0"/>
          </a:p>
        </p:txBody>
      </p:sp>
    </p:spTree>
    <p:extLst>
      <p:ext uri="{BB962C8B-B14F-4D97-AF65-F5344CB8AC3E}">
        <p14:creationId xmlns:p14="http://schemas.microsoft.com/office/powerpoint/2010/main" val="67937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The Diffusion of Diseases</a:t>
            </a:r>
          </a:p>
        </p:txBody>
      </p:sp>
      <p:sp>
        <p:nvSpPr>
          <p:cNvPr id="7" name="Content Placeholder 6"/>
          <p:cNvSpPr>
            <a:spLocks noGrp="1"/>
          </p:cNvSpPr>
          <p:nvPr>
            <p:ph sz="quarter" idx="11"/>
          </p:nvPr>
        </p:nvSpPr>
        <p:spPr>
          <a:noFill/>
        </p:spPr>
        <p:txBody>
          <a:bodyPr>
            <a:normAutofit/>
          </a:bodyPr>
          <a:lstStyle/>
          <a:p>
            <a:r>
              <a:rPr lang="en-US" dirty="0"/>
              <a:t>Spread of disease illustrates diffusion and space-time convergence</a:t>
            </a:r>
          </a:p>
          <a:p>
            <a:pPr lvl="1"/>
            <a:r>
              <a:rPr lang="en-US" dirty="0"/>
              <a:t>As time shrinks distance, </a:t>
            </a:r>
            <a:r>
              <a:rPr lang="en-US" spc="-30" dirty="0"/>
              <a:t>disease diffusion increases</a:t>
            </a:r>
          </a:p>
          <a:p>
            <a:pPr lvl="1"/>
            <a:r>
              <a:rPr lang="en-US" dirty="0"/>
              <a:t>Ease, frequency of transfer for communicable diseases</a:t>
            </a:r>
          </a:p>
          <a:p>
            <a:pPr lvl="1"/>
            <a:r>
              <a:rPr lang="en-US" dirty="0"/>
              <a:t>Global pandemic potential</a:t>
            </a:r>
          </a:p>
        </p:txBody>
      </p:sp>
      <p:sp>
        <p:nvSpPr>
          <p:cNvPr id="9" name="Text Placeholder 8"/>
          <p:cNvSpPr>
            <a:spLocks noGrp="1"/>
          </p:cNvSpPr>
          <p:nvPr>
            <p:ph type="body" sz="quarter" idx="13"/>
          </p:nvPr>
        </p:nvSpPr>
        <p:spPr>
          <a:xfrm>
            <a:off x="2341418" y="5548923"/>
            <a:ext cx="4572000" cy="789354"/>
          </a:xfrm>
          <a:noFill/>
        </p:spPr>
        <p:txBody>
          <a:bodyPr/>
          <a:lstStyle/>
          <a:p>
            <a:pPr algn="ctr"/>
            <a:r>
              <a:rPr lang="en-US" sz="2200" dirty="0"/>
              <a:t>Global dengue fever risk.</a:t>
            </a:r>
          </a:p>
          <a:p>
            <a:pPr algn="ctr"/>
            <a:r>
              <a:rPr lang="en-US" sz="2000" dirty="0">
                <a:ea typeface="+mn-ea"/>
                <a:cs typeface="+mn-cs"/>
              </a:rPr>
              <a:t>Source: © Hay on </a:t>
            </a:r>
            <a:r>
              <a:rPr lang="en-US" sz="2000" dirty="0">
                <a:ea typeface="+mn-ea"/>
                <a:cs typeface="+mn-cs"/>
                <a:hlinkClick r:id="rId3"/>
              </a:rPr>
              <a:t>Humanosphere</a:t>
            </a:r>
            <a:r>
              <a:rPr lang="en-US" sz="2000" dirty="0">
                <a:solidFill>
                  <a:schemeClr val="bg1"/>
                </a:solidFill>
                <a:ea typeface="+mn-ea"/>
                <a:cs typeface="+mn-cs"/>
              </a:rPr>
              <a:t>.</a:t>
            </a:r>
            <a:endParaRPr lang="en-US" dirty="0">
              <a:solidFill>
                <a:schemeClr val="bg1"/>
              </a:solidFill>
            </a:endParaRPr>
          </a:p>
        </p:txBody>
      </p:sp>
      <p:pic>
        <p:nvPicPr>
          <p:cNvPr id="1026" name="Picture 2" descr="http://26t4l93f9dhe439yxm286lpv.wpengine.netdna-cdn.com/wp-content/uploads/2014/12/Denguemapping.jpg">
            <a:extLst>
              <a:ext uri="{FF2B5EF4-FFF2-40B4-BE49-F238E27FC236}">
                <a16:creationId xmlns:a16="http://schemas.microsoft.com/office/drawing/2014/main" id="{FC90CD3F-3803-4EE8-8F91-3C312B37F31B}"/>
              </a:ext>
            </a:extLst>
          </p:cNvPr>
          <p:cNvPicPr>
            <a:picLocks noGrp="1" noChangeAspect="1" noChangeArrowheads="1"/>
          </p:cNvPicPr>
          <p:nvPr>
            <p:ph sz="quarter" idx="12"/>
          </p:nvPr>
        </p:nvPicPr>
        <p:blipFill>
          <a:blip r:embed="rId4" cstate="print">
            <a:extLst>
              <a:ext uri="{28A0092B-C50C-407E-A947-70E740481C1C}">
                <a14:useLocalDpi xmlns:a14="http://schemas.microsoft.com/office/drawing/2010/main" val="0"/>
              </a:ext>
            </a:extLst>
          </a:blip>
          <a:srcRect/>
          <a:stretch>
            <a:fillRect/>
          </a:stretch>
        </p:blipFill>
        <p:spPr bwMode="auto">
          <a:xfrm>
            <a:off x="6693272" y="0"/>
            <a:ext cx="48524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r>
              <a:rPr lang="en-US" dirty="0"/>
              <a:t>Culture is active process, not fixed in time and place</a:t>
            </a:r>
          </a:p>
          <a:p>
            <a:pPr lvl="1"/>
            <a:r>
              <a:rPr lang="en-US" dirty="0"/>
              <a:t>Flows circulate globally, (re)expressed in local contexts</a:t>
            </a:r>
          </a:p>
          <a:p>
            <a:pPr lvl="1"/>
            <a:r>
              <a:rPr lang="en-US" b="1" dirty="0"/>
              <a:t>Territorialization </a:t>
            </a:r>
            <a:r>
              <a:rPr lang="en-US" dirty="0"/>
              <a:t>of culture signifies connection between culture and specific places</a:t>
            </a:r>
          </a:p>
          <a:p>
            <a:pPr lvl="1"/>
            <a:r>
              <a:rPr lang="en-US" b="1" dirty="0"/>
              <a:t>Deterritorialization </a:t>
            </a:r>
            <a:r>
              <a:rPr lang="en-US" dirty="0"/>
              <a:t>of culture occurs when cultures are lifted from particular places</a:t>
            </a:r>
          </a:p>
          <a:p>
            <a:pPr lvl="1"/>
            <a:r>
              <a:rPr lang="en-US" dirty="0"/>
              <a:t>Reterritorialization occurs as cultural practices are transplanted and transformed</a:t>
            </a:r>
          </a:p>
          <a:p>
            <a:r>
              <a:rPr lang="en-US" dirty="0"/>
              <a:t>Importance of international migration communities</a:t>
            </a:r>
          </a:p>
          <a:p>
            <a:pPr lvl="1"/>
            <a:r>
              <a:rPr lang="en-US" dirty="0"/>
              <a:t>Shape culture of both destination and origin areas</a:t>
            </a:r>
          </a:p>
        </p:txBody>
      </p:sp>
      <p:sp>
        <p:nvSpPr>
          <p:cNvPr id="4" name="Title 3"/>
          <p:cNvSpPr>
            <a:spLocks noGrp="1"/>
          </p:cNvSpPr>
          <p:nvPr>
            <p:ph type="title"/>
          </p:nvPr>
        </p:nvSpPr>
        <p:spPr/>
        <p:txBody>
          <a:bodyPr/>
          <a:lstStyle/>
          <a:p>
            <a:r>
              <a:rPr lang="en-US" dirty="0"/>
              <a:t>Culture as Flow</a:t>
            </a:r>
          </a:p>
        </p:txBody>
      </p:sp>
    </p:spTree>
    <p:extLst>
      <p:ext uri="{BB962C8B-B14F-4D97-AF65-F5344CB8AC3E}">
        <p14:creationId xmlns:p14="http://schemas.microsoft.com/office/powerpoint/2010/main" val="57965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273" y="178090"/>
            <a:ext cx="11582400" cy="777875"/>
          </a:xfrm>
        </p:spPr>
        <p:txBody>
          <a:bodyPr/>
          <a:lstStyle/>
          <a:p>
            <a:r>
              <a:rPr lang="en-US" dirty="0"/>
              <a:t>Culture as Flow</a:t>
            </a:r>
          </a:p>
        </p:txBody>
      </p:sp>
      <p:sp>
        <p:nvSpPr>
          <p:cNvPr id="5" name="Content Placeholder 4"/>
          <p:cNvSpPr>
            <a:spLocks noGrp="1"/>
          </p:cNvSpPr>
          <p:nvPr>
            <p:ph sz="quarter" idx="11"/>
          </p:nvPr>
        </p:nvSpPr>
        <p:spPr/>
        <p:txBody>
          <a:bodyPr>
            <a:normAutofit/>
          </a:bodyPr>
          <a:lstStyle/>
          <a:p>
            <a:pPr marL="0" indent="0">
              <a:buNone/>
            </a:pPr>
            <a:r>
              <a:rPr lang="en-US" b="1" u="sng" dirty="0"/>
              <a:t>ARCHITECTURE</a:t>
            </a:r>
          </a:p>
          <a:p>
            <a:r>
              <a:rPr lang="en-US" b="1" dirty="0"/>
              <a:t>Vernacular architecture</a:t>
            </a:r>
            <a:r>
              <a:rPr lang="en-US" dirty="0"/>
              <a:t> uses local resources and traditions</a:t>
            </a:r>
            <a:endParaRPr lang="en-US" b="1" dirty="0"/>
          </a:p>
          <a:p>
            <a:r>
              <a:rPr lang="en-US" b="1" dirty="0"/>
              <a:t>Transnational architectural styles </a:t>
            </a:r>
            <a:r>
              <a:rPr lang="en-US" dirty="0"/>
              <a:t>transcend place</a:t>
            </a:r>
            <a:endParaRPr lang="en-US" b="1" dirty="0"/>
          </a:p>
          <a:p>
            <a:pPr lvl="1"/>
            <a:r>
              <a:rPr lang="en-US" b="1" dirty="0"/>
              <a:t>Neoclassical architecture</a:t>
            </a:r>
          </a:p>
          <a:p>
            <a:pPr lvl="1"/>
            <a:r>
              <a:rPr lang="en-US" b="1" dirty="0"/>
              <a:t>Modernist architecture</a:t>
            </a:r>
          </a:p>
          <a:p>
            <a:pPr lvl="1"/>
            <a:r>
              <a:rPr lang="en-US" dirty="0"/>
              <a:t>Postmodernism forms and </a:t>
            </a:r>
            <a:r>
              <a:rPr lang="en-US" b="1" dirty="0" err="1"/>
              <a:t>Deconstructivism</a:t>
            </a:r>
            <a:endParaRPr lang="en-US" b="1" dirty="0"/>
          </a:p>
        </p:txBody>
      </p:sp>
      <p:pic>
        <p:nvPicPr>
          <p:cNvPr id="6146" name="Picture 2" descr="L:\Higher Education Editorial\Kaveney\Short, Human Geography, 2e\Supplements\Figure JPEGs\Chapter 13\Figure 1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6833" y="859466"/>
            <a:ext cx="4915167" cy="27981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L:\Higher Education Editorial\Kaveney\Short, Human Geography, 2e\Supplements\Figure JPEGs\Chapter 13\Figure 1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833" y="3657601"/>
            <a:ext cx="491516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8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53B5445-B1DC-4A6F-A5F1-B5305D4E965E}"/>
              </a:ext>
            </a:extLst>
          </p:cNvPr>
          <p:cNvSpPr>
            <a:spLocks noGrp="1"/>
          </p:cNvSpPr>
          <p:nvPr>
            <p:ph type="title"/>
          </p:nvPr>
        </p:nvSpPr>
        <p:spPr/>
        <p:txBody>
          <a:bodyPr/>
          <a:lstStyle/>
          <a:p>
            <a:r>
              <a:rPr lang="en-US" dirty="0"/>
              <a:t>Reterritorialization and Architecture</a:t>
            </a:r>
          </a:p>
        </p:txBody>
      </p:sp>
      <p:pic>
        <p:nvPicPr>
          <p:cNvPr id="7170" name="Picture 2" descr="L:\Higher Education Editorial\Kaveney\Short, Human Geography, 2e\Supplements\Figure JPEGs\Chapter 13\Figure 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18145"/>
            <a:ext cx="2965496" cy="44559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L:\Higher Education Editorial\Kaveney\Short, Human Geography, 2e\Supplements\Figure JPEGs\Chapter 13\Figure 1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3540" y="1143001"/>
            <a:ext cx="6346732" cy="45311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1" y="5749269"/>
            <a:ext cx="4200525" cy="369332"/>
          </a:xfrm>
          <a:prstGeom prst="rect">
            <a:avLst/>
          </a:prstGeom>
          <a:noFill/>
        </p:spPr>
        <p:txBody>
          <a:bodyPr wrap="square" rtlCol="0">
            <a:spAutoFit/>
          </a:bodyPr>
          <a:lstStyle/>
          <a:p>
            <a:pPr algn="ctr"/>
            <a:r>
              <a:rPr lang="en-US" dirty="0"/>
              <a:t>Modernist buildings along 6</a:t>
            </a:r>
            <a:r>
              <a:rPr lang="en-US" baseline="30000" dirty="0"/>
              <a:t>th</a:t>
            </a:r>
            <a:r>
              <a:rPr lang="en-US" dirty="0"/>
              <a:t> Avenue, NYC.</a:t>
            </a:r>
          </a:p>
        </p:txBody>
      </p:sp>
      <p:sp>
        <p:nvSpPr>
          <p:cNvPr id="6" name="TextBox 5"/>
          <p:cNvSpPr txBox="1"/>
          <p:nvPr/>
        </p:nvSpPr>
        <p:spPr>
          <a:xfrm>
            <a:off x="6106391" y="5596960"/>
            <a:ext cx="4296176" cy="646331"/>
          </a:xfrm>
          <a:prstGeom prst="rect">
            <a:avLst/>
          </a:prstGeom>
          <a:noFill/>
        </p:spPr>
        <p:txBody>
          <a:bodyPr wrap="square" rtlCol="0">
            <a:spAutoFit/>
          </a:bodyPr>
          <a:lstStyle/>
          <a:p>
            <a:pPr algn="ctr"/>
            <a:r>
              <a:rPr lang="en-US" dirty="0"/>
              <a:t>Postmodern building in NYC designed by Frank </a:t>
            </a:r>
            <a:r>
              <a:rPr lang="en-US" dirty="0" err="1"/>
              <a:t>Gehry</a:t>
            </a:r>
            <a:r>
              <a:rPr lang="en-US" dirty="0"/>
              <a:t>, completed in 2007.</a:t>
            </a:r>
          </a:p>
        </p:txBody>
      </p:sp>
    </p:spTree>
    <p:extLst>
      <p:ext uri="{BB962C8B-B14F-4D97-AF65-F5344CB8AC3E}">
        <p14:creationId xmlns:p14="http://schemas.microsoft.com/office/powerpoint/2010/main" val="162174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lvl="0"/>
            <a:r>
              <a:rPr lang="en-US" dirty="0"/>
              <a:t>Understand the concept of the cultural region. </a:t>
            </a:r>
          </a:p>
          <a:p>
            <a:pPr lvl="0"/>
            <a:r>
              <a:rPr lang="en-US" dirty="0"/>
              <a:t>Describe the process of spatial diffusion of culture.</a:t>
            </a:r>
          </a:p>
          <a:p>
            <a:pPr lvl="0"/>
            <a:r>
              <a:rPr lang="en-US" dirty="0"/>
              <a:t>Summarize the sources of cultural production.</a:t>
            </a:r>
          </a:p>
          <a:p>
            <a:pPr lvl="0"/>
            <a:r>
              <a:rPr lang="en-US" dirty="0"/>
              <a:t>Explain how cultural products become </a:t>
            </a:r>
            <a:r>
              <a:rPr lang="en-US" dirty="0" err="1"/>
              <a:t>deterritorialized</a:t>
            </a:r>
            <a:r>
              <a:rPr lang="en-US" dirty="0"/>
              <a:t> or reterritorialized, and cultural practices transplanted or transformed.</a:t>
            </a:r>
          </a:p>
          <a:p>
            <a:r>
              <a:rPr lang="en-US" dirty="0"/>
              <a:t>Reflect on the global production of culture.</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The Global Production of Culture</a:t>
            </a:r>
          </a:p>
        </p:txBody>
      </p:sp>
      <p:sp>
        <p:nvSpPr>
          <p:cNvPr id="5" name="Content Placeholder 4"/>
          <p:cNvSpPr>
            <a:spLocks noGrp="1"/>
          </p:cNvSpPr>
          <p:nvPr>
            <p:ph sz="quarter" idx="11"/>
          </p:nvPr>
        </p:nvSpPr>
        <p:spPr>
          <a:xfrm>
            <a:off x="218209" y="1143000"/>
            <a:ext cx="5877791" cy="5029200"/>
          </a:xfrm>
        </p:spPr>
        <p:txBody>
          <a:bodyPr>
            <a:normAutofit fontScale="92500" lnSpcReduction="10000"/>
          </a:bodyPr>
          <a:lstStyle/>
          <a:p>
            <a:pPr marL="0" indent="0">
              <a:buNone/>
            </a:pPr>
            <a:r>
              <a:rPr lang="en-US" b="1" u="sng" dirty="0"/>
              <a:t>PRODUCTION OF </a:t>
            </a:r>
            <a:br>
              <a:rPr lang="en-US" b="1" u="sng" dirty="0"/>
            </a:br>
            <a:r>
              <a:rPr lang="en-US" b="1" u="sng" dirty="0"/>
              <a:t>GLOBAL SPACE</a:t>
            </a:r>
          </a:p>
          <a:p>
            <a:r>
              <a:rPr lang="en-US" dirty="0"/>
              <a:t>Two meanings</a:t>
            </a:r>
          </a:p>
          <a:p>
            <a:pPr lvl="1"/>
            <a:r>
              <a:rPr lang="en-US" dirty="0"/>
              <a:t>Create the understanding of the world’s geography</a:t>
            </a:r>
          </a:p>
          <a:p>
            <a:pPr lvl="1"/>
            <a:r>
              <a:rPr lang="en-US" dirty="0"/>
              <a:t>Representation of world in cartographic form</a:t>
            </a:r>
          </a:p>
          <a:p>
            <a:r>
              <a:rPr lang="en-US" dirty="0"/>
              <a:t>Cartographic modernity</a:t>
            </a:r>
          </a:p>
          <a:p>
            <a:pPr lvl="1"/>
            <a:r>
              <a:rPr lang="en-US" dirty="0"/>
              <a:t>Eurocentric process of creating new, modern forms of mapping</a:t>
            </a:r>
          </a:p>
          <a:p>
            <a:pPr lvl="1"/>
            <a:r>
              <a:rPr lang="en-US" dirty="0"/>
              <a:t>Interactions with indigenous people</a:t>
            </a:r>
          </a:p>
        </p:txBody>
      </p:sp>
      <p:sp>
        <p:nvSpPr>
          <p:cNvPr id="7" name="Text Placeholder 6"/>
          <p:cNvSpPr>
            <a:spLocks noGrp="1"/>
          </p:cNvSpPr>
          <p:nvPr>
            <p:ph type="body" sz="quarter" idx="13"/>
          </p:nvPr>
        </p:nvSpPr>
        <p:spPr>
          <a:xfrm>
            <a:off x="6199909" y="5081154"/>
            <a:ext cx="6096000" cy="1371600"/>
          </a:xfrm>
        </p:spPr>
        <p:txBody>
          <a:bodyPr/>
          <a:lstStyle/>
          <a:p>
            <a:r>
              <a:rPr lang="en-US" dirty="0"/>
              <a:t>Map of the New World in 1596, by Flemish cartographer Theodor de </a:t>
            </a:r>
            <a:r>
              <a:rPr lang="en-US" dirty="0" err="1"/>
              <a:t>Bry</a:t>
            </a:r>
            <a:r>
              <a:rPr lang="en-US" dirty="0"/>
              <a:t>, featuring four famous explorers.</a:t>
            </a:r>
          </a:p>
        </p:txBody>
      </p:sp>
      <p:pic>
        <p:nvPicPr>
          <p:cNvPr id="14" name="Content Placeholder 13">
            <a:hlinkClick r:id="rId2"/>
            <a:extLst>
              <a:ext uri="{FF2B5EF4-FFF2-40B4-BE49-F238E27FC236}">
                <a16:creationId xmlns:a16="http://schemas.microsoft.com/office/drawing/2014/main" id="{22430118-97AF-488B-B5C7-4C752EB39C69}"/>
              </a:ext>
            </a:extLst>
          </p:cNvPr>
          <p:cNvPicPr>
            <a:picLocks noGrp="1" noChangeAspect="1"/>
          </p:cNvPicPr>
          <p:nvPr>
            <p:ph sz="quarter" idx="12"/>
          </p:nvPr>
        </p:nvPicPr>
        <p:blipFill>
          <a:blip r:embed="rId3"/>
          <a:stretch>
            <a:fillRect/>
          </a:stretch>
        </p:blipFill>
        <p:spPr>
          <a:xfrm>
            <a:off x="7248062" y="967301"/>
            <a:ext cx="4943938" cy="4113853"/>
          </a:xfrm>
          <a:prstGeom prst="rect">
            <a:avLst/>
          </a:prstGeom>
        </p:spPr>
      </p:pic>
    </p:spTree>
    <p:extLst>
      <p:ext uri="{BB962C8B-B14F-4D97-AF65-F5344CB8AC3E}">
        <p14:creationId xmlns:p14="http://schemas.microsoft.com/office/powerpoint/2010/main" val="4114372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2780"/>
            <a:ext cx="11582400" cy="777875"/>
          </a:xfrm>
        </p:spPr>
        <p:txBody>
          <a:bodyPr/>
          <a:lstStyle/>
          <a:p>
            <a:r>
              <a:rPr lang="en-US" dirty="0"/>
              <a:t>The Global Production of Culture</a:t>
            </a:r>
          </a:p>
        </p:txBody>
      </p:sp>
      <p:sp>
        <p:nvSpPr>
          <p:cNvPr id="5" name="Content Placeholder 4"/>
          <p:cNvSpPr>
            <a:spLocks noGrp="1"/>
          </p:cNvSpPr>
          <p:nvPr>
            <p:ph sz="quarter" idx="11"/>
          </p:nvPr>
        </p:nvSpPr>
        <p:spPr>
          <a:xfrm>
            <a:off x="-1" y="1143001"/>
            <a:ext cx="5091545" cy="5029200"/>
          </a:xfrm>
        </p:spPr>
        <p:txBody>
          <a:bodyPr>
            <a:normAutofit fontScale="92500"/>
          </a:bodyPr>
          <a:lstStyle/>
          <a:p>
            <a:pPr marL="0" indent="0">
              <a:buNone/>
            </a:pPr>
            <a:r>
              <a:rPr lang="en-US" b="1" u="sng" dirty="0"/>
              <a:t>THE TOURIST GAZE</a:t>
            </a:r>
          </a:p>
          <a:p>
            <a:r>
              <a:rPr lang="en-US" dirty="0"/>
              <a:t>Global industry and mass tourism</a:t>
            </a:r>
          </a:p>
          <a:p>
            <a:pPr lvl="1"/>
            <a:r>
              <a:rPr lang="en-US" dirty="0"/>
              <a:t>Space-time convergence and access </a:t>
            </a:r>
          </a:p>
          <a:p>
            <a:pPr lvl="1"/>
            <a:r>
              <a:rPr lang="en-US" dirty="0"/>
              <a:t>Vast array of tourist landscapes</a:t>
            </a:r>
          </a:p>
          <a:p>
            <a:pPr lvl="1"/>
            <a:r>
              <a:rPr lang="en-US" b="1" dirty="0"/>
              <a:t>Tourist gaze </a:t>
            </a:r>
            <a:r>
              <a:rPr lang="en-US" dirty="0"/>
              <a:t>as socially organized, pre-conceived perceptions about place</a:t>
            </a:r>
          </a:p>
          <a:p>
            <a:pPr lvl="1"/>
            <a:r>
              <a:rPr lang="en-US" dirty="0"/>
              <a:t>Changing meaning of tourist landscapes</a:t>
            </a:r>
          </a:p>
        </p:txBody>
      </p:sp>
      <p:sp>
        <p:nvSpPr>
          <p:cNvPr id="7" name="Text Placeholder 6"/>
          <p:cNvSpPr>
            <a:spLocks noGrp="1"/>
          </p:cNvSpPr>
          <p:nvPr>
            <p:ph type="body" sz="quarter" idx="13"/>
          </p:nvPr>
        </p:nvSpPr>
        <p:spPr>
          <a:xfrm>
            <a:off x="6327772" y="5653132"/>
            <a:ext cx="5559428" cy="1038138"/>
          </a:xfrm>
        </p:spPr>
        <p:txBody>
          <a:bodyPr/>
          <a:lstStyle/>
          <a:p>
            <a:pPr algn="ctr"/>
            <a:r>
              <a:rPr lang="en-US" dirty="0"/>
              <a:t>Luxury cruise ship visits </a:t>
            </a:r>
            <a:r>
              <a:rPr lang="en-US" dirty="0" err="1"/>
              <a:t>Ålesund</a:t>
            </a:r>
            <a:r>
              <a:rPr lang="en-US" dirty="0"/>
              <a:t>, Norway.</a:t>
            </a:r>
          </a:p>
        </p:txBody>
      </p:sp>
      <p:pic>
        <p:nvPicPr>
          <p:cNvPr id="8194" name="Picture 2" descr="L:\Higher Education Editorial\Kaveney\Short, Human Geography, 2e\Supplements\Figure JPEGs\Chapter 13\Figure 1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618" y="1007626"/>
            <a:ext cx="6190419" cy="464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49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marL="0" indent="0">
              <a:buNone/>
            </a:pPr>
            <a:r>
              <a:rPr lang="en-US" b="1" u="sng" dirty="0"/>
              <a:t>PRODUCTION OF GEOGRAPHICAL KNOWLEDGE</a:t>
            </a:r>
          </a:p>
          <a:p>
            <a:r>
              <a:rPr lang="en-US" dirty="0"/>
              <a:t>Writing and describing parts of the </a:t>
            </a:r>
            <a:r>
              <a:rPr lang="en-US" dirty="0" smtClean="0"/>
              <a:t>Earth </a:t>
            </a:r>
            <a:r>
              <a:rPr lang="en-US" dirty="0"/>
              <a:t>by the globally privileged</a:t>
            </a:r>
          </a:p>
          <a:p>
            <a:pPr lvl="1"/>
            <a:r>
              <a:rPr lang="en-US" dirty="0"/>
              <a:t>Component of imperialism</a:t>
            </a:r>
          </a:p>
          <a:p>
            <a:r>
              <a:rPr lang="en-US" dirty="0" err="1"/>
              <a:t>Positionality</a:t>
            </a:r>
            <a:r>
              <a:rPr lang="en-US" dirty="0"/>
              <a:t> </a:t>
            </a:r>
            <a:r>
              <a:rPr lang="en-US" dirty="0" smtClean="0"/>
              <a:t>reflects </a:t>
            </a:r>
            <a:r>
              <a:rPr lang="en-US" dirty="0"/>
              <a:t>political meanings and operation of military power</a:t>
            </a:r>
          </a:p>
          <a:p>
            <a:pPr lvl="1"/>
            <a:r>
              <a:rPr lang="en-US" b="1" dirty="0"/>
              <a:t>Orientalism</a:t>
            </a:r>
            <a:r>
              <a:rPr lang="en-US" dirty="0"/>
              <a:t> is a discourse formed in the writing of non-Western places, or the Orient, by those in the West</a:t>
            </a:r>
            <a:endParaRPr lang="en-US" b="1" dirty="0"/>
          </a:p>
          <a:p>
            <a:pPr lvl="1"/>
            <a:r>
              <a:rPr lang="en-US" b="1" dirty="0" err="1"/>
              <a:t>Ornamentalism</a:t>
            </a:r>
            <a:r>
              <a:rPr lang="en-US" b="1" dirty="0"/>
              <a:t> </a:t>
            </a:r>
            <a:r>
              <a:rPr lang="en-US" dirty="0"/>
              <a:t>is a discourse around similarities between elite social groups of East and West</a:t>
            </a:r>
            <a:endParaRPr lang="en-US" b="1" dirty="0"/>
          </a:p>
          <a:p>
            <a:pPr lvl="1"/>
            <a:r>
              <a:rPr lang="en-US" b="1" dirty="0"/>
              <a:t>Occidentalism </a:t>
            </a:r>
            <a:r>
              <a:rPr lang="en-US" dirty="0"/>
              <a:t>is a counter discourse of anti-Western ideas</a:t>
            </a:r>
          </a:p>
        </p:txBody>
      </p:sp>
      <p:sp>
        <p:nvSpPr>
          <p:cNvPr id="4" name="Title 3"/>
          <p:cNvSpPr>
            <a:spLocks noGrp="1"/>
          </p:cNvSpPr>
          <p:nvPr>
            <p:ph type="title"/>
          </p:nvPr>
        </p:nvSpPr>
        <p:spPr/>
        <p:txBody>
          <a:bodyPr/>
          <a:lstStyle/>
          <a:p>
            <a:r>
              <a:rPr lang="en-US" dirty="0"/>
              <a:t>The Global Production of Culture</a:t>
            </a:r>
          </a:p>
        </p:txBody>
      </p:sp>
    </p:spTree>
    <p:extLst>
      <p:ext uri="{BB962C8B-B14F-4D97-AF65-F5344CB8AC3E}">
        <p14:creationId xmlns:p14="http://schemas.microsoft.com/office/powerpoint/2010/main" val="2761266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r>
              <a:rPr lang="en-US" dirty="0"/>
              <a:t>Selected local cultural forms commodified into globalized forms</a:t>
            </a:r>
          </a:p>
          <a:p>
            <a:pPr lvl="1"/>
            <a:r>
              <a:rPr lang="en-US" dirty="0"/>
              <a:t>Nature of US culture was appropriate for global audiences</a:t>
            </a:r>
          </a:p>
          <a:p>
            <a:r>
              <a:rPr lang="en-US" b="1" dirty="0"/>
              <a:t>Glocalization</a:t>
            </a:r>
            <a:endParaRPr lang="en-US" dirty="0"/>
          </a:p>
          <a:p>
            <a:pPr lvl="1"/>
            <a:r>
              <a:rPr lang="en-US" dirty="0"/>
              <a:t>Worldwide operations attuned to local markets and </a:t>
            </a:r>
            <a:r>
              <a:rPr lang="en-US" dirty="0" smtClean="0"/>
              <a:t>conditions</a:t>
            </a:r>
          </a:p>
          <a:p>
            <a:pPr lvl="2"/>
            <a:r>
              <a:rPr lang="en-US" dirty="0" smtClean="0"/>
              <a:t>Coca Cola offers locally favored flavors in addition to Coke – Likewise McDonalds</a:t>
            </a:r>
            <a:endParaRPr lang="en-US" dirty="0"/>
          </a:p>
          <a:p>
            <a:r>
              <a:rPr lang="en-US" dirty="0"/>
              <a:t>Culture and commerce</a:t>
            </a:r>
          </a:p>
          <a:p>
            <a:pPr lvl="1"/>
            <a:r>
              <a:rPr lang="en-US" dirty="0"/>
              <a:t>Especially in late stage capitalism, symbolic meaning and association determines economic value of goods</a:t>
            </a:r>
          </a:p>
          <a:p>
            <a:pPr lvl="1"/>
            <a:r>
              <a:rPr lang="en-US" dirty="0"/>
              <a:t>Range of cultural industries and “cultural-product” sectors</a:t>
            </a:r>
          </a:p>
        </p:txBody>
      </p:sp>
      <p:sp>
        <p:nvSpPr>
          <p:cNvPr id="4" name="Title 3"/>
          <p:cNvSpPr>
            <a:spLocks noGrp="1"/>
          </p:cNvSpPr>
          <p:nvPr>
            <p:ph type="title"/>
          </p:nvPr>
        </p:nvSpPr>
        <p:spPr/>
        <p:txBody>
          <a:bodyPr/>
          <a:lstStyle/>
          <a:p>
            <a:r>
              <a:rPr lang="en-US" dirty="0"/>
              <a:t>The Commodification of Culture</a:t>
            </a:r>
          </a:p>
        </p:txBody>
      </p:sp>
    </p:spTree>
    <p:extLst>
      <p:ext uri="{BB962C8B-B14F-4D97-AF65-F5344CB8AC3E}">
        <p14:creationId xmlns:p14="http://schemas.microsoft.com/office/powerpoint/2010/main" val="240584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The Myth of Homogeneity</a:t>
            </a:r>
          </a:p>
        </p:txBody>
      </p:sp>
      <p:sp>
        <p:nvSpPr>
          <p:cNvPr id="5" name="Content Placeholder 4"/>
          <p:cNvSpPr>
            <a:spLocks noGrp="1"/>
          </p:cNvSpPr>
          <p:nvPr>
            <p:ph sz="quarter" idx="11"/>
          </p:nvPr>
        </p:nvSpPr>
        <p:spPr>
          <a:xfrm>
            <a:off x="152400" y="1143001"/>
            <a:ext cx="5666509" cy="5029200"/>
          </a:xfrm>
        </p:spPr>
        <p:txBody>
          <a:bodyPr>
            <a:normAutofit fontScale="92500" lnSpcReduction="10000"/>
          </a:bodyPr>
          <a:lstStyle/>
          <a:p>
            <a:r>
              <a:rPr lang="en-US" dirty="0"/>
              <a:t>Debate on sameness with globalization</a:t>
            </a:r>
          </a:p>
          <a:p>
            <a:pPr lvl="1"/>
            <a:r>
              <a:rPr lang="en-US" b="1" dirty="0"/>
              <a:t>Homogenization thesis </a:t>
            </a:r>
            <a:r>
              <a:rPr lang="en-US" dirty="0"/>
              <a:t>assumes same cultural products are consumed </a:t>
            </a:r>
            <a:r>
              <a:rPr lang="en-US" dirty="0" smtClean="0"/>
              <a:t>in same </a:t>
            </a:r>
            <a:r>
              <a:rPr lang="en-US" dirty="0"/>
              <a:t>ways everywhere</a:t>
            </a:r>
            <a:endParaRPr lang="en-US" b="1" dirty="0"/>
          </a:p>
          <a:p>
            <a:pPr lvl="1"/>
            <a:r>
              <a:rPr lang="en-US" dirty="0"/>
              <a:t>Yet global culture is consumed within </a:t>
            </a:r>
            <a:r>
              <a:rPr lang="en-US" dirty="0" smtClean="0"/>
              <a:t>national </a:t>
            </a:r>
            <a:r>
              <a:rPr lang="en-US" dirty="0"/>
              <a:t>contexts and local circumstances</a:t>
            </a:r>
          </a:p>
          <a:p>
            <a:r>
              <a:rPr lang="en-US" dirty="0"/>
              <a:t>Local cultures are being generated and recreated in response to globalization</a:t>
            </a:r>
          </a:p>
        </p:txBody>
      </p:sp>
      <p:sp>
        <p:nvSpPr>
          <p:cNvPr id="7" name="Text Placeholder 6"/>
          <p:cNvSpPr>
            <a:spLocks noGrp="1"/>
          </p:cNvSpPr>
          <p:nvPr>
            <p:ph type="body" sz="quarter" idx="13"/>
          </p:nvPr>
        </p:nvSpPr>
        <p:spPr>
          <a:xfrm>
            <a:off x="7071442" y="6172201"/>
            <a:ext cx="3563224" cy="752912"/>
          </a:xfrm>
        </p:spPr>
        <p:txBody>
          <a:bodyPr/>
          <a:lstStyle/>
          <a:p>
            <a:r>
              <a:rPr lang="en-US" dirty="0">
                <a:solidFill>
                  <a:schemeClr val="bg1"/>
                </a:solidFill>
              </a:rPr>
              <a:t>Fast food in Shanghai.</a:t>
            </a:r>
          </a:p>
        </p:txBody>
      </p:sp>
      <p:pic>
        <p:nvPicPr>
          <p:cNvPr id="9218" name="Picture 2" descr="L:\Higher Education Editorial\Kaveney\Short, Human Geography, 2e\Supplements\Figure JPEGs\Chapter 13\Figure 1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216" y="0"/>
            <a:ext cx="4124348"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045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5518" y="94963"/>
            <a:ext cx="11582400" cy="632402"/>
          </a:xfrm>
        </p:spPr>
        <p:txBody>
          <a:bodyPr>
            <a:normAutofit/>
          </a:bodyPr>
          <a:lstStyle/>
          <a:p>
            <a:r>
              <a:rPr lang="en-US" sz="2800" dirty="0"/>
              <a:t>Chapter Summary</a:t>
            </a:r>
          </a:p>
        </p:txBody>
      </p:sp>
      <p:sp>
        <p:nvSpPr>
          <p:cNvPr id="8" name="Content Placeholder 7"/>
          <p:cNvSpPr>
            <a:spLocks noGrp="1"/>
          </p:cNvSpPr>
          <p:nvPr>
            <p:ph sz="quarter" idx="11"/>
          </p:nvPr>
        </p:nvSpPr>
        <p:spPr>
          <a:xfrm>
            <a:off x="107373" y="561109"/>
            <a:ext cx="12084627" cy="5715000"/>
          </a:xfrm>
        </p:spPr>
        <p:txBody>
          <a:bodyPr>
            <a:noAutofit/>
          </a:bodyPr>
          <a:lstStyle/>
          <a:p>
            <a:pPr>
              <a:spcBef>
                <a:spcPts val="200"/>
              </a:spcBef>
            </a:pPr>
            <a:r>
              <a:rPr lang="en-US" sz="2800" spc="-80" dirty="0"/>
              <a:t>Cultural regions share similar cultural features such as language, ideas, religion, or practices. Often divided into core and periphery.</a:t>
            </a:r>
          </a:p>
          <a:p>
            <a:pPr>
              <a:spcBef>
                <a:spcPts val="200"/>
              </a:spcBef>
            </a:pPr>
            <a:r>
              <a:rPr lang="en-US" sz="2800" spc="-80" dirty="0"/>
              <a:t>Spatial diffusion is the movement across space and time of an innovation, idea, or practice.</a:t>
            </a:r>
          </a:p>
          <a:p>
            <a:pPr>
              <a:spcBef>
                <a:spcPts val="200"/>
              </a:spcBef>
            </a:pPr>
            <a:r>
              <a:rPr lang="en-US" sz="2800" spc="-80" dirty="0"/>
              <a:t>Three dynamically linked sources of cultural production: connection with local, relationship with national, and interaction with global.</a:t>
            </a:r>
          </a:p>
          <a:p>
            <a:pPr>
              <a:spcBef>
                <a:spcPts val="200"/>
              </a:spcBef>
            </a:pPr>
            <a:r>
              <a:rPr lang="en-US" sz="2800" spc="-80" dirty="0"/>
              <a:t>Whenever a globalization wave sweeps the world, a corresponding revival of concern and promotion of national and local cultures occurs for groups to forge, redefine, or reestablish their place.</a:t>
            </a:r>
          </a:p>
          <a:p>
            <a:pPr>
              <a:spcBef>
                <a:spcPts val="200"/>
              </a:spcBef>
            </a:pPr>
            <a:r>
              <a:rPr lang="en-US" sz="2800" spc="-80" dirty="0"/>
              <a:t>Important to consider the process of deterritorialization of culture, in which cultures are lifted from particular places, and the reterritorialization of culture, whereby cultural practices are transplanted and transformed.</a:t>
            </a:r>
          </a:p>
          <a:p>
            <a:pPr>
              <a:spcBef>
                <a:spcPts val="200"/>
              </a:spcBef>
            </a:pPr>
            <a:r>
              <a:rPr lang="en-US" sz="2800" spc="-80" dirty="0"/>
              <a:t>Architecture offers examples of the de- and reterritorialization of culture.</a:t>
            </a:r>
          </a:p>
        </p:txBody>
      </p:sp>
    </p:spTree>
    <p:extLst>
      <p:ext uri="{BB962C8B-B14F-4D97-AF65-F5344CB8AC3E}">
        <p14:creationId xmlns:p14="http://schemas.microsoft.com/office/powerpoint/2010/main" val="2776786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83127" y="1143000"/>
            <a:ext cx="12108873" cy="5029200"/>
          </a:xfrm>
        </p:spPr>
        <p:txBody>
          <a:bodyPr>
            <a:noAutofit/>
          </a:bodyPr>
          <a:lstStyle/>
          <a:p>
            <a:pPr lvl="0"/>
            <a:r>
              <a:rPr lang="en-US" sz="2800" dirty="0"/>
              <a:t>Two forms of architecture that affect human geography are vernacular and global. Vernacular architecture uses local resources and traditions in the design and construction of buildings, while global architecture can incorporate elements of design from around the world, or have elements that eventually transcend national boundaries and impact cultures and geography around the world.</a:t>
            </a:r>
          </a:p>
          <a:p>
            <a:pPr lvl="0"/>
            <a:r>
              <a:rPr lang="en-US" sz="2800" dirty="0"/>
              <a:t>The world is described from the viewpoints of the West and the East, often referred to as Orientalism and Occidentalism.</a:t>
            </a:r>
          </a:p>
          <a:p>
            <a:r>
              <a:rPr lang="en-US" sz="2800" dirty="0"/>
              <a:t>The commodification of selected cultural forms has transformed some local cultures into globalized forms, while allowing other local cultures to influence global cultural forms. </a:t>
            </a:r>
            <a:endParaRPr lang="en-US" sz="2800" spc="-80" dirty="0"/>
          </a:p>
        </p:txBody>
      </p:sp>
    </p:spTree>
    <p:extLst>
      <p:ext uri="{BB962C8B-B14F-4D97-AF65-F5344CB8AC3E}">
        <p14:creationId xmlns:p14="http://schemas.microsoft.com/office/powerpoint/2010/main" val="4182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Culture</a:t>
            </a:r>
          </a:p>
        </p:txBody>
      </p:sp>
      <p:sp>
        <p:nvSpPr>
          <p:cNvPr id="5" name="Content Placeholder 4"/>
          <p:cNvSpPr>
            <a:spLocks noGrp="1"/>
          </p:cNvSpPr>
          <p:nvPr>
            <p:ph sz="quarter" idx="11"/>
          </p:nvPr>
        </p:nvSpPr>
        <p:spPr>
          <a:xfrm>
            <a:off x="0" y="1143000"/>
            <a:ext cx="5867400" cy="5029200"/>
          </a:xfrm>
        </p:spPr>
        <p:txBody>
          <a:bodyPr>
            <a:normAutofit lnSpcReduction="10000"/>
          </a:bodyPr>
          <a:lstStyle/>
          <a:p>
            <a:r>
              <a:rPr lang="en-US" b="1" dirty="0"/>
              <a:t>Culture</a:t>
            </a:r>
          </a:p>
          <a:p>
            <a:pPr lvl="1"/>
            <a:r>
              <a:rPr lang="en-US" dirty="0"/>
              <a:t>Material things </a:t>
            </a:r>
            <a:r>
              <a:rPr lang="en-US" dirty="0" smtClean="0"/>
              <a:t>and </a:t>
            </a:r>
            <a:r>
              <a:rPr lang="en-US" dirty="0"/>
              <a:t>beliefs, ideas, practices</a:t>
            </a:r>
          </a:p>
          <a:p>
            <a:pPr lvl="1"/>
            <a:r>
              <a:rPr lang="en-US" dirty="0"/>
              <a:t>Elastic, continually made and remade</a:t>
            </a:r>
          </a:p>
          <a:p>
            <a:r>
              <a:rPr lang="en-US" dirty="0"/>
              <a:t>Culture and globalization</a:t>
            </a:r>
          </a:p>
          <a:p>
            <a:pPr lvl="1"/>
            <a:r>
              <a:rPr lang="en-US" dirty="0"/>
              <a:t>Globalization resistance as concerns </a:t>
            </a:r>
            <a:r>
              <a:rPr lang="en-US" dirty="0" smtClean="0"/>
              <a:t>grow for </a:t>
            </a:r>
            <a:r>
              <a:rPr lang="en-US" dirty="0"/>
              <a:t>national and local cultures</a:t>
            </a:r>
          </a:p>
          <a:p>
            <a:pPr lvl="1"/>
            <a:r>
              <a:rPr lang="en-US" dirty="0"/>
              <a:t>Those groups interact with wider social forces</a:t>
            </a:r>
          </a:p>
        </p:txBody>
      </p:sp>
      <p:sp>
        <p:nvSpPr>
          <p:cNvPr id="7" name="Text Placeholder 6"/>
          <p:cNvSpPr>
            <a:spLocks noGrp="1"/>
          </p:cNvSpPr>
          <p:nvPr>
            <p:ph type="body" sz="quarter" idx="13"/>
          </p:nvPr>
        </p:nvSpPr>
        <p:spPr>
          <a:xfrm>
            <a:off x="5942091" y="5231202"/>
            <a:ext cx="6249909" cy="1371600"/>
          </a:xfrm>
        </p:spPr>
        <p:txBody>
          <a:bodyPr/>
          <a:lstStyle/>
          <a:p>
            <a:pPr algn="ctr"/>
            <a:r>
              <a:rPr lang="en-US" dirty="0"/>
              <a:t>Levels of agreement about the location of the US South by Michigan and Indiana survey responses.</a:t>
            </a:r>
          </a:p>
        </p:txBody>
      </p:sp>
      <p:pic>
        <p:nvPicPr>
          <p:cNvPr id="2050" name="Picture 2" descr="L:\Higher Education Editorial\Kaveney\Short, Human Geography, 2e\Supplements\Figure JPEGs\Chapter 13\Figure 13.1.jpg"/>
          <p:cNvPicPr>
            <a:picLocks noChangeAspect="1" noChangeArrowheads="1"/>
          </p:cNvPicPr>
          <p:nvPr/>
        </p:nvPicPr>
        <p:blipFill rotWithShape="1">
          <a:blip r:embed="rId3">
            <a:extLst>
              <a:ext uri="{28A0092B-C50C-407E-A947-70E740481C1C}">
                <a14:useLocalDpi xmlns:a14="http://schemas.microsoft.com/office/drawing/2010/main" val="0"/>
              </a:ext>
            </a:extLst>
          </a:blip>
          <a:srcRect b="52028"/>
          <a:stretch/>
        </p:blipFill>
        <p:spPr bwMode="auto">
          <a:xfrm>
            <a:off x="5942090" y="1312598"/>
            <a:ext cx="6194912" cy="391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normAutofit fontScale="92500" lnSpcReduction="10000"/>
          </a:bodyPr>
          <a:lstStyle/>
          <a:p>
            <a:r>
              <a:rPr lang="en-US" dirty="0" smtClean="0"/>
              <a:t>Expansion of Preston James’ definition</a:t>
            </a:r>
          </a:p>
          <a:p>
            <a:r>
              <a:rPr lang="en-US" dirty="0" smtClean="0"/>
              <a:t>Culture is the </a:t>
            </a:r>
            <a:r>
              <a:rPr lang="en-US" b="1" dirty="0" smtClean="0">
                <a:solidFill>
                  <a:srgbClr val="FF0000"/>
                </a:solidFill>
              </a:rPr>
              <a:t>dynamic</a:t>
            </a:r>
            <a:r>
              <a:rPr lang="en-US" dirty="0" smtClean="0"/>
              <a:t> (ever changing) </a:t>
            </a:r>
            <a:r>
              <a:rPr lang="en-US" b="1" dirty="0" smtClean="0">
                <a:solidFill>
                  <a:srgbClr val="FF0000"/>
                </a:solidFill>
              </a:rPr>
              <a:t>learned</a:t>
            </a:r>
            <a:r>
              <a:rPr lang="en-US" dirty="0" smtClean="0"/>
              <a:t> (by observation and teaching)and </a:t>
            </a:r>
            <a:r>
              <a:rPr lang="en-US" b="1" dirty="0" smtClean="0">
                <a:solidFill>
                  <a:srgbClr val="FF0000"/>
                </a:solidFill>
              </a:rPr>
              <a:t>generally accepted pattern</a:t>
            </a:r>
            <a:r>
              <a:rPr lang="en-US" dirty="0" smtClean="0"/>
              <a:t> or way of life of a </a:t>
            </a:r>
            <a:r>
              <a:rPr lang="en-US" b="1" dirty="0" smtClean="0">
                <a:solidFill>
                  <a:srgbClr val="FF0000"/>
                </a:solidFill>
              </a:rPr>
              <a:t>group</a:t>
            </a:r>
            <a:r>
              <a:rPr lang="en-US" dirty="0" smtClean="0"/>
              <a:t> of people which results from their:</a:t>
            </a:r>
          </a:p>
          <a:p>
            <a:pPr lvl="1"/>
            <a:r>
              <a:rPr lang="en-US" b="1" dirty="0" smtClean="0">
                <a:solidFill>
                  <a:srgbClr val="FF0000"/>
                </a:solidFill>
              </a:rPr>
              <a:t>World view </a:t>
            </a:r>
            <a:r>
              <a:rPr lang="en-US" dirty="0" smtClean="0"/>
              <a:t>(cosmology)</a:t>
            </a:r>
          </a:p>
          <a:p>
            <a:pPr lvl="1"/>
            <a:r>
              <a:rPr lang="en-US" b="1" dirty="0" smtClean="0">
                <a:solidFill>
                  <a:srgbClr val="FF0000"/>
                </a:solidFill>
              </a:rPr>
              <a:t>Attitudes</a:t>
            </a:r>
            <a:r>
              <a:rPr lang="en-US" dirty="0" smtClean="0"/>
              <a:t>(conscious and unconscious)</a:t>
            </a:r>
          </a:p>
          <a:p>
            <a:pPr lvl="1"/>
            <a:r>
              <a:rPr lang="en-US" b="1" dirty="0" smtClean="0">
                <a:solidFill>
                  <a:srgbClr val="FF0000"/>
                </a:solidFill>
              </a:rPr>
              <a:t>Objectives</a:t>
            </a:r>
          </a:p>
          <a:p>
            <a:pPr lvl="1"/>
            <a:r>
              <a:rPr lang="en-US" dirty="0" smtClean="0"/>
              <a:t>And </a:t>
            </a:r>
            <a:r>
              <a:rPr lang="en-US" b="1" dirty="0" smtClean="0">
                <a:solidFill>
                  <a:srgbClr val="FF0000"/>
                </a:solidFill>
              </a:rPr>
              <a:t>technical skills levels</a:t>
            </a:r>
          </a:p>
          <a:p>
            <a:r>
              <a:rPr lang="en-US" b="1" dirty="0" smtClean="0">
                <a:solidFill>
                  <a:srgbClr val="FF0000"/>
                </a:solidFill>
              </a:rPr>
              <a:t>The foundation (deep culture) may be largely unexamined and unconscious. The deep culture is the major shaper of the surface culture traits which are observable.</a:t>
            </a:r>
            <a:endParaRPr lang="en-US" b="1" dirty="0">
              <a:solidFill>
                <a:srgbClr val="FF0000"/>
              </a:solidFill>
            </a:endParaRPr>
          </a:p>
          <a:p>
            <a:pPr lvl="1"/>
            <a:endParaRPr lang="en-US" dirty="0" smtClean="0"/>
          </a:p>
        </p:txBody>
      </p:sp>
      <p:sp>
        <p:nvSpPr>
          <p:cNvPr id="6" name="Title 5"/>
          <p:cNvSpPr>
            <a:spLocks noGrp="1"/>
          </p:cNvSpPr>
          <p:nvPr>
            <p:ph type="title"/>
          </p:nvPr>
        </p:nvSpPr>
        <p:spPr/>
        <p:txBody>
          <a:bodyPr>
            <a:normAutofit/>
          </a:bodyPr>
          <a:lstStyle/>
          <a:p>
            <a:r>
              <a:rPr lang="en-US" dirty="0" smtClean="0"/>
              <a:t>Prof. Joe </a:t>
            </a:r>
            <a:r>
              <a:rPr lang="en-US" dirty="0" err="1" smtClean="0"/>
              <a:t>Naumann’s</a:t>
            </a:r>
            <a:r>
              <a:rPr lang="en-US" dirty="0" smtClean="0"/>
              <a:t> Definition </a:t>
            </a:r>
            <a:endParaRPr lang="en-US" dirty="0"/>
          </a:p>
        </p:txBody>
      </p:sp>
    </p:spTree>
    <p:extLst>
      <p:ext uri="{BB962C8B-B14F-4D97-AF65-F5344CB8AC3E}">
        <p14:creationId xmlns:p14="http://schemas.microsoft.com/office/powerpoint/2010/main" val="1139034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8" name="Content Placeholder 7"/>
          <p:cNvPicPr>
            <a:picLocks noGrp="1" noChangeAspect="1"/>
          </p:cNvPicPr>
          <p:nvPr>
            <p:ph sz="quarter" idx="11"/>
          </p:nvPr>
        </p:nvPicPr>
        <p:blipFill>
          <a:blip r:embed="rId2"/>
          <a:stretch>
            <a:fillRect/>
          </a:stretch>
        </p:blipFill>
        <p:spPr>
          <a:xfrm>
            <a:off x="304800" y="0"/>
            <a:ext cx="11532168" cy="6858000"/>
          </a:xfrm>
          <a:prstGeom prst="rect">
            <a:avLst/>
          </a:prstGeom>
        </p:spPr>
      </p:pic>
      <p:sp>
        <p:nvSpPr>
          <p:cNvPr id="9" name="TextBox 8"/>
          <p:cNvSpPr txBox="1"/>
          <p:nvPr/>
        </p:nvSpPr>
        <p:spPr>
          <a:xfrm>
            <a:off x="2473035" y="6406726"/>
            <a:ext cx="2047009" cy="400110"/>
          </a:xfrm>
          <a:prstGeom prst="rect">
            <a:avLst/>
          </a:prstGeom>
          <a:noFill/>
        </p:spPr>
        <p:txBody>
          <a:bodyPr wrap="square" rtlCol="0">
            <a:spAutoFit/>
          </a:bodyPr>
          <a:lstStyle/>
          <a:p>
            <a:r>
              <a:rPr lang="en-US" sz="2000" b="1" dirty="0" smtClean="0">
                <a:solidFill>
                  <a:srgbClr val="FF0000"/>
                </a:solidFill>
              </a:rPr>
              <a:t>Technology Level</a:t>
            </a:r>
            <a:endParaRPr lang="en-US" sz="2000" b="1" dirty="0">
              <a:solidFill>
                <a:srgbClr val="FF0000"/>
              </a:solidFill>
            </a:endParaRPr>
          </a:p>
        </p:txBody>
      </p:sp>
      <p:sp>
        <p:nvSpPr>
          <p:cNvPr id="10" name="TextBox 9"/>
          <p:cNvSpPr txBox="1"/>
          <p:nvPr/>
        </p:nvSpPr>
        <p:spPr>
          <a:xfrm>
            <a:off x="1309255" y="3124384"/>
            <a:ext cx="2088572" cy="369332"/>
          </a:xfrm>
          <a:prstGeom prst="rect">
            <a:avLst/>
          </a:prstGeom>
          <a:noFill/>
        </p:spPr>
        <p:txBody>
          <a:bodyPr wrap="square" rtlCol="0">
            <a:spAutoFit/>
          </a:bodyPr>
          <a:lstStyle/>
          <a:p>
            <a:r>
              <a:rPr lang="en-US" b="1" dirty="0" smtClean="0">
                <a:solidFill>
                  <a:srgbClr val="FF0000"/>
                </a:solidFill>
              </a:rPr>
              <a:t>World View</a:t>
            </a:r>
            <a:endParaRPr lang="en-US" b="1" dirty="0">
              <a:solidFill>
                <a:srgbClr val="FF0000"/>
              </a:solidFill>
            </a:endParaRPr>
          </a:p>
        </p:txBody>
      </p:sp>
      <p:cxnSp>
        <p:nvCxnSpPr>
          <p:cNvPr id="12" name="Straight Arrow Connector 11"/>
          <p:cNvCxnSpPr>
            <a:stCxn id="10" idx="1"/>
          </p:cNvCxnSpPr>
          <p:nvPr/>
        </p:nvCxnSpPr>
        <p:spPr>
          <a:xfrm flipH="1" flipV="1">
            <a:off x="1028700" y="2918936"/>
            <a:ext cx="280555" cy="390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194955" y="3309050"/>
            <a:ext cx="114300" cy="390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1"/>
          </p:cNvCxnSpPr>
          <p:nvPr/>
        </p:nvCxnSpPr>
        <p:spPr>
          <a:xfrm flipH="1" flipV="1">
            <a:off x="2150921" y="6213767"/>
            <a:ext cx="322114" cy="3930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328564" y="5237018"/>
            <a:ext cx="1485900" cy="400110"/>
          </a:xfrm>
          <a:prstGeom prst="rect">
            <a:avLst/>
          </a:prstGeom>
          <a:noFill/>
        </p:spPr>
        <p:txBody>
          <a:bodyPr wrap="square" rtlCol="0">
            <a:spAutoFit/>
          </a:bodyPr>
          <a:lstStyle/>
          <a:p>
            <a:r>
              <a:rPr lang="en-US" sz="2000" b="1" dirty="0" smtClean="0">
                <a:solidFill>
                  <a:srgbClr val="FF0000"/>
                </a:solidFill>
              </a:rPr>
              <a:t>Religion</a:t>
            </a:r>
            <a:endParaRPr lang="en-US" sz="2000" b="1" dirty="0">
              <a:solidFill>
                <a:srgbClr val="FF0000"/>
              </a:solidFill>
            </a:endParaRPr>
          </a:p>
        </p:txBody>
      </p:sp>
      <p:cxnSp>
        <p:nvCxnSpPr>
          <p:cNvPr id="22" name="Straight Arrow Connector 21"/>
          <p:cNvCxnSpPr/>
          <p:nvPr/>
        </p:nvCxnSpPr>
        <p:spPr>
          <a:xfrm flipH="1" flipV="1">
            <a:off x="10245436" y="4914900"/>
            <a:ext cx="249382" cy="322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10328564" y="4000500"/>
            <a:ext cx="145472" cy="11637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0993582" y="2608118"/>
            <a:ext cx="77932" cy="26010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9" idx="1"/>
          </p:cNvCxnSpPr>
          <p:nvPr/>
        </p:nvCxnSpPr>
        <p:spPr>
          <a:xfrm flipH="1">
            <a:off x="9403774" y="5437073"/>
            <a:ext cx="924790" cy="329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494818" y="5594319"/>
            <a:ext cx="0" cy="1181739"/>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426027" y="6776058"/>
            <a:ext cx="10068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1168977" y="5517573"/>
            <a:ext cx="25978" cy="1258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436418" y="1143001"/>
            <a:ext cx="103909" cy="5633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05271" y="1143001"/>
            <a:ext cx="3506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88372" y="3309050"/>
            <a:ext cx="7637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6826827" y="365126"/>
            <a:ext cx="1257300" cy="570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38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sz="quarter" idx="11"/>
          </p:nvPr>
        </p:nvPicPr>
        <p:blipFill>
          <a:blip r:embed="rId2"/>
          <a:stretch>
            <a:fillRect/>
          </a:stretch>
        </p:blipFill>
        <p:spPr>
          <a:xfrm>
            <a:off x="1964802" y="0"/>
            <a:ext cx="8295086" cy="6857999"/>
          </a:xfrm>
          <a:prstGeom prst="rect">
            <a:avLst/>
          </a:prstGeom>
        </p:spPr>
      </p:pic>
      <p:sp>
        <p:nvSpPr>
          <p:cNvPr id="5" name="TextBox 4"/>
          <p:cNvSpPr txBox="1"/>
          <p:nvPr/>
        </p:nvSpPr>
        <p:spPr>
          <a:xfrm>
            <a:off x="7387936" y="3769667"/>
            <a:ext cx="1901537" cy="461665"/>
          </a:xfrm>
          <a:prstGeom prst="rect">
            <a:avLst/>
          </a:prstGeom>
          <a:noFill/>
        </p:spPr>
        <p:txBody>
          <a:bodyPr wrap="square" rtlCol="0">
            <a:spAutoFit/>
          </a:bodyPr>
          <a:lstStyle/>
          <a:p>
            <a:r>
              <a:rPr lang="en-US" sz="2400" b="1" dirty="0" smtClean="0">
                <a:solidFill>
                  <a:srgbClr val="FF0000"/>
                </a:solidFill>
              </a:rPr>
              <a:t>Deep Culture </a:t>
            </a:r>
            <a:endParaRPr lang="en-US" sz="2400" b="1" dirty="0">
              <a:solidFill>
                <a:srgbClr val="FF0000"/>
              </a:solidFill>
            </a:endParaRPr>
          </a:p>
        </p:txBody>
      </p:sp>
      <p:sp>
        <p:nvSpPr>
          <p:cNvPr id="6" name="TextBox 5"/>
          <p:cNvSpPr txBox="1"/>
          <p:nvPr/>
        </p:nvSpPr>
        <p:spPr>
          <a:xfrm>
            <a:off x="8052955" y="2493818"/>
            <a:ext cx="2206933" cy="461665"/>
          </a:xfrm>
          <a:prstGeom prst="rect">
            <a:avLst/>
          </a:prstGeom>
          <a:noFill/>
        </p:spPr>
        <p:txBody>
          <a:bodyPr wrap="square" rtlCol="0">
            <a:spAutoFit/>
          </a:bodyPr>
          <a:lstStyle/>
          <a:p>
            <a:r>
              <a:rPr lang="en-US" sz="2400" b="1" dirty="0" smtClean="0">
                <a:solidFill>
                  <a:srgbClr val="FF0000"/>
                </a:solidFill>
              </a:rPr>
              <a:t>Surface Culture</a:t>
            </a:r>
            <a:endParaRPr lang="en-US" sz="2400" b="1" dirty="0">
              <a:solidFill>
                <a:srgbClr val="FF0000"/>
              </a:solidFill>
            </a:endParaRPr>
          </a:p>
        </p:txBody>
      </p:sp>
    </p:spTree>
    <p:extLst>
      <p:ext uri="{BB962C8B-B14F-4D97-AF65-F5344CB8AC3E}">
        <p14:creationId xmlns:p14="http://schemas.microsoft.com/office/powerpoint/2010/main" val="199810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Cultural Regions</a:t>
            </a:r>
          </a:p>
        </p:txBody>
      </p:sp>
      <p:sp>
        <p:nvSpPr>
          <p:cNvPr id="5" name="Content Placeholder 4"/>
          <p:cNvSpPr>
            <a:spLocks noGrp="1"/>
          </p:cNvSpPr>
          <p:nvPr>
            <p:ph sz="quarter" idx="11"/>
          </p:nvPr>
        </p:nvSpPr>
        <p:spPr>
          <a:xfrm>
            <a:off x="304800" y="1143000"/>
            <a:ext cx="10002473" cy="5029200"/>
          </a:xfrm>
        </p:spPr>
        <p:txBody>
          <a:bodyPr>
            <a:normAutofit/>
          </a:bodyPr>
          <a:lstStyle/>
          <a:p>
            <a:r>
              <a:rPr lang="en-US" b="1" dirty="0"/>
              <a:t>Cultural </a:t>
            </a:r>
            <a:r>
              <a:rPr lang="en-US" dirty="0"/>
              <a:t>or </a:t>
            </a:r>
            <a:r>
              <a:rPr lang="en-US" b="1" dirty="0"/>
              <a:t>culture region</a:t>
            </a:r>
            <a:endParaRPr lang="en-US" dirty="0"/>
          </a:p>
          <a:p>
            <a:pPr lvl="1"/>
            <a:r>
              <a:rPr lang="en-US" dirty="0"/>
              <a:t>Areas with common language, religion, ethnicity, or history</a:t>
            </a:r>
          </a:p>
          <a:p>
            <a:pPr lvl="1"/>
            <a:r>
              <a:rPr lang="en-US" dirty="0"/>
              <a:t>Boundaries are </a:t>
            </a:r>
            <a:r>
              <a:rPr lang="en-US" dirty="0" smtClean="0"/>
              <a:t>fluid (</a:t>
            </a:r>
            <a:r>
              <a:rPr lang="en-US" b="1" dirty="0" smtClean="0">
                <a:solidFill>
                  <a:srgbClr val="FF0000"/>
                </a:solidFill>
              </a:rPr>
              <a:t>transition zones</a:t>
            </a:r>
            <a:r>
              <a:rPr lang="en-US" dirty="0" smtClean="0"/>
              <a:t>), </a:t>
            </a:r>
            <a:r>
              <a:rPr lang="en-US" dirty="0"/>
              <a:t>with a core and periphery</a:t>
            </a:r>
          </a:p>
          <a:p>
            <a:pPr lvl="1"/>
            <a:r>
              <a:rPr lang="en-US" dirty="0"/>
              <a:t>Exist through self-identification and external perception</a:t>
            </a:r>
          </a:p>
          <a:p>
            <a:pPr lvl="1"/>
            <a:r>
              <a:rPr lang="en-US" dirty="0"/>
              <a:t>Defining culture can be source of contention, since regions are complex and not homogenous</a:t>
            </a:r>
          </a:p>
        </p:txBody>
      </p:sp>
    </p:spTree>
    <p:extLst>
      <p:ext uri="{BB962C8B-B14F-4D97-AF65-F5344CB8AC3E}">
        <p14:creationId xmlns:p14="http://schemas.microsoft.com/office/powerpoint/2010/main" val="2571019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sz="quarter" idx="11"/>
          </p:nvPr>
        </p:nvPicPr>
        <p:blipFill>
          <a:blip r:embed="rId2"/>
          <a:stretch>
            <a:fillRect/>
          </a:stretch>
        </p:blipFill>
        <p:spPr>
          <a:xfrm>
            <a:off x="420414" y="0"/>
            <a:ext cx="11351172" cy="6858000"/>
          </a:xfrm>
          <a:prstGeom prst="rect">
            <a:avLst/>
          </a:prstGeom>
        </p:spPr>
      </p:pic>
    </p:spTree>
    <p:extLst>
      <p:ext uri="{BB962C8B-B14F-4D97-AF65-F5344CB8AC3E}">
        <p14:creationId xmlns:p14="http://schemas.microsoft.com/office/powerpoint/2010/main" val="100107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Cultural Regions</a:t>
            </a:r>
          </a:p>
        </p:txBody>
      </p:sp>
      <p:pic>
        <p:nvPicPr>
          <p:cNvPr id="3074" name="Picture 2" descr="L:\Higher Education Editorial\Kaveney\Short, Human Geography, 2e\Supplements\Figure JPEGs\Chapter 10\Figure 1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99" y="571501"/>
            <a:ext cx="7671601" cy="4938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0" y="5509738"/>
            <a:ext cx="12191999" cy="870358"/>
          </a:xfrm>
        </p:spPr>
        <p:txBody>
          <a:bodyPr/>
          <a:lstStyle/>
          <a:p>
            <a:pPr algn="ctr"/>
            <a:r>
              <a:rPr lang="en-US" dirty="0"/>
              <a:t>Mormon culture region consisting of a core in Utah and Idaho, and a wider sphere from Oregon to Mexico.</a:t>
            </a:r>
          </a:p>
        </p:txBody>
      </p:sp>
      <p:sp>
        <p:nvSpPr>
          <p:cNvPr id="6" name="TextBox 5"/>
          <p:cNvSpPr txBox="1"/>
          <p:nvPr/>
        </p:nvSpPr>
        <p:spPr>
          <a:xfrm>
            <a:off x="6762163" y="5944917"/>
            <a:ext cx="964735" cy="369332"/>
          </a:xfrm>
          <a:prstGeom prst="rect">
            <a:avLst/>
          </a:prstGeom>
          <a:noFill/>
        </p:spPr>
        <p:txBody>
          <a:bodyPr wrap="square" rtlCol="0">
            <a:spAutoFit/>
          </a:bodyPr>
          <a:lstStyle/>
          <a:p>
            <a:r>
              <a:rPr lang="en-US" dirty="0"/>
              <a:t>Fig 10.9</a:t>
            </a:r>
          </a:p>
        </p:txBody>
      </p:sp>
    </p:spTree>
    <p:extLst>
      <p:ext uri="{BB962C8B-B14F-4D97-AF65-F5344CB8AC3E}">
        <p14:creationId xmlns:p14="http://schemas.microsoft.com/office/powerpoint/2010/main" val="341985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5134</TotalTime>
  <Words>1142</Words>
  <Application>Microsoft Office PowerPoint</Application>
  <PresentationFormat>Widescreen</PresentationFormat>
  <Paragraphs>153</Paragraphs>
  <Slides>26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Short2e</vt:lpstr>
      <vt:lpstr>Chapter 13: The Global Geography of Culture</vt:lpstr>
      <vt:lpstr>Chapter Learning Objectives</vt:lpstr>
      <vt:lpstr>Culture</vt:lpstr>
      <vt:lpstr>Prof. Joe Naumann’s Definition </vt:lpstr>
      <vt:lpstr>PowerPoint Presentation</vt:lpstr>
      <vt:lpstr>PowerPoint Presentation</vt:lpstr>
      <vt:lpstr>Cultural Regions</vt:lpstr>
      <vt:lpstr>PowerPoint Presentation</vt:lpstr>
      <vt:lpstr>Cultural Regions</vt:lpstr>
      <vt:lpstr>PowerPoint Presentation</vt:lpstr>
      <vt:lpstr>PowerPoint Presentation</vt:lpstr>
      <vt:lpstr>PowerPoint Presentation</vt:lpstr>
      <vt:lpstr>PowerPoint Presentation</vt:lpstr>
      <vt:lpstr>PowerPoint Presentation</vt:lpstr>
      <vt:lpstr>Spatial Diffusion</vt:lpstr>
      <vt:lpstr>The Diffusion of Diseases</vt:lpstr>
      <vt:lpstr>Culture as Flow</vt:lpstr>
      <vt:lpstr>Culture as Flow</vt:lpstr>
      <vt:lpstr>Reterritorialization and Architecture</vt:lpstr>
      <vt:lpstr>The Global Production of Culture</vt:lpstr>
      <vt:lpstr>The Global Production of Culture</vt:lpstr>
      <vt:lpstr>The Global Production of Culture</vt:lpstr>
      <vt:lpstr>The Commodification of Culture</vt:lpstr>
      <vt:lpstr>The Myth of Homogeneity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81</cp:revision>
  <dcterms:created xsi:type="dcterms:W3CDTF">2017-04-19T13:45:11Z</dcterms:created>
  <dcterms:modified xsi:type="dcterms:W3CDTF">2018-06-25T20:07:33Z</dcterms:modified>
</cp:coreProperties>
</file>