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5"/>
  </p:notesMasterIdLst>
  <p:sldIdLst>
    <p:sldId id="256" r:id="rId2"/>
    <p:sldId id="257" r:id="rId3"/>
    <p:sldId id="294" r:id="rId4"/>
    <p:sldId id="258" r:id="rId5"/>
    <p:sldId id="262" r:id="rId6"/>
    <p:sldId id="263" r:id="rId7"/>
    <p:sldId id="282" r:id="rId8"/>
    <p:sldId id="283" r:id="rId9"/>
    <p:sldId id="264" r:id="rId10"/>
    <p:sldId id="266" r:id="rId11"/>
    <p:sldId id="267" r:id="rId12"/>
    <p:sldId id="284" r:id="rId13"/>
    <p:sldId id="289" r:id="rId14"/>
    <p:sldId id="259" r:id="rId15"/>
    <p:sldId id="270" r:id="rId16"/>
    <p:sldId id="271" r:id="rId17"/>
    <p:sldId id="269" r:id="rId18"/>
    <p:sldId id="290" r:id="rId19"/>
    <p:sldId id="272" r:id="rId20"/>
    <p:sldId id="274" r:id="rId21"/>
    <p:sldId id="273" r:id="rId22"/>
    <p:sldId id="285" r:id="rId23"/>
    <p:sldId id="291" r:id="rId24"/>
    <p:sldId id="276" r:id="rId25"/>
    <p:sldId id="292" r:id="rId26"/>
    <p:sldId id="278" r:id="rId27"/>
    <p:sldId id="279" r:id="rId28"/>
    <p:sldId id="293" r:id="rId29"/>
    <p:sldId id="280" r:id="rId30"/>
    <p:sldId id="286" r:id="rId31"/>
    <p:sldId id="261" r:id="rId32"/>
    <p:sldId id="287" r:id="rId33"/>
    <p:sldId id="28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45" autoAdjust="0"/>
  </p:normalViewPr>
  <p:slideViewPr>
    <p:cSldViewPr snapToGrid="0">
      <p:cViewPr varScale="1">
        <p:scale>
          <a:sx n="53" d="100"/>
          <a:sy n="53" d="100"/>
        </p:scale>
        <p:origin x="784"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202A7F-FB79-4038-A91A-8543AE1466C5}" type="datetimeFigureOut">
              <a:rPr lang="en-US" smtClean="0"/>
              <a:t>7/6/2018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6C76DF-0F66-4BFD-8341-98F7D44E4B4F}" type="slidenum">
              <a:rPr lang="en-US" smtClean="0"/>
              <a:t>‹#›</a:t>
            </a:fld>
            <a:endParaRPr lang="en-US"/>
          </a:p>
        </p:txBody>
      </p:sp>
    </p:spTree>
    <p:extLst>
      <p:ext uri="{BB962C8B-B14F-4D97-AF65-F5344CB8AC3E}">
        <p14:creationId xmlns:p14="http://schemas.microsoft.com/office/powerpoint/2010/main" val="1556503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Princess_Sophia_(steamship)_(ca_1912).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Chapter 12 Opener</a:t>
            </a:r>
          </a:p>
        </p:txBody>
      </p:sp>
      <p:sp>
        <p:nvSpPr>
          <p:cNvPr id="4" name="Slide Number Placeholder 3"/>
          <p:cNvSpPr>
            <a:spLocks noGrp="1"/>
          </p:cNvSpPr>
          <p:nvPr>
            <p:ph type="sldNum" sz="quarter" idx="10"/>
          </p:nvPr>
        </p:nvSpPr>
        <p:spPr/>
        <p:txBody>
          <a:bodyPr/>
          <a:lstStyle/>
          <a:p>
            <a:fld id="{5F6C76DF-0F66-4BFD-8341-98F7D44E4B4F}" type="slidenum">
              <a:rPr lang="en-US" smtClean="0"/>
              <a:t>1</a:t>
            </a:fld>
            <a:endParaRPr lang="en-US" dirty="0"/>
          </a:p>
        </p:txBody>
      </p:sp>
    </p:spTree>
    <p:extLst>
      <p:ext uri="{BB962C8B-B14F-4D97-AF65-F5344CB8AC3E}">
        <p14:creationId xmlns:p14="http://schemas.microsoft.com/office/powerpoint/2010/main" val="2479576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12.8</a:t>
            </a:r>
          </a:p>
        </p:txBody>
      </p:sp>
      <p:sp>
        <p:nvSpPr>
          <p:cNvPr id="4" name="Slide Number Placeholder 3"/>
          <p:cNvSpPr>
            <a:spLocks noGrp="1"/>
          </p:cNvSpPr>
          <p:nvPr>
            <p:ph type="sldNum" sz="quarter" idx="10"/>
          </p:nvPr>
        </p:nvSpPr>
        <p:spPr/>
        <p:txBody>
          <a:bodyPr/>
          <a:lstStyle/>
          <a:p>
            <a:fld id="{5F6C76DF-0F66-4BFD-8341-98F7D44E4B4F}" type="slidenum">
              <a:rPr lang="en-US" smtClean="0"/>
              <a:t>16</a:t>
            </a:fld>
            <a:endParaRPr lang="en-US" dirty="0"/>
          </a:p>
        </p:txBody>
      </p:sp>
    </p:spTree>
    <p:extLst>
      <p:ext uri="{BB962C8B-B14F-4D97-AF65-F5344CB8AC3E}">
        <p14:creationId xmlns:p14="http://schemas.microsoft.com/office/powerpoint/2010/main" val="4064192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Table 12.1</a:t>
            </a:r>
          </a:p>
        </p:txBody>
      </p:sp>
      <p:sp>
        <p:nvSpPr>
          <p:cNvPr id="4" name="Slide Number Placeholder 3"/>
          <p:cNvSpPr>
            <a:spLocks noGrp="1"/>
          </p:cNvSpPr>
          <p:nvPr>
            <p:ph type="sldNum" sz="quarter" idx="10"/>
          </p:nvPr>
        </p:nvSpPr>
        <p:spPr/>
        <p:txBody>
          <a:bodyPr/>
          <a:lstStyle/>
          <a:p>
            <a:fld id="{5F6C76DF-0F66-4BFD-8341-98F7D44E4B4F}" type="slidenum">
              <a:rPr lang="en-US" smtClean="0"/>
              <a:t>18</a:t>
            </a:fld>
            <a:endParaRPr lang="en-US" dirty="0"/>
          </a:p>
        </p:txBody>
      </p:sp>
    </p:spTree>
    <p:extLst>
      <p:ext uri="{BB962C8B-B14F-4D97-AF65-F5344CB8AC3E}">
        <p14:creationId xmlns:p14="http://schemas.microsoft.com/office/powerpoint/2010/main" val="286380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12.9</a:t>
            </a:r>
          </a:p>
        </p:txBody>
      </p:sp>
      <p:sp>
        <p:nvSpPr>
          <p:cNvPr id="4" name="Slide Number Placeholder 3"/>
          <p:cNvSpPr>
            <a:spLocks noGrp="1"/>
          </p:cNvSpPr>
          <p:nvPr>
            <p:ph type="sldNum" sz="quarter" idx="10"/>
          </p:nvPr>
        </p:nvSpPr>
        <p:spPr/>
        <p:txBody>
          <a:bodyPr/>
          <a:lstStyle/>
          <a:p>
            <a:fld id="{5F6C76DF-0F66-4BFD-8341-98F7D44E4B4F}" type="slidenum">
              <a:rPr lang="en-US" smtClean="0"/>
              <a:t>19</a:t>
            </a:fld>
            <a:endParaRPr lang="en-US" dirty="0"/>
          </a:p>
        </p:txBody>
      </p:sp>
    </p:spTree>
    <p:extLst>
      <p:ext uri="{BB962C8B-B14F-4D97-AF65-F5344CB8AC3E}">
        <p14:creationId xmlns:p14="http://schemas.microsoft.com/office/powerpoint/2010/main" val="1279782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12.10</a:t>
            </a:r>
          </a:p>
        </p:txBody>
      </p:sp>
      <p:sp>
        <p:nvSpPr>
          <p:cNvPr id="4" name="Slide Number Placeholder 3"/>
          <p:cNvSpPr>
            <a:spLocks noGrp="1"/>
          </p:cNvSpPr>
          <p:nvPr>
            <p:ph type="sldNum" sz="quarter" idx="10"/>
          </p:nvPr>
        </p:nvSpPr>
        <p:spPr/>
        <p:txBody>
          <a:bodyPr/>
          <a:lstStyle/>
          <a:p>
            <a:fld id="{5F6C76DF-0F66-4BFD-8341-98F7D44E4B4F}" type="slidenum">
              <a:rPr lang="en-US" smtClean="0"/>
              <a:t>21</a:t>
            </a:fld>
            <a:endParaRPr lang="en-US"/>
          </a:p>
        </p:txBody>
      </p:sp>
    </p:spTree>
    <p:extLst>
      <p:ext uri="{BB962C8B-B14F-4D97-AF65-F5344CB8AC3E}">
        <p14:creationId xmlns:p14="http://schemas.microsoft.com/office/powerpoint/2010/main" val="1362054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12.11</a:t>
            </a:r>
          </a:p>
        </p:txBody>
      </p:sp>
      <p:sp>
        <p:nvSpPr>
          <p:cNvPr id="4" name="Slide Number Placeholder 3"/>
          <p:cNvSpPr>
            <a:spLocks noGrp="1"/>
          </p:cNvSpPr>
          <p:nvPr>
            <p:ph type="sldNum" sz="quarter" idx="10"/>
          </p:nvPr>
        </p:nvSpPr>
        <p:spPr/>
        <p:txBody>
          <a:bodyPr/>
          <a:lstStyle/>
          <a:p>
            <a:fld id="{5F6C76DF-0F66-4BFD-8341-98F7D44E4B4F}" type="slidenum">
              <a:rPr lang="en-US" smtClean="0"/>
              <a:t>23</a:t>
            </a:fld>
            <a:endParaRPr lang="en-US"/>
          </a:p>
        </p:txBody>
      </p:sp>
    </p:spTree>
    <p:extLst>
      <p:ext uri="{BB962C8B-B14F-4D97-AF65-F5344CB8AC3E}">
        <p14:creationId xmlns:p14="http://schemas.microsoft.com/office/powerpoint/2010/main" val="3196730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12.12</a:t>
            </a:r>
          </a:p>
        </p:txBody>
      </p:sp>
      <p:sp>
        <p:nvSpPr>
          <p:cNvPr id="4" name="Slide Number Placeholder 3"/>
          <p:cNvSpPr>
            <a:spLocks noGrp="1"/>
          </p:cNvSpPr>
          <p:nvPr>
            <p:ph type="sldNum" sz="quarter" idx="10"/>
          </p:nvPr>
        </p:nvSpPr>
        <p:spPr/>
        <p:txBody>
          <a:bodyPr/>
          <a:lstStyle/>
          <a:p>
            <a:fld id="{5F6C76DF-0F66-4BFD-8341-98F7D44E4B4F}" type="slidenum">
              <a:rPr lang="en-US" smtClean="0"/>
              <a:t>25</a:t>
            </a:fld>
            <a:endParaRPr lang="en-US"/>
          </a:p>
        </p:txBody>
      </p:sp>
    </p:spTree>
    <p:extLst>
      <p:ext uri="{BB962C8B-B14F-4D97-AF65-F5344CB8AC3E}">
        <p14:creationId xmlns:p14="http://schemas.microsoft.com/office/powerpoint/2010/main" val="179946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12.13</a:t>
            </a:r>
          </a:p>
        </p:txBody>
      </p:sp>
      <p:sp>
        <p:nvSpPr>
          <p:cNvPr id="4" name="Slide Number Placeholder 3"/>
          <p:cNvSpPr>
            <a:spLocks noGrp="1"/>
          </p:cNvSpPr>
          <p:nvPr>
            <p:ph type="sldNum" sz="quarter" idx="10"/>
          </p:nvPr>
        </p:nvSpPr>
        <p:spPr/>
        <p:txBody>
          <a:bodyPr/>
          <a:lstStyle/>
          <a:p>
            <a:fld id="{5F6C76DF-0F66-4BFD-8341-98F7D44E4B4F}" type="slidenum">
              <a:rPr lang="en-US" smtClean="0"/>
              <a:t>28</a:t>
            </a:fld>
            <a:endParaRPr lang="en-US"/>
          </a:p>
        </p:txBody>
      </p:sp>
    </p:spTree>
    <p:extLst>
      <p:ext uri="{BB962C8B-B14F-4D97-AF65-F5344CB8AC3E}">
        <p14:creationId xmlns:p14="http://schemas.microsoft.com/office/powerpoint/2010/main" val="300757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12.1</a:t>
            </a:r>
          </a:p>
        </p:txBody>
      </p:sp>
      <p:sp>
        <p:nvSpPr>
          <p:cNvPr id="4" name="Slide Number Placeholder 3"/>
          <p:cNvSpPr>
            <a:spLocks noGrp="1"/>
          </p:cNvSpPr>
          <p:nvPr>
            <p:ph type="sldNum" sz="quarter" idx="10"/>
          </p:nvPr>
        </p:nvSpPr>
        <p:spPr/>
        <p:txBody>
          <a:bodyPr/>
          <a:lstStyle/>
          <a:p>
            <a:fld id="{5F6C76DF-0F66-4BFD-8341-98F7D44E4B4F}" type="slidenum">
              <a:rPr lang="en-US" smtClean="0"/>
              <a:t>4</a:t>
            </a:fld>
            <a:endParaRPr lang="en-US" dirty="0"/>
          </a:p>
        </p:txBody>
      </p:sp>
    </p:spTree>
    <p:extLst>
      <p:ext uri="{BB962C8B-B14F-4D97-AF65-F5344CB8AC3E}">
        <p14:creationId xmlns:p14="http://schemas.microsoft.com/office/powerpoint/2010/main" val="419911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Source: © Library and Archives Canada on </a:t>
            </a:r>
            <a:r>
              <a:rPr lang="en-US" sz="1200" dirty="0">
                <a:solidFill>
                  <a:prstClr val="black"/>
                </a:solidFill>
                <a:hlinkClick r:id="rId3"/>
              </a:rPr>
              <a:t>Wikimedia Commons</a:t>
            </a:r>
            <a:r>
              <a:rPr lang="en-US" sz="1200" dirty="0">
                <a:solidFill>
                  <a:prstClr val="black"/>
                </a:solidFill>
              </a:rPr>
              <a:t>.</a:t>
            </a:r>
            <a:endParaRPr lang="en-US" dirty="0"/>
          </a:p>
        </p:txBody>
      </p:sp>
      <p:sp>
        <p:nvSpPr>
          <p:cNvPr id="4" name="Slide Number Placeholder 3"/>
          <p:cNvSpPr>
            <a:spLocks noGrp="1"/>
          </p:cNvSpPr>
          <p:nvPr>
            <p:ph type="sldNum" sz="quarter" idx="10"/>
          </p:nvPr>
        </p:nvSpPr>
        <p:spPr/>
        <p:txBody>
          <a:bodyPr/>
          <a:lstStyle/>
          <a:p>
            <a:fld id="{5F6C76DF-0F66-4BFD-8341-98F7D44E4B4F}" type="slidenum">
              <a:rPr lang="en-US" smtClean="0"/>
              <a:t>5</a:t>
            </a:fld>
            <a:endParaRPr lang="en-US" dirty="0"/>
          </a:p>
        </p:txBody>
      </p:sp>
    </p:spTree>
    <p:extLst>
      <p:ext uri="{BB962C8B-B14F-4D97-AF65-F5344CB8AC3E}">
        <p14:creationId xmlns:p14="http://schemas.microsoft.com/office/powerpoint/2010/main" val="3304090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12.2</a:t>
            </a:r>
          </a:p>
        </p:txBody>
      </p:sp>
      <p:sp>
        <p:nvSpPr>
          <p:cNvPr id="4" name="Slide Number Placeholder 3"/>
          <p:cNvSpPr>
            <a:spLocks noGrp="1"/>
          </p:cNvSpPr>
          <p:nvPr>
            <p:ph type="sldNum" sz="quarter" idx="10"/>
          </p:nvPr>
        </p:nvSpPr>
        <p:spPr/>
        <p:txBody>
          <a:bodyPr/>
          <a:lstStyle/>
          <a:p>
            <a:fld id="{5F6C76DF-0F66-4BFD-8341-98F7D44E4B4F}" type="slidenum">
              <a:rPr lang="en-US" smtClean="0"/>
              <a:t>6</a:t>
            </a:fld>
            <a:endParaRPr lang="en-US" dirty="0"/>
          </a:p>
        </p:txBody>
      </p:sp>
    </p:spTree>
    <p:extLst>
      <p:ext uri="{BB962C8B-B14F-4D97-AF65-F5344CB8AC3E}">
        <p14:creationId xmlns:p14="http://schemas.microsoft.com/office/powerpoint/2010/main" val="780150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12.3</a:t>
            </a:r>
          </a:p>
        </p:txBody>
      </p:sp>
      <p:sp>
        <p:nvSpPr>
          <p:cNvPr id="4" name="Slide Number Placeholder 3"/>
          <p:cNvSpPr>
            <a:spLocks noGrp="1"/>
          </p:cNvSpPr>
          <p:nvPr>
            <p:ph type="sldNum" sz="quarter" idx="10"/>
          </p:nvPr>
        </p:nvSpPr>
        <p:spPr/>
        <p:txBody>
          <a:bodyPr/>
          <a:lstStyle/>
          <a:p>
            <a:fld id="{5F6C76DF-0F66-4BFD-8341-98F7D44E4B4F}" type="slidenum">
              <a:rPr lang="en-US" smtClean="0"/>
              <a:t>7</a:t>
            </a:fld>
            <a:endParaRPr lang="en-US" dirty="0"/>
          </a:p>
        </p:txBody>
      </p:sp>
    </p:spTree>
    <p:extLst>
      <p:ext uri="{BB962C8B-B14F-4D97-AF65-F5344CB8AC3E}">
        <p14:creationId xmlns:p14="http://schemas.microsoft.com/office/powerpoint/2010/main" val="1428396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12.4</a:t>
            </a:r>
            <a:r>
              <a:rPr lang="en-US" baseline="0" dirty="0"/>
              <a:t>A and B</a:t>
            </a:r>
            <a:endParaRPr lang="en-US" dirty="0"/>
          </a:p>
        </p:txBody>
      </p:sp>
      <p:sp>
        <p:nvSpPr>
          <p:cNvPr id="4" name="Slide Number Placeholder 3"/>
          <p:cNvSpPr>
            <a:spLocks noGrp="1"/>
          </p:cNvSpPr>
          <p:nvPr>
            <p:ph type="sldNum" sz="quarter" idx="10"/>
          </p:nvPr>
        </p:nvSpPr>
        <p:spPr/>
        <p:txBody>
          <a:bodyPr/>
          <a:lstStyle/>
          <a:p>
            <a:fld id="{5F6C76DF-0F66-4BFD-8341-98F7D44E4B4F}" type="slidenum">
              <a:rPr lang="en-US" smtClean="0"/>
              <a:t>8</a:t>
            </a:fld>
            <a:endParaRPr lang="en-US" dirty="0"/>
          </a:p>
        </p:txBody>
      </p:sp>
    </p:spTree>
    <p:extLst>
      <p:ext uri="{BB962C8B-B14F-4D97-AF65-F5344CB8AC3E}">
        <p14:creationId xmlns:p14="http://schemas.microsoft.com/office/powerpoint/2010/main" val="1720595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12.5</a:t>
            </a:r>
          </a:p>
        </p:txBody>
      </p:sp>
      <p:sp>
        <p:nvSpPr>
          <p:cNvPr id="4" name="Slide Number Placeholder 3"/>
          <p:cNvSpPr>
            <a:spLocks noGrp="1"/>
          </p:cNvSpPr>
          <p:nvPr>
            <p:ph type="sldNum" sz="quarter" idx="10"/>
          </p:nvPr>
        </p:nvSpPr>
        <p:spPr/>
        <p:txBody>
          <a:bodyPr/>
          <a:lstStyle/>
          <a:p>
            <a:fld id="{5F6C76DF-0F66-4BFD-8341-98F7D44E4B4F}" type="slidenum">
              <a:rPr lang="en-US" smtClean="0"/>
              <a:t>9</a:t>
            </a:fld>
            <a:endParaRPr lang="en-US" dirty="0"/>
          </a:p>
        </p:txBody>
      </p:sp>
    </p:spTree>
    <p:extLst>
      <p:ext uri="{BB962C8B-B14F-4D97-AF65-F5344CB8AC3E}">
        <p14:creationId xmlns:p14="http://schemas.microsoft.com/office/powerpoint/2010/main" val="3413303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Figure 12.6</a:t>
            </a:r>
          </a:p>
        </p:txBody>
      </p:sp>
      <p:sp>
        <p:nvSpPr>
          <p:cNvPr id="4" name="Slide Number Placeholder 3"/>
          <p:cNvSpPr>
            <a:spLocks noGrp="1"/>
          </p:cNvSpPr>
          <p:nvPr>
            <p:ph type="sldNum" sz="quarter" idx="10"/>
          </p:nvPr>
        </p:nvSpPr>
        <p:spPr/>
        <p:txBody>
          <a:bodyPr/>
          <a:lstStyle/>
          <a:p>
            <a:fld id="{5F6C76DF-0F66-4BFD-8341-98F7D44E4B4F}" type="slidenum">
              <a:rPr lang="en-US" smtClean="0"/>
              <a:t>10</a:t>
            </a:fld>
            <a:endParaRPr lang="en-US" dirty="0"/>
          </a:p>
        </p:txBody>
      </p:sp>
    </p:spTree>
    <p:extLst>
      <p:ext uri="{BB962C8B-B14F-4D97-AF65-F5344CB8AC3E}">
        <p14:creationId xmlns:p14="http://schemas.microsoft.com/office/powerpoint/2010/main" val="621105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Figure 12.7</a:t>
            </a:r>
          </a:p>
        </p:txBody>
      </p:sp>
      <p:sp>
        <p:nvSpPr>
          <p:cNvPr id="4" name="Slide Number Placeholder 3"/>
          <p:cNvSpPr>
            <a:spLocks noGrp="1"/>
          </p:cNvSpPr>
          <p:nvPr>
            <p:ph type="sldNum" sz="quarter" idx="10"/>
          </p:nvPr>
        </p:nvSpPr>
        <p:spPr/>
        <p:txBody>
          <a:bodyPr/>
          <a:lstStyle/>
          <a:p>
            <a:fld id="{5F6C76DF-0F66-4BFD-8341-98F7D44E4B4F}" type="slidenum">
              <a:rPr lang="en-US" smtClean="0"/>
              <a:t>13</a:t>
            </a:fld>
            <a:endParaRPr lang="en-US" dirty="0"/>
          </a:p>
        </p:txBody>
      </p:sp>
    </p:spTree>
    <p:extLst>
      <p:ext uri="{BB962C8B-B14F-4D97-AF65-F5344CB8AC3E}">
        <p14:creationId xmlns:p14="http://schemas.microsoft.com/office/powerpoint/2010/main" val="55262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US" dirty="0"/>
          </a:p>
        </p:txBody>
      </p:sp>
      <p:sp>
        <p:nvSpPr>
          <p:cNvPr id="7" name="Text Placeholder 6"/>
          <p:cNvSpPr>
            <a:spLocks noGrp="1"/>
          </p:cNvSpPr>
          <p:nvPr>
            <p:ph type="body" sz="quarter" idx="11"/>
          </p:nvPr>
        </p:nvSpPr>
        <p:spPr>
          <a:xfrm>
            <a:off x="304800" y="5181601"/>
            <a:ext cx="6400800" cy="777875"/>
          </a:xfrm>
        </p:spPr>
        <p:txBody>
          <a:bodyPr>
            <a:normAutofit/>
          </a:bodyPr>
          <a:lstStyle>
            <a:lvl1pPr marL="0" indent="0">
              <a:buFont typeface="Arial" panose="020B0604020202020204" pitchFamily="34" charset="0"/>
              <a:buNone/>
              <a:defRPr sz="2400"/>
            </a:lvl1pPr>
          </a:lstStyle>
          <a:p>
            <a:pPr lvl="0"/>
            <a:r>
              <a:rPr lang="en-US"/>
              <a:t>Edit Master text styles</a:t>
            </a:r>
          </a:p>
        </p:txBody>
      </p:sp>
      <p:sp>
        <p:nvSpPr>
          <p:cNvPr id="9" name="Content Placeholder 8"/>
          <p:cNvSpPr>
            <a:spLocks noGrp="1"/>
          </p:cNvSpPr>
          <p:nvPr>
            <p:ph sz="quarter" idx="12" hasCustomPrompt="1"/>
          </p:nvPr>
        </p:nvSpPr>
        <p:spPr>
          <a:xfrm>
            <a:off x="6705600" y="1143000"/>
            <a:ext cx="5181600" cy="1981200"/>
          </a:xfrm>
        </p:spPr>
        <p:txBody>
          <a:bodyPr anchor="ctr">
            <a:normAutofit/>
          </a:bodyPr>
          <a:lstStyle>
            <a:lvl1pPr marL="0" indent="0" algn="ctr">
              <a:buNone/>
              <a:defRPr sz="3600" b="0" i="0"/>
            </a:lvl1pPr>
            <a:lvl2pPr marL="457200" indent="0">
              <a:buNone/>
              <a:defRPr/>
            </a:lvl2pPr>
            <a:lvl3pPr marL="914400" indent="0">
              <a:buNone/>
              <a:defRPr/>
            </a:lvl3pPr>
            <a:lvl4pPr marL="1371600" indent="0">
              <a:buNone/>
              <a:defRPr/>
            </a:lvl4pPr>
            <a:lvl5pPr marL="1828800" indent="0">
              <a:buNone/>
              <a:defRPr/>
            </a:lvl5pPr>
          </a:lstStyle>
          <a:p>
            <a:pPr lvl="0"/>
            <a:r>
              <a:rPr lang="en-US" dirty="0"/>
              <a:t>Chapter </a:t>
            </a:r>
            <a:br>
              <a:rPr lang="en-US" dirty="0"/>
            </a:br>
            <a:r>
              <a:rPr lang="en-US" dirty="0"/>
              <a:t>Short </a:t>
            </a:r>
            <a:br>
              <a:rPr lang="en-US" dirty="0"/>
            </a:br>
            <a:r>
              <a:rPr lang="en-US" dirty="0"/>
              <a:t>2nd Edition</a:t>
            </a:r>
          </a:p>
        </p:txBody>
      </p:sp>
      <p:sp>
        <p:nvSpPr>
          <p:cNvPr id="10" name="Content Placeholder 8"/>
          <p:cNvSpPr>
            <a:spLocks noGrp="1"/>
          </p:cNvSpPr>
          <p:nvPr>
            <p:ph sz="quarter" idx="13"/>
          </p:nvPr>
        </p:nvSpPr>
        <p:spPr>
          <a:xfrm>
            <a:off x="6705600" y="3200400"/>
            <a:ext cx="5181600" cy="2759075"/>
          </a:xfrm>
        </p:spPr>
        <p:txBody>
          <a:bodyPr/>
          <a:lstStyle>
            <a:lvl1pPr marL="0" indent="0" algn="ctr">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US"/>
              <a:t>Edit Master text styles</a:t>
            </a:r>
          </a:p>
        </p:txBody>
      </p:sp>
      <p:sp>
        <p:nvSpPr>
          <p:cNvPr id="12" name="Content Placeholder 11"/>
          <p:cNvSpPr>
            <a:spLocks noGrp="1"/>
          </p:cNvSpPr>
          <p:nvPr>
            <p:ph sz="quarter" idx="14"/>
          </p:nvPr>
        </p:nvSpPr>
        <p:spPr>
          <a:xfrm>
            <a:off x="304800" y="1143000"/>
            <a:ext cx="6400800" cy="4038600"/>
          </a:xfrm>
        </p:spPr>
        <p:txBody>
          <a:bodyPr/>
          <a:lstStyle/>
          <a:p>
            <a:pPr lvl="0"/>
            <a:r>
              <a:rPr lang="en-US"/>
              <a:t>Edit Master text styles</a:t>
            </a:r>
          </a:p>
        </p:txBody>
      </p:sp>
    </p:spTree>
    <p:extLst>
      <p:ext uri="{BB962C8B-B14F-4D97-AF65-F5344CB8AC3E}">
        <p14:creationId xmlns:p14="http://schemas.microsoft.com/office/powerpoint/2010/main" val="112529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Box 1">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6960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Box 1Cap">
    <p:spTree>
      <p:nvGrpSpPr>
        <p:cNvPr id="1" name=""/>
        <p:cNvGrpSpPr/>
        <p:nvPr/>
      </p:nvGrpSpPr>
      <p:grpSpPr>
        <a:xfrm>
          <a:off x="0" y="0"/>
          <a:ext cx="0" cy="0"/>
          <a:chOff x="0" y="0"/>
          <a:chExt cx="0" cy="0"/>
        </a:xfrm>
      </p:grpSpPr>
      <p:sp>
        <p:nvSpPr>
          <p:cNvPr id="7" name="Content Placeholder 6"/>
          <p:cNvSpPr>
            <a:spLocks noGrp="1"/>
          </p:cNvSpPr>
          <p:nvPr>
            <p:ph sz="quarter" idx="11"/>
          </p:nvPr>
        </p:nvSpPr>
        <p:spPr>
          <a:xfrm>
            <a:off x="304800" y="1143000"/>
            <a:ext cx="115824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Text Placeholder 5"/>
          <p:cNvSpPr>
            <a:spLocks noGrp="1"/>
          </p:cNvSpPr>
          <p:nvPr>
            <p:ph type="body" sz="quarter" idx="13"/>
          </p:nvPr>
        </p:nvSpPr>
        <p:spPr>
          <a:xfrm>
            <a:off x="304800" y="4800600"/>
            <a:ext cx="115824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211524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1288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371600"/>
          </a:xfrm>
        </p:spPr>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752081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 Box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6"/>
          <p:cNvSpPr>
            <a:spLocks noGrp="1"/>
          </p:cNvSpPr>
          <p:nvPr>
            <p:ph sz="quarter" idx="11"/>
          </p:nvPr>
        </p:nvSpPr>
        <p:spPr>
          <a:xfrm>
            <a:off x="304800" y="1143000"/>
            <a:ext cx="5791200" cy="4800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3657600"/>
          </a:xfrm>
          <a:solidFill>
            <a:schemeClr val="bg1">
              <a:lumMod val="75000"/>
            </a:schemeClr>
          </a:solidFill>
        </p:spPr>
        <p:style>
          <a:lnRef idx="0">
            <a:scrgbClr r="0" g="0" b="0"/>
          </a:lnRef>
          <a:fillRef idx="1002">
            <a:schemeClr val="lt1"/>
          </a:fillRef>
          <a:effectRef idx="0">
            <a:scrgbClr r="0" g="0" b="0"/>
          </a:effectRef>
          <a:fontRef idx="major"/>
        </p:style>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6096000" y="4800600"/>
            <a:ext cx="5791200" cy="1143000"/>
          </a:xfrm>
          <a:solidFill>
            <a:schemeClr val="bg1">
              <a:lumMod val="75000"/>
            </a:schemeClr>
          </a:solidFill>
        </p:spPr>
        <p:style>
          <a:lnRef idx="0">
            <a:scrgbClr r="0" g="0" b="0"/>
          </a:lnRef>
          <a:fillRef idx="1002">
            <a:schemeClr val="lt1"/>
          </a:fillRef>
          <a:effectRef idx="0">
            <a:scrgbClr r="0" g="0" b="0"/>
          </a:effectRef>
          <a:fontRef idx="major"/>
        </p:style>
        <p:txBody>
          <a:bodyPr>
            <a:noAutofit/>
          </a:bodyPr>
          <a:lstStyle>
            <a:lvl1pPr marL="0" inden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Edit Master text styles</a:t>
            </a:r>
          </a:p>
        </p:txBody>
      </p:sp>
    </p:spTree>
    <p:extLst>
      <p:ext uri="{BB962C8B-B14F-4D97-AF65-F5344CB8AC3E}">
        <p14:creationId xmlns:p14="http://schemas.microsoft.com/office/powerpoint/2010/main" val="173485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Box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6"/>
          <p:cNvSpPr>
            <a:spLocks noGrp="1"/>
          </p:cNvSpPr>
          <p:nvPr>
            <p:ph sz="quarter" idx="11"/>
          </p:nvPr>
        </p:nvSpPr>
        <p:spPr>
          <a:xfrm>
            <a:off x="304800" y="1143000"/>
            <a:ext cx="57912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6"/>
          <p:cNvSpPr>
            <a:spLocks noGrp="1"/>
          </p:cNvSpPr>
          <p:nvPr>
            <p:ph sz="quarter" idx="12"/>
          </p:nvPr>
        </p:nvSpPr>
        <p:spPr>
          <a:xfrm>
            <a:off x="6099033" y="1143000"/>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6099033" y="3673522"/>
            <a:ext cx="5791200"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2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6"/>
          <p:cNvSpPr>
            <a:spLocks noGrp="1"/>
          </p:cNvSpPr>
          <p:nvPr>
            <p:ph sz="quarter" idx="12"/>
          </p:nvPr>
        </p:nvSpPr>
        <p:spPr>
          <a:xfrm>
            <a:off x="304801" y="1143000"/>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p:cNvSpPr>
            <a:spLocks noGrp="1"/>
          </p:cNvSpPr>
          <p:nvPr>
            <p:ph sz="quarter" idx="13"/>
          </p:nvPr>
        </p:nvSpPr>
        <p:spPr>
          <a:xfrm>
            <a:off x="304801" y="3673522"/>
            <a:ext cx="11585433" cy="2514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0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1CB3BF-D255-410F-9215-FA19C06BD9A4}" type="datetimeFigureOut">
              <a:rPr lang="en-US" smtClean="0"/>
              <a:t>7/6/2018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C15CB1-D274-4145-9BAA-5A95CA23E0FF}" type="slidenum">
              <a:rPr lang="en-US" smtClean="0"/>
              <a:t>‹#›</a:t>
            </a:fld>
            <a:endParaRPr lang="en-US"/>
          </a:p>
        </p:txBody>
      </p:sp>
    </p:spTree>
    <p:extLst>
      <p:ext uri="{BB962C8B-B14F-4D97-AF65-F5344CB8AC3E}">
        <p14:creationId xmlns:p14="http://schemas.microsoft.com/office/powerpoint/2010/main" val="3274451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365126"/>
            <a:ext cx="11582400" cy="7778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43001"/>
            <a:ext cx="11582400" cy="5033963"/>
          </a:xfrm>
          <a:prstGeom prst="rect">
            <a:avLst/>
          </a:prstGeom>
        </p:spPr>
        <p:txBody>
          <a:bodyPr vert="horz" wrap="square" lIns="91440" tIns="4572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83867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Princess_Sophia_(steamship)_(ca_1912).jp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Chapter 12: Creating a Global Economy</a:t>
            </a:r>
          </a:p>
        </p:txBody>
      </p:sp>
      <p:sp>
        <p:nvSpPr>
          <p:cNvPr id="5" name="Text Placeholder 4"/>
          <p:cNvSpPr>
            <a:spLocks noGrp="1"/>
          </p:cNvSpPr>
          <p:nvPr>
            <p:ph type="body" sz="quarter" idx="11"/>
          </p:nvPr>
        </p:nvSpPr>
        <p:spPr>
          <a:xfrm>
            <a:off x="-81216" y="4849570"/>
            <a:ext cx="4800600" cy="777875"/>
          </a:xfrm>
        </p:spPr>
        <p:txBody>
          <a:bodyPr/>
          <a:lstStyle/>
          <a:p>
            <a:pPr algn="ctr"/>
            <a:r>
              <a:rPr lang="en-US" dirty="0"/>
              <a:t>Container ship sailing into Miami, FL.</a:t>
            </a:r>
          </a:p>
        </p:txBody>
      </p:sp>
      <p:sp>
        <p:nvSpPr>
          <p:cNvPr id="7" name="Content Placeholder 6"/>
          <p:cNvSpPr>
            <a:spLocks noGrp="1"/>
          </p:cNvSpPr>
          <p:nvPr>
            <p:ph sz="quarter" idx="13"/>
          </p:nvPr>
        </p:nvSpPr>
        <p:spPr>
          <a:xfrm>
            <a:off x="7041572" y="1224411"/>
            <a:ext cx="4845627" cy="2759075"/>
          </a:xfrm>
        </p:spPr>
        <p:txBody>
          <a:bodyPr>
            <a:normAutofit/>
          </a:bodyPr>
          <a:lstStyle/>
          <a:p>
            <a:r>
              <a:rPr lang="en-US" dirty="0"/>
              <a:t>Our focus in this chapter is the growing economic interaction between peoples and societies spread around the globe. </a:t>
            </a:r>
          </a:p>
        </p:txBody>
      </p:sp>
      <p:pic>
        <p:nvPicPr>
          <p:cNvPr id="1026" name="Picture 2" descr="L:\Higher Education Editorial\Kaveney\Short, Human Geography, 2e\Supplements\Figure JPEGs\Chapter 12\Chapter 12 Open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753080"/>
            <a:ext cx="6955955" cy="30964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450282" y="5153891"/>
            <a:ext cx="4655127" cy="400110"/>
          </a:xfrm>
          <a:prstGeom prst="rect">
            <a:avLst/>
          </a:prstGeom>
          <a:noFill/>
        </p:spPr>
        <p:txBody>
          <a:bodyPr wrap="square" rtlCol="0">
            <a:spAutoFit/>
          </a:bodyPr>
          <a:lstStyle/>
          <a:p>
            <a:r>
              <a:rPr lang="en-US" sz="2000" b="1" dirty="0"/>
              <a:t>Expanded by Joe Naumann, UMSL</a:t>
            </a:r>
          </a:p>
        </p:txBody>
      </p:sp>
    </p:spTree>
    <p:extLst>
      <p:ext uri="{BB962C8B-B14F-4D97-AF65-F5344CB8AC3E}">
        <p14:creationId xmlns:p14="http://schemas.microsoft.com/office/powerpoint/2010/main" val="762274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Space-Time Convergence</a:t>
            </a:r>
          </a:p>
        </p:txBody>
      </p:sp>
      <p:sp>
        <p:nvSpPr>
          <p:cNvPr id="5" name="Content Placeholder 4"/>
          <p:cNvSpPr>
            <a:spLocks noGrp="1"/>
          </p:cNvSpPr>
          <p:nvPr>
            <p:ph sz="quarter" idx="11"/>
          </p:nvPr>
        </p:nvSpPr>
        <p:spPr>
          <a:xfrm>
            <a:off x="0" y="1143001"/>
            <a:ext cx="4085439" cy="5029200"/>
          </a:xfrm>
        </p:spPr>
        <p:txBody>
          <a:bodyPr>
            <a:normAutofit lnSpcReduction="10000"/>
          </a:bodyPr>
          <a:lstStyle/>
          <a:p>
            <a:r>
              <a:rPr lang="en-US" sz="2800" dirty="0"/>
              <a:t>In mature economies, exchange of information as important as of goods</a:t>
            </a:r>
          </a:p>
          <a:p>
            <a:r>
              <a:rPr lang="en-US" sz="2800" b="1" dirty="0"/>
              <a:t>Time-cost compression</a:t>
            </a:r>
          </a:p>
          <a:p>
            <a:pPr lvl="1"/>
            <a:r>
              <a:rPr lang="en-US" sz="2600" dirty="0"/>
              <a:t>Value of reducing cost in information transfer</a:t>
            </a:r>
          </a:p>
          <a:p>
            <a:pPr lvl="1"/>
            <a:r>
              <a:rPr lang="en-US" sz="2600" dirty="0"/>
              <a:t>Waves of advancing communication technologies</a:t>
            </a:r>
          </a:p>
          <a:p>
            <a:pPr lvl="1"/>
            <a:r>
              <a:rPr lang="en-US" sz="2600" dirty="0"/>
              <a:t>Each wave creates new markets and new economic geographies</a:t>
            </a:r>
          </a:p>
        </p:txBody>
      </p:sp>
      <p:sp>
        <p:nvSpPr>
          <p:cNvPr id="7" name="Text Placeholder 6"/>
          <p:cNvSpPr>
            <a:spLocks noGrp="1"/>
          </p:cNvSpPr>
          <p:nvPr>
            <p:ph type="body" sz="quarter" idx="13"/>
          </p:nvPr>
        </p:nvSpPr>
        <p:spPr>
          <a:xfrm>
            <a:off x="6020499" y="4945121"/>
            <a:ext cx="4343400" cy="501243"/>
          </a:xfrm>
        </p:spPr>
        <p:txBody>
          <a:bodyPr/>
          <a:lstStyle/>
          <a:p>
            <a:pPr algn="ctr"/>
            <a:r>
              <a:rPr lang="en-US" dirty="0"/>
              <a:t>Decline in telephone costs. </a:t>
            </a:r>
          </a:p>
        </p:txBody>
      </p:sp>
      <p:pic>
        <p:nvPicPr>
          <p:cNvPr id="7170" name="Picture 2" descr="L:\Higher Education Editorial\Kaveney\Short, Human Geography, 2e\Supplements\Figure JPEGs\Chapter 12\Figure 1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6066" y="1848232"/>
            <a:ext cx="7425934" cy="309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798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marL="0" indent="0">
              <a:buNone/>
            </a:pPr>
            <a:r>
              <a:rPr lang="en-US" b="1" u="sng" dirty="0"/>
              <a:t>FIRST WAVE OF GLOBALIZATION</a:t>
            </a:r>
          </a:p>
          <a:p>
            <a:r>
              <a:rPr lang="en-US" dirty="0"/>
              <a:t>The Columbian Encounter of 1492 inaugurated a global economy</a:t>
            </a:r>
          </a:p>
          <a:p>
            <a:pPr lvl="1"/>
            <a:r>
              <a:rPr lang="en-US" dirty="0"/>
              <a:t>Demographic holocaust, need for imported labor, and the slave trade</a:t>
            </a:r>
          </a:p>
          <a:p>
            <a:pPr lvl="1"/>
            <a:r>
              <a:rPr lang="en-US" dirty="0"/>
              <a:t>Biotic exchange of crops and livestock, with associated environmental changes</a:t>
            </a:r>
          </a:p>
        </p:txBody>
      </p:sp>
      <p:sp>
        <p:nvSpPr>
          <p:cNvPr id="4" name="Title 3"/>
          <p:cNvSpPr>
            <a:spLocks noGrp="1"/>
          </p:cNvSpPr>
          <p:nvPr>
            <p:ph type="title"/>
          </p:nvPr>
        </p:nvSpPr>
        <p:spPr/>
        <p:txBody>
          <a:bodyPr/>
          <a:lstStyle/>
          <a:p>
            <a:r>
              <a:rPr lang="en-US" dirty="0"/>
              <a:t>Three Waves of Globalization</a:t>
            </a:r>
          </a:p>
        </p:txBody>
      </p:sp>
      <p:graphicFrame>
        <p:nvGraphicFramePr>
          <p:cNvPr id="2" name="Table 1"/>
          <p:cNvGraphicFramePr>
            <a:graphicFrameLocks noGrp="1"/>
          </p:cNvGraphicFramePr>
          <p:nvPr>
            <p:extLst>
              <p:ext uri="{D42A27DB-BD31-4B8C-83A1-F6EECF244321}">
                <p14:modId xmlns:p14="http://schemas.microsoft.com/office/powerpoint/2010/main" val="886129637"/>
              </p:ext>
            </p:extLst>
          </p:nvPr>
        </p:nvGraphicFramePr>
        <p:xfrm>
          <a:off x="3320473" y="3657600"/>
          <a:ext cx="8691419" cy="2392680"/>
        </p:xfrm>
        <a:graphic>
          <a:graphicData uri="http://schemas.openxmlformats.org/drawingml/2006/table">
            <a:tbl>
              <a:tblPr firstRow="1" bandRow="1">
                <a:tableStyleId>{5C22544A-7EE6-4342-B048-85BDC9FD1C3A}</a:tableStyleId>
              </a:tblPr>
              <a:tblGrid>
                <a:gridCol w="1816063">
                  <a:extLst>
                    <a:ext uri="{9D8B030D-6E8A-4147-A177-3AD203B41FA5}">
                      <a16:colId xmlns:a16="http://schemas.microsoft.com/office/drawing/2014/main" val="952796080"/>
                    </a:ext>
                  </a:extLst>
                </a:gridCol>
                <a:gridCol w="3248928">
                  <a:extLst>
                    <a:ext uri="{9D8B030D-6E8A-4147-A177-3AD203B41FA5}">
                      <a16:colId xmlns:a16="http://schemas.microsoft.com/office/drawing/2014/main" val="449246179"/>
                    </a:ext>
                  </a:extLst>
                </a:gridCol>
                <a:gridCol w="3626428">
                  <a:extLst>
                    <a:ext uri="{9D8B030D-6E8A-4147-A177-3AD203B41FA5}">
                      <a16:colId xmlns:a16="http://schemas.microsoft.com/office/drawing/2014/main" val="2600026315"/>
                    </a:ext>
                  </a:extLst>
                </a:gridCol>
              </a:tblGrid>
              <a:tr h="370840">
                <a:tc>
                  <a:txBody>
                    <a:bodyPr/>
                    <a:lstStyle/>
                    <a:p>
                      <a:r>
                        <a:rPr lang="en-US" dirty="0"/>
                        <a:t>`</a:t>
                      </a:r>
                    </a:p>
                  </a:txBody>
                  <a:tcPr/>
                </a:tc>
                <a:tc>
                  <a:txBody>
                    <a:bodyPr/>
                    <a:lstStyle/>
                    <a:p>
                      <a:r>
                        <a:rPr lang="en-US" dirty="0"/>
                        <a:t>Europe got</a:t>
                      </a:r>
                    </a:p>
                  </a:txBody>
                  <a:tcPr/>
                </a:tc>
                <a:tc>
                  <a:txBody>
                    <a:bodyPr/>
                    <a:lstStyle/>
                    <a:p>
                      <a:r>
                        <a:rPr lang="en-US" dirty="0"/>
                        <a:t>The Americas got</a:t>
                      </a:r>
                    </a:p>
                  </a:txBody>
                  <a:tcPr/>
                </a:tc>
                <a:extLst>
                  <a:ext uri="{0D108BD9-81ED-4DB2-BD59-A6C34878D82A}">
                    <a16:rowId xmlns:a16="http://schemas.microsoft.com/office/drawing/2014/main" val="632155398"/>
                  </a:ext>
                </a:extLst>
              </a:tr>
              <a:tr h="370840">
                <a:tc>
                  <a:txBody>
                    <a:bodyPr/>
                    <a:lstStyle/>
                    <a:p>
                      <a:r>
                        <a:rPr lang="en-US" dirty="0"/>
                        <a:t>Diseases</a:t>
                      </a:r>
                    </a:p>
                  </a:txBody>
                  <a:tcPr/>
                </a:tc>
                <a:tc>
                  <a:txBody>
                    <a:bodyPr/>
                    <a:lstStyle/>
                    <a:p>
                      <a:r>
                        <a:rPr lang="en-US" dirty="0"/>
                        <a:t>Gonorrhea </a:t>
                      </a:r>
                    </a:p>
                  </a:txBody>
                  <a:tcPr/>
                </a:tc>
                <a:tc>
                  <a:txBody>
                    <a:bodyPr/>
                    <a:lstStyle/>
                    <a:p>
                      <a:r>
                        <a:rPr lang="en-US" dirty="0"/>
                        <a:t>Syphilis, small pox, measles, mumps, etc. </a:t>
                      </a:r>
                      <a:r>
                        <a:rPr lang="en-US" b="1" dirty="0">
                          <a:solidFill>
                            <a:srgbClr val="FF0000"/>
                          </a:solidFill>
                        </a:rPr>
                        <a:t>(germ warfare?)</a:t>
                      </a:r>
                    </a:p>
                  </a:txBody>
                  <a:tcPr/>
                </a:tc>
                <a:extLst>
                  <a:ext uri="{0D108BD9-81ED-4DB2-BD59-A6C34878D82A}">
                    <a16:rowId xmlns:a16="http://schemas.microsoft.com/office/drawing/2014/main" val="1234239851"/>
                  </a:ext>
                </a:extLst>
              </a:tr>
              <a:tr h="370840">
                <a:tc>
                  <a:txBody>
                    <a:bodyPr/>
                    <a:lstStyle/>
                    <a:p>
                      <a:r>
                        <a:rPr lang="en-US" dirty="0"/>
                        <a:t>Plants</a:t>
                      </a:r>
                    </a:p>
                  </a:txBody>
                  <a:tcPr/>
                </a:tc>
                <a:tc>
                  <a:txBody>
                    <a:bodyPr/>
                    <a:lstStyle/>
                    <a:p>
                      <a:r>
                        <a:rPr lang="en-US" dirty="0"/>
                        <a:t>Tomato, potato, beans, maize, tobacco,</a:t>
                      </a:r>
                      <a:r>
                        <a:rPr lang="en-US" baseline="0" dirty="0"/>
                        <a:t> cotton, sugar, rum, </a:t>
                      </a:r>
                      <a:r>
                        <a:rPr lang="en-US" dirty="0"/>
                        <a:t>etc.</a:t>
                      </a:r>
                    </a:p>
                  </a:txBody>
                  <a:tcPr/>
                </a:tc>
                <a:tc>
                  <a:txBody>
                    <a:bodyPr/>
                    <a:lstStyle/>
                    <a:p>
                      <a:r>
                        <a:rPr lang="en-US" dirty="0"/>
                        <a:t>Wheat, rye, oats, barley, etc.</a:t>
                      </a:r>
                    </a:p>
                  </a:txBody>
                  <a:tcPr/>
                </a:tc>
                <a:extLst>
                  <a:ext uri="{0D108BD9-81ED-4DB2-BD59-A6C34878D82A}">
                    <a16:rowId xmlns:a16="http://schemas.microsoft.com/office/drawing/2014/main" val="3245438003"/>
                  </a:ext>
                </a:extLst>
              </a:tr>
              <a:tr h="370840">
                <a:tc>
                  <a:txBody>
                    <a:bodyPr/>
                    <a:lstStyle/>
                    <a:p>
                      <a:r>
                        <a:rPr lang="en-US" dirty="0"/>
                        <a:t>Animals</a:t>
                      </a:r>
                    </a:p>
                  </a:txBody>
                  <a:tcPr/>
                </a:tc>
                <a:tc>
                  <a:txBody>
                    <a:bodyPr/>
                    <a:lstStyle/>
                    <a:p>
                      <a:r>
                        <a:rPr lang="en-US" dirty="0"/>
                        <a:t>Turkey </a:t>
                      </a:r>
                    </a:p>
                  </a:txBody>
                  <a:tcPr/>
                </a:tc>
                <a:tc>
                  <a:txBody>
                    <a:bodyPr/>
                    <a:lstStyle/>
                    <a:p>
                      <a:r>
                        <a:rPr lang="en-US" dirty="0"/>
                        <a:t>Horses, cows,</a:t>
                      </a:r>
                      <a:r>
                        <a:rPr lang="en-US" baseline="0" dirty="0"/>
                        <a:t> pigs, sheep, etc.</a:t>
                      </a:r>
                      <a:endParaRPr lang="en-US" dirty="0"/>
                    </a:p>
                  </a:txBody>
                  <a:tcPr/>
                </a:tc>
                <a:extLst>
                  <a:ext uri="{0D108BD9-81ED-4DB2-BD59-A6C34878D82A}">
                    <a16:rowId xmlns:a16="http://schemas.microsoft.com/office/drawing/2014/main" val="2689222100"/>
                  </a:ext>
                </a:extLst>
              </a:tr>
              <a:tr h="370840">
                <a:tc>
                  <a:txBody>
                    <a:bodyPr/>
                    <a:lstStyle/>
                    <a:p>
                      <a:r>
                        <a:rPr lang="en-US" dirty="0"/>
                        <a:t>Other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Gold, silver, etc.</a:t>
                      </a:r>
                    </a:p>
                  </a:txBody>
                  <a:tcPr/>
                </a:tc>
                <a:tc>
                  <a:txBody>
                    <a:bodyPr/>
                    <a:lstStyle/>
                    <a:p>
                      <a:r>
                        <a:rPr lang="en-US" dirty="0"/>
                        <a:t>Africans</a:t>
                      </a:r>
                    </a:p>
                  </a:txBody>
                  <a:tcPr/>
                </a:tc>
                <a:extLst>
                  <a:ext uri="{0D108BD9-81ED-4DB2-BD59-A6C34878D82A}">
                    <a16:rowId xmlns:a16="http://schemas.microsoft.com/office/drawing/2014/main" val="3057256183"/>
                  </a:ext>
                </a:extLst>
              </a:tr>
            </a:tbl>
          </a:graphicData>
        </a:graphic>
      </p:graphicFrame>
    </p:spTree>
    <p:extLst>
      <p:ext uri="{BB962C8B-B14F-4D97-AF65-F5344CB8AC3E}">
        <p14:creationId xmlns:p14="http://schemas.microsoft.com/office/powerpoint/2010/main" val="2210262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Three Waves of Globalization</a:t>
            </a:r>
          </a:p>
        </p:txBody>
      </p:sp>
      <p:sp>
        <p:nvSpPr>
          <p:cNvPr id="5" name="Content Placeholder 4"/>
          <p:cNvSpPr>
            <a:spLocks noGrp="1"/>
          </p:cNvSpPr>
          <p:nvPr>
            <p:ph sz="quarter" idx="11"/>
          </p:nvPr>
        </p:nvSpPr>
        <p:spPr>
          <a:xfrm>
            <a:off x="446810" y="1143000"/>
            <a:ext cx="11024754" cy="5029200"/>
          </a:xfrm>
        </p:spPr>
        <p:txBody>
          <a:bodyPr>
            <a:normAutofit/>
          </a:bodyPr>
          <a:lstStyle/>
          <a:p>
            <a:pPr marL="0" indent="0">
              <a:buNone/>
            </a:pPr>
            <a:r>
              <a:rPr lang="en-US" sz="2800" b="1" u="sng" dirty="0"/>
              <a:t>SECOND WAVE OF GLOBALIZATION</a:t>
            </a:r>
          </a:p>
          <a:p>
            <a:r>
              <a:rPr lang="en-US" sz="2800" dirty="0"/>
              <a:t>Economic expansions</a:t>
            </a:r>
          </a:p>
          <a:p>
            <a:pPr lvl="1"/>
            <a:r>
              <a:rPr lang="en-US" dirty="0"/>
              <a:t>Low tariffs, international labor and investments</a:t>
            </a:r>
          </a:p>
          <a:p>
            <a:pPr lvl="1"/>
            <a:r>
              <a:rPr lang="en-US" dirty="0"/>
              <a:t>Neither fair nor equitable</a:t>
            </a:r>
          </a:p>
          <a:p>
            <a:pPr lvl="1"/>
            <a:r>
              <a:rPr lang="en-US" dirty="0"/>
              <a:t>Economic globalization centered on London</a:t>
            </a:r>
          </a:p>
          <a:p>
            <a:r>
              <a:rPr lang="en-US" sz="2800" dirty="0"/>
              <a:t>Space-time convergences</a:t>
            </a:r>
          </a:p>
          <a:p>
            <a:pPr lvl="1"/>
            <a:r>
              <a:rPr lang="en-US" dirty="0"/>
              <a:t>Steam, rail, and telegraph</a:t>
            </a:r>
          </a:p>
          <a:p>
            <a:pPr lvl="1"/>
            <a:r>
              <a:rPr lang="en-US" dirty="0"/>
              <a:t>Global canals reduced time</a:t>
            </a:r>
          </a:p>
          <a:p>
            <a:pPr lvl="1"/>
            <a:r>
              <a:rPr lang="en-US" dirty="0"/>
              <a:t>Panama Canal &amp; Suez Canal as </a:t>
            </a:r>
            <a:r>
              <a:rPr lang="en-US" b="1" dirty="0"/>
              <a:t>highways to India</a:t>
            </a:r>
            <a:endParaRPr lang="en-US" dirty="0"/>
          </a:p>
        </p:txBody>
      </p:sp>
    </p:spTree>
    <p:extLst>
      <p:ext uri="{BB962C8B-B14F-4D97-AF65-F5344CB8AC3E}">
        <p14:creationId xmlns:p14="http://schemas.microsoft.com/office/powerpoint/2010/main" val="2261097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Waves of Globalization</a:t>
            </a:r>
          </a:p>
        </p:txBody>
      </p:sp>
      <p:sp>
        <p:nvSpPr>
          <p:cNvPr id="6" name="Text Placeholder 6"/>
          <p:cNvSpPr>
            <a:spLocks noGrp="1"/>
          </p:cNvSpPr>
          <p:nvPr>
            <p:ph type="body" sz="quarter" idx="13"/>
          </p:nvPr>
        </p:nvSpPr>
        <p:spPr>
          <a:xfrm>
            <a:off x="529936" y="5715000"/>
            <a:ext cx="9888128" cy="608202"/>
          </a:xfrm>
        </p:spPr>
        <p:txBody>
          <a:bodyPr/>
          <a:lstStyle/>
          <a:p>
            <a:pPr algn="ctr"/>
            <a:r>
              <a:rPr lang="en-US" dirty="0"/>
              <a:t>Panama Canal: the new locks that opened in 2016 can handle bigger ships.</a:t>
            </a:r>
          </a:p>
        </p:txBody>
      </p:sp>
      <p:pic>
        <p:nvPicPr>
          <p:cNvPr id="9218" name="Picture 2" descr="L:\Higher Education Editorial\Kaveney\Short, Human Geography, 2e\Supplements\Figure JPEGs\Chapter 12\Figure 12.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12192000" cy="453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77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1"/>
          </p:nvPr>
        </p:nvSpPr>
        <p:spPr>
          <a:noFill/>
        </p:spPr>
        <p:txBody>
          <a:bodyPr>
            <a:normAutofit fontScale="92500" lnSpcReduction="10000"/>
          </a:bodyPr>
          <a:lstStyle/>
          <a:p>
            <a:r>
              <a:rPr lang="en-US" dirty="0"/>
              <a:t>Phases of global capital mobility</a:t>
            </a:r>
          </a:p>
          <a:p>
            <a:r>
              <a:rPr lang="en-US" dirty="0"/>
              <a:t>First phase of capital flow had few restrictions </a:t>
            </a:r>
          </a:p>
          <a:p>
            <a:pPr lvl="1"/>
            <a:r>
              <a:rPr lang="en-US" dirty="0"/>
              <a:t>London markets to developing economies</a:t>
            </a:r>
          </a:p>
          <a:p>
            <a:pPr lvl="1"/>
            <a:r>
              <a:rPr lang="en-US" dirty="0"/>
              <a:t>1880 to 1914, end with WWI, Depression, and WWII</a:t>
            </a:r>
          </a:p>
          <a:p>
            <a:r>
              <a:rPr lang="en-US" dirty="0"/>
              <a:t>Second phase was a period of stability</a:t>
            </a:r>
          </a:p>
          <a:p>
            <a:pPr lvl="1"/>
            <a:r>
              <a:rPr lang="en-US" dirty="0"/>
              <a:t>Relatively small and regulated, until 1970s</a:t>
            </a:r>
          </a:p>
          <a:p>
            <a:r>
              <a:rPr lang="en-US" dirty="0"/>
              <a:t>Current phase of increased capital mobility</a:t>
            </a:r>
          </a:p>
          <a:p>
            <a:pPr lvl="1"/>
            <a:r>
              <a:rPr lang="en-US" dirty="0"/>
              <a:t>Financial deregulation promoted increase in foreign direct investment</a:t>
            </a:r>
          </a:p>
          <a:p>
            <a:pPr lvl="1"/>
            <a:r>
              <a:rPr lang="en-US" dirty="0"/>
              <a:t>Qualifiers of current phase: FDI is highly variable, FDI occurs between already rich countries, dangers of rapid and destabilizing capital flows, and costs of capital bonanzas</a:t>
            </a:r>
          </a:p>
        </p:txBody>
      </p:sp>
      <p:sp>
        <p:nvSpPr>
          <p:cNvPr id="6" name="Title 5"/>
          <p:cNvSpPr>
            <a:spLocks noGrp="1"/>
          </p:cNvSpPr>
          <p:nvPr>
            <p:ph type="title"/>
          </p:nvPr>
        </p:nvSpPr>
        <p:spPr/>
        <p:txBody>
          <a:bodyPr/>
          <a:lstStyle/>
          <a:p>
            <a:r>
              <a:rPr lang="en-US" dirty="0"/>
              <a:t>The Flow of Capital</a:t>
            </a:r>
          </a:p>
        </p:txBody>
      </p:sp>
    </p:spTree>
    <p:extLst>
      <p:ext uri="{BB962C8B-B14F-4D97-AF65-F5344CB8AC3E}">
        <p14:creationId xmlns:p14="http://schemas.microsoft.com/office/powerpoint/2010/main" val="2615833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lnSpcReduction="10000"/>
          </a:bodyPr>
          <a:lstStyle/>
          <a:p>
            <a:pPr marL="0" indent="0">
              <a:buNone/>
            </a:pPr>
            <a:r>
              <a:rPr lang="en-US" b="1" u="sng" dirty="0"/>
              <a:t>SECOND WAVE OF GLOBALIZATION</a:t>
            </a:r>
          </a:p>
          <a:p>
            <a:r>
              <a:rPr lang="en-US" dirty="0"/>
              <a:t>Economic and political merging of the world</a:t>
            </a:r>
          </a:p>
          <a:p>
            <a:pPr lvl="1"/>
            <a:r>
              <a:rPr lang="en-US" dirty="0"/>
              <a:t>London was the pivot of the international trading system</a:t>
            </a:r>
          </a:p>
          <a:p>
            <a:pPr lvl="1"/>
            <a:r>
              <a:rPr lang="en-US" dirty="0"/>
              <a:t>Overseas territories served as source of raw materials and secure markets for manufactured goods</a:t>
            </a:r>
          </a:p>
          <a:p>
            <a:r>
              <a:rPr lang="en-US" b="1" dirty="0"/>
              <a:t>Age of imperialism</a:t>
            </a:r>
          </a:p>
          <a:p>
            <a:pPr lvl="1"/>
            <a:r>
              <a:rPr lang="en-US" dirty="0"/>
              <a:t>Economic control of territories </a:t>
            </a:r>
          </a:p>
          <a:p>
            <a:pPr lvl="1"/>
            <a:r>
              <a:rPr lang="en-US" dirty="0"/>
              <a:t>Protection of home industries</a:t>
            </a:r>
          </a:p>
          <a:p>
            <a:r>
              <a:rPr lang="en-US" dirty="0"/>
              <a:t>Wartime dislocation and postwar integration</a:t>
            </a:r>
          </a:p>
          <a:p>
            <a:pPr lvl="1"/>
            <a:r>
              <a:rPr lang="en-US" dirty="0"/>
              <a:t>New global political and economic order</a:t>
            </a:r>
          </a:p>
        </p:txBody>
      </p:sp>
      <p:sp>
        <p:nvSpPr>
          <p:cNvPr id="4" name="Title 3"/>
          <p:cNvSpPr>
            <a:spLocks noGrp="1"/>
          </p:cNvSpPr>
          <p:nvPr>
            <p:ph type="title"/>
          </p:nvPr>
        </p:nvSpPr>
        <p:spPr/>
        <p:txBody>
          <a:bodyPr/>
          <a:lstStyle/>
          <a:p>
            <a:r>
              <a:rPr lang="en-US" dirty="0"/>
              <a:t>Three Waves of Globalization</a:t>
            </a:r>
          </a:p>
        </p:txBody>
      </p:sp>
    </p:spTree>
    <p:extLst>
      <p:ext uri="{BB962C8B-B14F-4D97-AF65-F5344CB8AC3E}">
        <p14:creationId xmlns:p14="http://schemas.microsoft.com/office/powerpoint/2010/main" val="223499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646" y="459024"/>
            <a:ext cx="11582400" cy="777875"/>
          </a:xfrm>
        </p:spPr>
        <p:txBody>
          <a:bodyPr/>
          <a:lstStyle/>
          <a:p>
            <a:r>
              <a:rPr lang="en-US" dirty="0"/>
              <a:t>Three Waves of Globalization</a:t>
            </a:r>
          </a:p>
        </p:txBody>
      </p:sp>
      <p:sp>
        <p:nvSpPr>
          <p:cNvPr id="5" name="Content Placeholder 4"/>
          <p:cNvSpPr>
            <a:spLocks noGrp="1"/>
          </p:cNvSpPr>
          <p:nvPr>
            <p:ph sz="quarter" idx="11"/>
          </p:nvPr>
        </p:nvSpPr>
        <p:spPr>
          <a:xfrm>
            <a:off x="0" y="1236899"/>
            <a:ext cx="4873336" cy="5029200"/>
          </a:xfrm>
        </p:spPr>
        <p:txBody>
          <a:bodyPr>
            <a:normAutofit fontScale="85000" lnSpcReduction="10000"/>
          </a:bodyPr>
          <a:lstStyle/>
          <a:p>
            <a:pPr marL="0" indent="0">
              <a:buNone/>
            </a:pPr>
            <a:r>
              <a:rPr lang="en-US" b="1" u="sng" dirty="0"/>
              <a:t>THIRD WAVE OF GLOBALIZATION</a:t>
            </a:r>
          </a:p>
          <a:p>
            <a:pPr marL="514350" indent="-457200"/>
            <a:r>
              <a:rPr lang="en-US" dirty="0"/>
              <a:t>Further space-time-cost compression</a:t>
            </a:r>
          </a:p>
          <a:p>
            <a:pPr marL="914400" lvl="1" indent="-457200"/>
            <a:r>
              <a:rPr lang="en-US" dirty="0"/>
              <a:t>Global production chains</a:t>
            </a:r>
          </a:p>
          <a:p>
            <a:pPr marL="914400" lvl="1" indent="-457200"/>
            <a:r>
              <a:rPr lang="en-US" dirty="0"/>
              <a:t>Deregulated global financial system</a:t>
            </a:r>
          </a:p>
          <a:p>
            <a:pPr marL="914400" lvl="1" indent="-457200"/>
            <a:r>
              <a:rPr lang="en-US" dirty="0"/>
              <a:t>Flat world of quicker global economic links</a:t>
            </a:r>
          </a:p>
          <a:p>
            <a:r>
              <a:rPr lang="en-US" b="1" dirty="0"/>
              <a:t>Shipping container</a:t>
            </a:r>
          </a:p>
          <a:p>
            <a:pPr lvl="1"/>
            <a:r>
              <a:rPr lang="en-US" dirty="0"/>
              <a:t>Easy loads transfer easier from ship, to train, to truck</a:t>
            </a:r>
          </a:p>
          <a:p>
            <a:pPr lvl="1"/>
            <a:r>
              <a:rPr lang="en-US" dirty="0"/>
              <a:t>Allows truly global breadth of goods available daily</a:t>
            </a:r>
          </a:p>
          <a:p>
            <a:endParaRPr lang="en-US" dirty="0"/>
          </a:p>
        </p:txBody>
      </p:sp>
      <p:sp>
        <p:nvSpPr>
          <p:cNvPr id="7" name="Text Placeholder 6"/>
          <p:cNvSpPr>
            <a:spLocks noGrp="1"/>
          </p:cNvSpPr>
          <p:nvPr>
            <p:ph type="body" sz="quarter" idx="13"/>
          </p:nvPr>
        </p:nvSpPr>
        <p:spPr>
          <a:xfrm>
            <a:off x="5978110" y="5304702"/>
            <a:ext cx="6044171" cy="1371600"/>
          </a:xfrm>
        </p:spPr>
        <p:txBody>
          <a:bodyPr/>
          <a:lstStyle/>
          <a:p>
            <a:pPr algn="ctr"/>
            <a:r>
              <a:rPr lang="en-US" dirty="0"/>
              <a:t>Box containers sit on a wharf in Bermuda. Shipping containers are icons of the flat world.</a:t>
            </a:r>
          </a:p>
        </p:txBody>
      </p:sp>
      <p:pic>
        <p:nvPicPr>
          <p:cNvPr id="10242" name="Picture 2" descr="L:\Higher Education Editorial\Kaveney\Short, Human Geography, 2e\Supplements\Figure JPEGs\Chapter 12\Figure 1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657" y="1703710"/>
            <a:ext cx="6837343" cy="3486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35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Flow of Remittances</a:t>
            </a:r>
          </a:p>
        </p:txBody>
      </p:sp>
      <p:sp>
        <p:nvSpPr>
          <p:cNvPr id="7" name="Content Placeholder 6"/>
          <p:cNvSpPr>
            <a:spLocks noGrp="1"/>
          </p:cNvSpPr>
          <p:nvPr>
            <p:ph sz="quarter" idx="11"/>
          </p:nvPr>
        </p:nvSpPr>
        <p:spPr>
          <a:xfrm>
            <a:off x="304800" y="1143000"/>
            <a:ext cx="10178642" cy="4800600"/>
          </a:xfrm>
          <a:noFill/>
        </p:spPr>
        <p:txBody>
          <a:bodyPr>
            <a:normAutofit/>
          </a:bodyPr>
          <a:lstStyle/>
          <a:p>
            <a:r>
              <a:rPr lang="en-US" b="1" dirty="0"/>
              <a:t>Remittances</a:t>
            </a:r>
          </a:p>
          <a:p>
            <a:pPr lvl="1"/>
            <a:r>
              <a:rPr lang="en-US" dirty="0"/>
              <a:t>Funds that temporary and permanent migrants send back to their home countries</a:t>
            </a:r>
          </a:p>
          <a:p>
            <a:pPr lvl="1"/>
            <a:r>
              <a:rPr lang="en-US" dirty="0"/>
              <a:t>Increases with both international migration and capital mobility</a:t>
            </a:r>
          </a:p>
          <a:p>
            <a:r>
              <a:rPr lang="en-US" dirty="0"/>
              <a:t>Impacts on receiving countries</a:t>
            </a:r>
          </a:p>
          <a:p>
            <a:pPr lvl="1"/>
            <a:r>
              <a:rPr lang="en-US" dirty="0"/>
              <a:t>Source of cash and capital, for local construction, education, and other social services</a:t>
            </a:r>
          </a:p>
          <a:p>
            <a:pPr lvl="1"/>
            <a:r>
              <a:rPr lang="en-US" dirty="0"/>
              <a:t>Economic relations between countries and varying flows over time</a:t>
            </a:r>
          </a:p>
          <a:p>
            <a:endParaRPr lang="en-US" dirty="0"/>
          </a:p>
        </p:txBody>
      </p:sp>
    </p:spTree>
    <p:extLst>
      <p:ext uri="{BB962C8B-B14F-4D97-AF65-F5344CB8AC3E}">
        <p14:creationId xmlns:p14="http://schemas.microsoft.com/office/powerpoint/2010/main" val="92112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8" y="268575"/>
            <a:ext cx="11582400" cy="777875"/>
          </a:xfrm>
        </p:spPr>
        <p:txBody>
          <a:bodyPr/>
          <a:lstStyle/>
          <a:p>
            <a:r>
              <a:rPr lang="en-US" dirty="0"/>
              <a:t>The Flow of Remittances</a:t>
            </a:r>
          </a:p>
        </p:txBody>
      </p:sp>
      <p:pic>
        <p:nvPicPr>
          <p:cNvPr id="11266" name="Picture 2" descr="L:\Higher Education Editorial\Kaveney\Short, Human Geography, 2e\Supplements\Figure JPEGs\Chapter 12\Table 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6450"/>
            <a:ext cx="4969520" cy="51899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18283" y="6391438"/>
            <a:ext cx="3607266" cy="369332"/>
          </a:xfrm>
          <a:prstGeom prst="rect">
            <a:avLst/>
          </a:prstGeom>
          <a:noFill/>
        </p:spPr>
        <p:txBody>
          <a:bodyPr wrap="square" rtlCol="0">
            <a:spAutoFit/>
          </a:bodyPr>
          <a:lstStyle/>
          <a:p>
            <a:pPr algn="ctr"/>
            <a:r>
              <a:rPr lang="en-US" dirty="0">
                <a:solidFill>
                  <a:schemeClr val="bg1"/>
                </a:solidFill>
              </a:rPr>
              <a:t>Inflows of remittances, 2010.</a:t>
            </a:r>
          </a:p>
        </p:txBody>
      </p:sp>
      <p:sp>
        <p:nvSpPr>
          <p:cNvPr id="7" name="TextBox 6"/>
          <p:cNvSpPr txBox="1"/>
          <p:nvPr/>
        </p:nvSpPr>
        <p:spPr>
          <a:xfrm>
            <a:off x="978716" y="461675"/>
            <a:ext cx="1879134" cy="584775"/>
          </a:xfrm>
          <a:prstGeom prst="rect">
            <a:avLst/>
          </a:prstGeom>
          <a:noFill/>
        </p:spPr>
        <p:txBody>
          <a:bodyPr wrap="square" rtlCol="0">
            <a:spAutoFit/>
          </a:bodyPr>
          <a:lstStyle/>
          <a:p>
            <a:r>
              <a:rPr lang="en-US" sz="3200" dirty="0"/>
              <a:t>Table 12.1</a:t>
            </a:r>
          </a:p>
        </p:txBody>
      </p:sp>
      <p:pic>
        <p:nvPicPr>
          <p:cNvPr id="3" name="Picture 2"/>
          <p:cNvPicPr>
            <a:picLocks noChangeAspect="1"/>
          </p:cNvPicPr>
          <p:nvPr/>
        </p:nvPicPr>
        <p:blipFill>
          <a:blip r:embed="rId4"/>
          <a:stretch>
            <a:fillRect/>
          </a:stretch>
        </p:blipFill>
        <p:spPr>
          <a:xfrm>
            <a:off x="4969520" y="1046450"/>
            <a:ext cx="6864804" cy="4969832"/>
          </a:xfrm>
          <a:prstGeom prst="rect">
            <a:avLst/>
          </a:prstGeom>
        </p:spPr>
      </p:pic>
    </p:spTree>
    <p:extLst>
      <p:ext uri="{BB962C8B-B14F-4D97-AF65-F5344CB8AC3E}">
        <p14:creationId xmlns:p14="http://schemas.microsoft.com/office/powerpoint/2010/main" val="1013879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Shift</a:t>
            </a:r>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p:txBody>
          <a:bodyPr>
            <a:normAutofit/>
          </a:bodyPr>
          <a:lstStyle/>
          <a:p>
            <a:r>
              <a:rPr lang="en-US" sz="2800" dirty="0"/>
              <a:t>Shift of industrial employment to developing countries</a:t>
            </a:r>
          </a:p>
          <a:p>
            <a:pPr lvl="1"/>
            <a:r>
              <a:rPr lang="en-US" sz="2400" dirty="0"/>
              <a:t>Rapid industrialization of select developing world cities</a:t>
            </a:r>
          </a:p>
          <a:p>
            <a:pPr lvl="1"/>
            <a:r>
              <a:rPr lang="en-US" sz="2400" dirty="0"/>
              <a:t>Deindustrialization of advanced economies</a:t>
            </a:r>
          </a:p>
          <a:p>
            <a:pPr lvl="1"/>
            <a:r>
              <a:rPr lang="en-US" sz="2400" dirty="0"/>
              <a:t>Deterritorialization of US companies</a:t>
            </a:r>
          </a:p>
          <a:p>
            <a:r>
              <a:rPr lang="en-US" sz="2800" dirty="0"/>
              <a:t>Consequences</a:t>
            </a:r>
          </a:p>
          <a:p>
            <a:pPr lvl="1"/>
            <a:r>
              <a:rPr lang="en-US" sz="2400" dirty="0"/>
              <a:t>New female working class</a:t>
            </a:r>
          </a:p>
          <a:p>
            <a:pPr lvl="1"/>
            <a:r>
              <a:rPr lang="en-US" sz="2400" dirty="0"/>
              <a:t>Decline in strength of organized labor</a:t>
            </a:r>
          </a:p>
        </p:txBody>
      </p:sp>
      <p:sp>
        <p:nvSpPr>
          <p:cNvPr id="9" name="Text Placeholder 8">
            <a:extLst>
              <a:ext uri="{FF2B5EF4-FFF2-40B4-BE49-F238E27FC236}">
                <a16:creationId xmlns:a16="http://schemas.microsoft.com/office/drawing/2014/main" id="{DB4C8569-DD3B-45B7-9708-40EE769578DB}"/>
              </a:ext>
            </a:extLst>
          </p:cNvPr>
          <p:cNvSpPr>
            <a:spLocks noGrp="1"/>
          </p:cNvSpPr>
          <p:nvPr>
            <p:ph type="body" sz="quarter" idx="13"/>
          </p:nvPr>
        </p:nvSpPr>
        <p:spPr>
          <a:xfrm>
            <a:off x="6055465" y="4808990"/>
            <a:ext cx="4498784" cy="1046527"/>
          </a:xfrm>
        </p:spPr>
        <p:txBody>
          <a:bodyPr/>
          <a:lstStyle/>
          <a:p>
            <a:pPr algn="ctr"/>
            <a:r>
              <a:rPr lang="en-US" dirty="0"/>
              <a:t>Abandoned factory in Syracuse, New York.</a:t>
            </a:r>
          </a:p>
        </p:txBody>
      </p:sp>
      <p:pic>
        <p:nvPicPr>
          <p:cNvPr id="12290" name="Picture 2" descr="L:\Higher Education Editorial\Kaveney\Short, Human Geography, 2e\Supplements\Figure JPEGs\Chapter 12\Figure 1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465" y="1683862"/>
            <a:ext cx="4498785" cy="305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81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normAutofit/>
          </a:bodyPr>
          <a:lstStyle/>
          <a:p>
            <a:pPr lvl="0"/>
            <a:r>
              <a:rPr lang="en-US" dirty="0"/>
              <a:t>Relate the concept of space-time convergence to advances in transportation technologies. </a:t>
            </a:r>
          </a:p>
          <a:p>
            <a:pPr lvl="0"/>
            <a:r>
              <a:rPr lang="en-US" dirty="0"/>
              <a:t>Identify and explain each of the three waves of globalization that have furthered space-time convergence.</a:t>
            </a:r>
          </a:p>
          <a:p>
            <a:pPr lvl="0"/>
            <a:r>
              <a:rPr lang="en-US" dirty="0"/>
              <a:t>Discuss various networks that connect global locations.</a:t>
            </a:r>
          </a:p>
          <a:p>
            <a:pPr lvl="0"/>
            <a:r>
              <a:rPr lang="en-US" dirty="0"/>
              <a:t>Describe the occurrence of a global shift in location of manufacturing economic activities and associated consequences.</a:t>
            </a:r>
          </a:p>
          <a:p>
            <a:r>
              <a:rPr lang="en-US" dirty="0"/>
              <a:t>Consider claims of a “flat” world, its critiques, and the emerging requirements of successful participation in economic globalization.</a:t>
            </a:r>
          </a:p>
        </p:txBody>
      </p:sp>
      <p:sp>
        <p:nvSpPr>
          <p:cNvPr id="4" name="Title 3"/>
          <p:cNvSpPr>
            <a:spLocks noGrp="1"/>
          </p:cNvSpPr>
          <p:nvPr>
            <p:ph type="title"/>
          </p:nvPr>
        </p:nvSpPr>
        <p:spPr/>
        <p:txBody>
          <a:bodyPr/>
          <a:lstStyle/>
          <a:p>
            <a:r>
              <a:rPr lang="en-US" dirty="0"/>
              <a:t>Chapter Learning Objectives</a:t>
            </a:r>
          </a:p>
        </p:txBody>
      </p:sp>
    </p:spTree>
    <p:extLst>
      <p:ext uri="{BB962C8B-B14F-4D97-AF65-F5344CB8AC3E}">
        <p14:creationId xmlns:p14="http://schemas.microsoft.com/office/powerpoint/2010/main" val="3797647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Transnational Corporations</a:t>
            </a:r>
          </a:p>
        </p:txBody>
      </p:sp>
      <p:sp>
        <p:nvSpPr>
          <p:cNvPr id="7" name="Content Placeholder 6"/>
          <p:cNvSpPr>
            <a:spLocks noGrp="1"/>
          </p:cNvSpPr>
          <p:nvPr>
            <p:ph sz="quarter" idx="11"/>
          </p:nvPr>
        </p:nvSpPr>
        <p:spPr>
          <a:noFill/>
        </p:spPr>
        <p:txBody>
          <a:bodyPr>
            <a:normAutofit fontScale="92500" lnSpcReduction="20000"/>
          </a:bodyPr>
          <a:lstStyle/>
          <a:p>
            <a:r>
              <a:rPr lang="en-US" dirty="0"/>
              <a:t>Four Types of </a:t>
            </a:r>
            <a:r>
              <a:rPr lang="en-US" b="1" dirty="0"/>
              <a:t>Transnational corporations (TNCs)</a:t>
            </a:r>
            <a:endParaRPr lang="en-US" dirty="0"/>
          </a:p>
          <a:p>
            <a:pPr marL="971550" lvl="1" indent="-514350">
              <a:buFont typeface="+mj-lt"/>
              <a:buAutoNum type="arabicPeriod"/>
            </a:pPr>
            <a:r>
              <a:rPr lang="en-US" i="1" dirty="0"/>
              <a:t>multinationals</a:t>
            </a:r>
            <a:r>
              <a:rPr lang="en-US" b="1" i="1" dirty="0"/>
              <a:t> </a:t>
            </a:r>
            <a:r>
              <a:rPr lang="en-US" dirty="0"/>
              <a:t>are decentralized, operating as a series of semi-independent entities</a:t>
            </a:r>
          </a:p>
          <a:p>
            <a:pPr marL="971550" lvl="1" indent="-514350">
              <a:buFont typeface="+mj-lt"/>
              <a:buAutoNum type="arabicPeriod"/>
            </a:pPr>
            <a:r>
              <a:rPr lang="en-US" i="1" dirty="0"/>
              <a:t>internationals </a:t>
            </a:r>
            <a:r>
              <a:rPr lang="en-US" dirty="0"/>
              <a:t>are controlled by a central HQ with overseas operations</a:t>
            </a:r>
            <a:endParaRPr lang="en-US" i="1" dirty="0"/>
          </a:p>
          <a:p>
            <a:pPr marL="971550" lvl="1" indent="-514350">
              <a:buFont typeface="+mj-lt"/>
              <a:buAutoNum type="arabicPeriod"/>
            </a:pPr>
            <a:r>
              <a:rPr lang="en-US" i="1" dirty="0" err="1"/>
              <a:t>globals</a:t>
            </a:r>
            <a:r>
              <a:rPr lang="en-US" i="1" dirty="0"/>
              <a:t> </a:t>
            </a:r>
            <a:r>
              <a:rPr lang="en-US" dirty="0"/>
              <a:t>have a centralized hub of parent-company strategies to reach a global market</a:t>
            </a:r>
            <a:endParaRPr lang="en-US" i="1" dirty="0"/>
          </a:p>
          <a:p>
            <a:pPr marL="971550" lvl="1" indent="-514350">
              <a:buFont typeface="+mj-lt"/>
              <a:buAutoNum type="arabicPeriod"/>
            </a:pPr>
            <a:r>
              <a:rPr lang="en-US" i="1" dirty="0"/>
              <a:t>integrated networks </a:t>
            </a:r>
            <a:r>
              <a:rPr lang="en-US" dirty="0"/>
              <a:t>are complex, globally integrated operations</a:t>
            </a:r>
            <a:endParaRPr lang="en-US" i="1" dirty="0"/>
          </a:p>
          <a:p>
            <a:pPr marL="571500" indent="-514350"/>
            <a:endParaRPr lang="en-US" b="1" dirty="0"/>
          </a:p>
          <a:p>
            <a:endParaRPr lang="en-US" dirty="0"/>
          </a:p>
        </p:txBody>
      </p:sp>
      <p:sp>
        <p:nvSpPr>
          <p:cNvPr id="2" name="Content Placeholder 1">
            <a:extLst>
              <a:ext uri="{FF2B5EF4-FFF2-40B4-BE49-F238E27FC236}">
                <a16:creationId xmlns:a16="http://schemas.microsoft.com/office/drawing/2014/main" id="{2072DAE8-6CA8-49C7-96BF-7FAC54E7D116}"/>
              </a:ext>
            </a:extLst>
          </p:cNvPr>
          <p:cNvSpPr>
            <a:spLocks noGrp="1"/>
          </p:cNvSpPr>
          <p:nvPr>
            <p:ph sz="quarter" idx="12"/>
          </p:nvPr>
        </p:nvSpPr>
        <p:spPr>
          <a:noFill/>
        </p:spPr>
        <p:txBody>
          <a:bodyPr>
            <a:normAutofit fontScale="85000" lnSpcReduction="10000"/>
          </a:bodyPr>
          <a:lstStyle/>
          <a:p>
            <a:r>
              <a:rPr lang="en-US" dirty="0"/>
              <a:t>Nike as integrated network TNC</a:t>
            </a:r>
          </a:p>
          <a:p>
            <a:pPr lvl="1"/>
            <a:r>
              <a:rPr lang="en-US" dirty="0"/>
              <a:t>Not a direct producer, contracts with local factory owners, sells to consumers</a:t>
            </a:r>
          </a:p>
          <a:p>
            <a:pPr lvl="1"/>
            <a:r>
              <a:rPr lang="en-US" dirty="0"/>
              <a:t>Following low labor costs</a:t>
            </a:r>
          </a:p>
          <a:p>
            <a:r>
              <a:rPr lang="en-US" dirty="0"/>
              <a:t>Toyota as international and integrated network</a:t>
            </a:r>
          </a:p>
          <a:p>
            <a:pPr lvl="1"/>
            <a:r>
              <a:rPr lang="en-US" dirty="0"/>
              <a:t>HQ in Japan, built factories abroad to circumvent tariffs in national markets</a:t>
            </a:r>
          </a:p>
          <a:p>
            <a:r>
              <a:rPr lang="en-US" dirty="0"/>
              <a:t>Starbucks as global TNC</a:t>
            </a:r>
          </a:p>
          <a:p>
            <a:pPr lvl="1"/>
            <a:r>
              <a:rPr lang="en-US" dirty="0"/>
              <a:t>Recent, rapid globalization</a:t>
            </a:r>
          </a:p>
          <a:p>
            <a:pPr lvl="1"/>
            <a:r>
              <a:rPr lang="en-US" dirty="0"/>
              <a:t>Nod to place characteristics with a generic nature</a:t>
            </a:r>
          </a:p>
        </p:txBody>
      </p:sp>
    </p:spTree>
    <p:extLst>
      <p:ext uri="{BB962C8B-B14F-4D97-AF65-F5344CB8AC3E}">
        <p14:creationId xmlns:p14="http://schemas.microsoft.com/office/powerpoint/2010/main" val="4013174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Global Shift</a:t>
            </a:r>
            <a:endParaRPr lang="en-US" dirty="0"/>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a:xfrm>
            <a:off x="203200" y="1143001"/>
            <a:ext cx="4775200" cy="5029200"/>
          </a:xfrm>
        </p:spPr>
        <p:txBody>
          <a:bodyPr>
            <a:normAutofit fontScale="85000" lnSpcReduction="10000"/>
          </a:bodyPr>
          <a:lstStyle/>
          <a:p>
            <a:r>
              <a:rPr lang="en-US" dirty="0"/>
              <a:t>Redistributions and </a:t>
            </a:r>
            <a:r>
              <a:rPr lang="en-US" dirty="0" err="1"/>
              <a:t>reshifting</a:t>
            </a:r>
            <a:endParaRPr lang="en-US" dirty="0"/>
          </a:p>
          <a:p>
            <a:pPr lvl="1"/>
            <a:r>
              <a:rPr lang="en-US" dirty="0"/>
              <a:t>Manufacturing returns to US as China’s wages rise</a:t>
            </a:r>
          </a:p>
          <a:p>
            <a:pPr lvl="1"/>
            <a:r>
              <a:rPr lang="en-US" dirty="0"/>
              <a:t>Productivity and innovation attractive for advanced manufacturing</a:t>
            </a:r>
          </a:p>
          <a:p>
            <a:r>
              <a:rPr lang="en-US" dirty="0"/>
              <a:t>Big-box retailers forced the manufacturing shift</a:t>
            </a:r>
          </a:p>
          <a:p>
            <a:pPr lvl="1"/>
            <a:r>
              <a:rPr lang="en-US" dirty="0"/>
              <a:t>Large customer base and high turnover</a:t>
            </a:r>
          </a:p>
          <a:p>
            <a:pPr lvl="1"/>
            <a:r>
              <a:rPr lang="en-US" dirty="0"/>
              <a:t>Flexible production</a:t>
            </a:r>
          </a:p>
          <a:p>
            <a:pPr lvl="1"/>
            <a:r>
              <a:rPr lang="en-US" dirty="0"/>
              <a:t>Producer competition to meet strict cost limits</a:t>
            </a:r>
          </a:p>
        </p:txBody>
      </p:sp>
      <p:sp>
        <p:nvSpPr>
          <p:cNvPr id="9" name="Text Placeholder 8">
            <a:extLst>
              <a:ext uri="{FF2B5EF4-FFF2-40B4-BE49-F238E27FC236}">
                <a16:creationId xmlns:a16="http://schemas.microsoft.com/office/drawing/2014/main" id="{DB4C8569-DD3B-45B7-9708-40EE769578DB}"/>
              </a:ext>
            </a:extLst>
          </p:cNvPr>
          <p:cNvSpPr>
            <a:spLocks noGrp="1"/>
          </p:cNvSpPr>
          <p:nvPr>
            <p:ph type="body" sz="quarter" idx="13"/>
          </p:nvPr>
        </p:nvSpPr>
        <p:spPr>
          <a:xfrm>
            <a:off x="5624120" y="5484653"/>
            <a:ext cx="6263080" cy="954248"/>
          </a:xfrm>
        </p:spPr>
        <p:txBody>
          <a:bodyPr/>
          <a:lstStyle/>
          <a:p>
            <a:pPr algn="ctr"/>
            <a:r>
              <a:rPr lang="en-US" dirty="0"/>
              <a:t>New factory on outskirts of Bangkok, Thailand.</a:t>
            </a:r>
          </a:p>
        </p:txBody>
      </p:sp>
      <p:pic>
        <p:nvPicPr>
          <p:cNvPr id="13314" name="Picture 2" descr="L:\Higher Education Editorial\Kaveney\Short, Human Geography, 2e\Supplements\Figure JPEGs\Chapter 12\Figure 12.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720" y="1241175"/>
            <a:ext cx="6339280" cy="424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222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Shift</a:t>
            </a:r>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a:xfrm>
            <a:off x="0" y="1143001"/>
            <a:ext cx="12192000" cy="4335011"/>
          </a:xfrm>
        </p:spPr>
        <p:txBody>
          <a:bodyPr>
            <a:normAutofit/>
          </a:bodyPr>
          <a:lstStyle/>
          <a:p>
            <a:r>
              <a:rPr lang="en-US" dirty="0"/>
              <a:t>Complex, global production chains</a:t>
            </a:r>
          </a:p>
          <a:p>
            <a:pPr lvl="1"/>
            <a:r>
              <a:rPr lang="en-US" dirty="0"/>
              <a:t>Competitive advantage, shrinking distance</a:t>
            </a:r>
          </a:p>
          <a:p>
            <a:pPr lvl="1"/>
            <a:r>
              <a:rPr lang="en-US" dirty="0"/>
              <a:t>Link up regional manufacturing clusters</a:t>
            </a:r>
          </a:p>
          <a:p>
            <a:pPr lvl="1"/>
            <a:endParaRPr lang="en-US" sz="2000" dirty="0"/>
          </a:p>
          <a:p>
            <a:r>
              <a:rPr lang="en-US" dirty="0"/>
              <a:t>Clothes retailers and </a:t>
            </a:r>
            <a:r>
              <a:rPr lang="en-US" b="1" spc="-50" dirty="0"/>
              <a:t>just-in-time production</a:t>
            </a:r>
            <a:endParaRPr lang="en-US" spc="-50" dirty="0"/>
          </a:p>
          <a:p>
            <a:pPr lvl="1"/>
            <a:r>
              <a:rPr lang="en-US" dirty="0"/>
              <a:t>Low wage textile industries produce quickly to meet diverse, changing demand</a:t>
            </a:r>
          </a:p>
        </p:txBody>
      </p:sp>
    </p:spTree>
    <p:extLst>
      <p:ext uri="{BB962C8B-B14F-4D97-AF65-F5344CB8AC3E}">
        <p14:creationId xmlns:p14="http://schemas.microsoft.com/office/powerpoint/2010/main" val="314673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Global Shift</a:t>
            </a:r>
          </a:p>
        </p:txBody>
      </p:sp>
      <p:pic>
        <p:nvPicPr>
          <p:cNvPr id="14338" name="Picture 2" descr="L:\Higher Education Editorial\Kaveney\Short, Human Geography, 2e\Supplements\Figure JPEGs\Chapter 12\Figure 12.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3345" y="660400"/>
            <a:ext cx="8418655" cy="4381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a:extLst>
              <a:ext uri="{FF2B5EF4-FFF2-40B4-BE49-F238E27FC236}">
                <a16:creationId xmlns:a16="http://schemas.microsoft.com/office/drawing/2014/main" id="{DB4C8569-DD3B-45B7-9708-40EE769578DB}"/>
              </a:ext>
            </a:extLst>
          </p:cNvPr>
          <p:cNvSpPr>
            <a:spLocks noGrp="1"/>
          </p:cNvSpPr>
          <p:nvPr>
            <p:ph sz="quarter" idx="13"/>
          </p:nvPr>
        </p:nvSpPr>
        <p:spPr>
          <a:xfrm>
            <a:off x="152400" y="1551767"/>
            <a:ext cx="3620945" cy="1510874"/>
          </a:xfrm>
        </p:spPr>
        <p:txBody>
          <a:bodyPr>
            <a:normAutofit fontScale="77500" lnSpcReduction="20000"/>
          </a:bodyPr>
          <a:lstStyle/>
          <a:p>
            <a:pPr marL="0" indent="0">
              <a:buNone/>
            </a:pPr>
            <a:r>
              <a:rPr lang="en-US" sz="3000" i="1" dirty="0"/>
              <a:t>On the Trail of the Flip-Flop</a:t>
            </a:r>
          </a:p>
          <a:p>
            <a:r>
              <a:rPr lang="en-US" sz="2800" dirty="0"/>
              <a:t>From oil to plastic to shoe</a:t>
            </a:r>
          </a:p>
          <a:p>
            <a:r>
              <a:rPr lang="en-US" sz="2800" dirty="0"/>
              <a:t>Factory to global markets</a:t>
            </a:r>
          </a:p>
          <a:p>
            <a:r>
              <a:rPr lang="en-US" sz="2800" dirty="0"/>
              <a:t>Disposal and recycling</a:t>
            </a:r>
          </a:p>
        </p:txBody>
      </p:sp>
    </p:spTree>
    <p:extLst>
      <p:ext uri="{BB962C8B-B14F-4D97-AF65-F5344CB8AC3E}">
        <p14:creationId xmlns:p14="http://schemas.microsoft.com/office/powerpoint/2010/main" val="59981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Global Shift</a:t>
            </a:r>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a:xfrm>
            <a:off x="50801" y="1143001"/>
            <a:ext cx="7353300" cy="5029200"/>
          </a:xfrm>
        </p:spPr>
        <p:txBody>
          <a:bodyPr>
            <a:normAutofit/>
          </a:bodyPr>
          <a:lstStyle/>
          <a:p>
            <a:r>
              <a:rPr lang="en-US" sz="2400" dirty="0"/>
              <a:t>Measuring risk in the global economy</a:t>
            </a:r>
          </a:p>
          <a:p>
            <a:pPr lvl="1"/>
            <a:r>
              <a:rPr lang="en-US" sz="2400" dirty="0"/>
              <a:t>Ranking of countries by vulnerability to crisis</a:t>
            </a:r>
          </a:p>
          <a:p>
            <a:pPr lvl="1"/>
            <a:r>
              <a:rPr lang="en-US" sz="2400" dirty="0"/>
              <a:t>Vital for capital mobility, global investors and trade</a:t>
            </a:r>
          </a:p>
          <a:p>
            <a:pPr marL="457200" lvl="1" indent="0">
              <a:buNone/>
            </a:pPr>
            <a:endParaRPr lang="en-US" sz="2400" dirty="0"/>
          </a:p>
          <a:p>
            <a:r>
              <a:rPr lang="en-US" sz="2400" dirty="0"/>
              <a:t>Political instability indices use a breadth of indicators</a:t>
            </a:r>
          </a:p>
          <a:p>
            <a:pPr lvl="1"/>
            <a:r>
              <a:rPr lang="en-US" sz="2400" dirty="0"/>
              <a:t>Socioeconomic conditions, like infant mortality</a:t>
            </a:r>
          </a:p>
          <a:p>
            <a:pPr lvl="1"/>
            <a:r>
              <a:rPr lang="en-US" sz="2400" dirty="0"/>
              <a:t>Regime type, corruption, state-led discrimination</a:t>
            </a:r>
          </a:p>
          <a:p>
            <a:pPr lvl="1"/>
            <a:r>
              <a:rPr lang="en-US" sz="2400" dirty="0"/>
              <a:t>Internal conflict, ethnic tension, conflict-ridden neighborhoods</a:t>
            </a:r>
          </a:p>
        </p:txBody>
      </p:sp>
    </p:spTree>
    <p:extLst>
      <p:ext uri="{BB962C8B-B14F-4D97-AF65-F5344CB8AC3E}">
        <p14:creationId xmlns:p14="http://schemas.microsoft.com/office/powerpoint/2010/main" val="3841943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Higher Education Editorial\Kaveney\Short, Human Geography, 2e\Supplements\Figure JPEGs\Chapter 12\Figure 12.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12192000" cy="641821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a:extLst>
              <a:ext uri="{FF2B5EF4-FFF2-40B4-BE49-F238E27FC236}">
                <a16:creationId xmlns:a16="http://schemas.microsoft.com/office/drawing/2014/main" id="{DB4C8569-DD3B-45B7-9708-40EE769578DB}"/>
              </a:ext>
            </a:extLst>
          </p:cNvPr>
          <p:cNvSpPr>
            <a:spLocks noGrp="1"/>
          </p:cNvSpPr>
          <p:nvPr>
            <p:ph type="body" sz="quarter" idx="13"/>
          </p:nvPr>
        </p:nvSpPr>
        <p:spPr>
          <a:xfrm>
            <a:off x="1562100" y="6400800"/>
            <a:ext cx="9144000" cy="442976"/>
          </a:xfrm>
        </p:spPr>
        <p:txBody>
          <a:bodyPr/>
          <a:lstStyle/>
          <a:p>
            <a:pPr algn="ctr"/>
            <a:r>
              <a:rPr lang="en-US" dirty="0">
                <a:solidFill>
                  <a:schemeClr val="bg1"/>
                </a:solidFill>
              </a:rPr>
              <a:t>A risky world. Map of Fragile States Index produced by Fund for Peace.</a:t>
            </a:r>
          </a:p>
        </p:txBody>
      </p:sp>
    </p:spTree>
    <p:extLst>
      <p:ext uri="{BB962C8B-B14F-4D97-AF65-F5344CB8AC3E}">
        <p14:creationId xmlns:p14="http://schemas.microsoft.com/office/powerpoint/2010/main" val="192097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International Nongovernment Agencies</a:t>
            </a:r>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p:txBody>
          <a:bodyPr>
            <a:normAutofit fontScale="92500"/>
          </a:bodyPr>
          <a:lstStyle/>
          <a:p>
            <a:r>
              <a:rPr lang="en-US" sz="2800" b="1" dirty="0"/>
              <a:t>Nongovernment agencies</a:t>
            </a:r>
            <a:endParaRPr lang="en-US" sz="2800" dirty="0"/>
          </a:p>
          <a:p>
            <a:pPr lvl="1"/>
            <a:r>
              <a:rPr lang="en-US" sz="2400" dirty="0"/>
              <a:t>Governments as members</a:t>
            </a:r>
          </a:p>
          <a:p>
            <a:pPr lvl="1"/>
            <a:r>
              <a:rPr lang="en-US" sz="2400" dirty="0"/>
              <a:t>Funds or supranational policy decisions</a:t>
            </a:r>
          </a:p>
          <a:p>
            <a:pPr lvl="1"/>
            <a:r>
              <a:rPr lang="en-US" sz="2400" dirty="0"/>
              <a:t>Influence on global economy and promotion of free trade</a:t>
            </a:r>
          </a:p>
          <a:p>
            <a:r>
              <a:rPr lang="en-US" sz="2800" dirty="0"/>
              <a:t>International Monetary Fund (IMF) </a:t>
            </a:r>
          </a:p>
          <a:p>
            <a:pPr lvl="1"/>
            <a:r>
              <a:rPr lang="en-US" sz="2400" dirty="0"/>
              <a:t>Initially to provide monetary and currency stability</a:t>
            </a:r>
          </a:p>
          <a:p>
            <a:pPr lvl="1"/>
            <a:r>
              <a:rPr lang="en-US" sz="2400" dirty="0"/>
              <a:t>Power through voting and fund provisions</a:t>
            </a:r>
          </a:p>
          <a:p>
            <a:pPr lvl="1"/>
            <a:r>
              <a:rPr lang="en-US" sz="2400" dirty="0"/>
              <a:t>Rich countries’ larger influence</a:t>
            </a:r>
          </a:p>
          <a:p>
            <a:pPr lvl="1"/>
            <a:r>
              <a:rPr lang="en-US" sz="2400" dirty="0"/>
              <a:t>IMF </a:t>
            </a:r>
            <a:r>
              <a:rPr lang="en-US" sz="2400" b="1" dirty="0"/>
              <a:t>surveillance </a:t>
            </a:r>
            <a:r>
              <a:rPr lang="en-US" sz="2400" dirty="0"/>
              <a:t>of member economies and policies</a:t>
            </a:r>
          </a:p>
        </p:txBody>
      </p:sp>
      <p:sp>
        <p:nvSpPr>
          <p:cNvPr id="2" name="Content Placeholder 1">
            <a:extLst>
              <a:ext uri="{FF2B5EF4-FFF2-40B4-BE49-F238E27FC236}">
                <a16:creationId xmlns:a16="http://schemas.microsoft.com/office/drawing/2014/main" id="{83911D36-EE62-462C-A130-89C86AEB3775}"/>
              </a:ext>
            </a:extLst>
          </p:cNvPr>
          <p:cNvSpPr>
            <a:spLocks noGrp="1"/>
          </p:cNvSpPr>
          <p:nvPr>
            <p:ph sz="quarter" idx="12"/>
          </p:nvPr>
        </p:nvSpPr>
        <p:spPr/>
        <p:txBody>
          <a:bodyPr>
            <a:normAutofit/>
          </a:bodyPr>
          <a:lstStyle/>
          <a:p>
            <a:pPr>
              <a:lnSpc>
                <a:spcPct val="90000"/>
              </a:lnSpc>
            </a:pPr>
            <a:r>
              <a:rPr lang="en-US" sz="2600" dirty="0"/>
              <a:t>World Bank development fund</a:t>
            </a:r>
          </a:p>
          <a:p>
            <a:pPr lvl="1">
              <a:lnSpc>
                <a:spcPct val="90000"/>
              </a:lnSpc>
            </a:pPr>
            <a:r>
              <a:rPr lang="en-US" sz="2200" dirty="0"/>
              <a:t>Breadth of actors investing in development projects</a:t>
            </a:r>
          </a:p>
          <a:p>
            <a:pPr lvl="1">
              <a:lnSpc>
                <a:spcPct val="90000"/>
              </a:lnSpc>
            </a:pPr>
            <a:r>
              <a:rPr lang="en-US" sz="2200" dirty="0"/>
              <a:t>Current emphasis on eradicating poverty through development</a:t>
            </a:r>
          </a:p>
          <a:p>
            <a:pPr>
              <a:lnSpc>
                <a:spcPct val="90000"/>
              </a:lnSpc>
            </a:pPr>
            <a:r>
              <a:rPr lang="en-US" sz="2600" dirty="0"/>
              <a:t>World Trade Organization (WTO)</a:t>
            </a:r>
          </a:p>
          <a:p>
            <a:pPr lvl="1">
              <a:lnSpc>
                <a:spcPct val="90000"/>
              </a:lnSpc>
            </a:pPr>
            <a:r>
              <a:rPr lang="en-US" sz="2200" dirty="0"/>
              <a:t>Lower trade barriers, reduce protectionism</a:t>
            </a:r>
          </a:p>
          <a:p>
            <a:pPr lvl="1">
              <a:lnSpc>
                <a:spcPct val="90000"/>
              </a:lnSpc>
            </a:pPr>
            <a:r>
              <a:rPr lang="en-US" sz="2200" dirty="0"/>
              <a:t>Trade rules, disputes, and settlements</a:t>
            </a:r>
          </a:p>
        </p:txBody>
      </p:sp>
    </p:spTree>
    <p:extLst>
      <p:ext uri="{BB962C8B-B14F-4D97-AF65-F5344CB8AC3E}">
        <p14:creationId xmlns:p14="http://schemas.microsoft.com/office/powerpoint/2010/main" val="1511686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t>The Promise and Reality of Neoliberalism</a:t>
            </a:r>
          </a:p>
        </p:txBody>
      </p:sp>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a:xfrm>
            <a:off x="0" y="1143000"/>
            <a:ext cx="12192000" cy="5029200"/>
          </a:xfrm>
        </p:spPr>
        <p:txBody>
          <a:bodyPr>
            <a:normAutofit/>
          </a:bodyPr>
          <a:lstStyle/>
          <a:p>
            <a:r>
              <a:rPr lang="en-US" sz="2800" b="1" dirty="0"/>
              <a:t>Neoliberalism</a:t>
            </a:r>
          </a:p>
          <a:p>
            <a:pPr lvl="1"/>
            <a:r>
              <a:rPr lang="en-US" sz="2400" dirty="0"/>
              <a:t>Economic ideology of small government, deregulation, low taxes, and free trade</a:t>
            </a:r>
          </a:p>
          <a:p>
            <a:pPr lvl="1"/>
            <a:r>
              <a:rPr lang="en-US" sz="2400" dirty="0"/>
              <a:t>Privatization of public goods and reduced social services</a:t>
            </a:r>
          </a:p>
          <a:p>
            <a:pPr lvl="1"/>
            <a:r>
              <a:rPr lang="en-US" sz="2400" dirty="0"/>
              <a:t>Improve corporate profitability and competitiveness</a:t>
            </a:r>
          </a:p>
          <a:p>
            <a:pPr marL="457200" lvl="1" indent="0">
              <a:buNone/>
            </a:pPr>
            <a:endParaRPr lang="en-US" sz="2000" dirty="0"/>
          </a:p>
          <a:p>
            <a:r>
              <a:rPr lang="en-US" sz="2800" dirty="0"/>
              <a:t>In reality, neoliberal practice altered by political interests</a:t>
            </a:r>
          </a:p>
          <a:p>
            <a:pPr lvl="1"/>
            <a:r>
              <a:rPr lang="en-US" sz="2400" dirty="0"/>
              <a:t>Subsidies and tariff barriers are common global practice</a:t>
            </a:r>
          </a:p>
          <a:p>
            <a:pPr lvl="1"/>
            <a:r>
              <a:rPr lang="en-US" sz="2400" dirty="0"/>
              <a:t>Resistance in the name of human rights, environmental protection, and shared world poverty reduction</a:t>
            </a:r>
          </a:p>
        </p:txBody>
      </p:sp>
    </p:spTree>
    <p:extLst>
      <p:ext uri="{BB962C8B-B14F-4D97-AF65-F5344CB8AC3E}">
        <p14:creationId xmlns:p14="http://schemas.microsoft.com/office/powerpoint/2010/main" val="1732584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126"/>
            <a:ext cx="9144000" cy="777875"/>
          </a:xfrm>
        </p:spPr>
        <p:txBody>
          <a:bodyPr>
            <a:normAutofit/>
          </a:bodyPr>
          <a:lstStyle/>
          <a:p>
            <a:r>
              <a:rPr lang="en-US" sz="3600" dirty="0"/>
              <a:t>The Promise and Reality of Neoliberalism</a:t>
            </a:r>
          </a:p>
        </p:txBody>
      </p:sp>
      <p:pic>
        <p:nvPicPr>
          <p:cNvPr id="17410" name="Picture 2" descr="L:\Higher Education Editorial\Kaveney\Short, Human Geography, 2e\Supplements\Figure JPEGs\Chapter 12\Figure 1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190" y="1032262"/>
            <a:ext cx="8183810" cy="5219452"/>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8">
            <a:extLst>
              <a:ext uri="{FF2B5EF4-FFF2-40B4-BE49-F238E27FC236}">
                <a16:creationId xmlns:a16="http://schemas.microsoft.com/office/drawing/2014/main" id="{DB4C8569-DD3B-45B7-9708-40EE769578DB}"/>
              </a:ext>
            </a:extLst>
          </p:cNvPr>
          <p:cNvSpPr>
            <a:spLocks noGrp="1"/>
          </p:cNvSpPr>
          <p:nvPr>
            <p:ph type="body" sz="quarter" idx="13"/>
          </p:nvPr>
        </p:nvSpPr>
        <p:spPr>
          <a:xfrm>
            <a:off x="2128009" y="6362700"/>
            <a:ext cx="8009389" cy="495300"/>
          </a:xfrm>
        </p:spPr>
        <p:txBody>
          <a:bodyPr/>
          <a:lstStyle/>
          <a:p>
            <a:pPr algn="ctr"/>
            <a:r>
              <a:rPr lang="en-US" dirty="0">
                <a:solidFill>
                  <a:schemeClr val="bg1"/>
                </a:solidFill>
              </a:rPr>
              <a:t>Headquarters of World Bank, Washington, DC.</a:t>
            </a:r>
          </a:p>
        </p:txBody>
      </p:sp>
    </p:spTree>
    <p:extLst>
      <p:ext uri="{BB962C8B-B14F-4D97-AF65-F5344CB8AC3E}">
        <p14:creationId xmlns:p14="http://schemas.microsoft.com/office/powerpoint/2010/main" val="10580806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C091EB8-2AA4-426B-AE15-A85E939B3C5C}"/>
              </a:ext>
            </a:extLst>
          </p:cNvPr>
          <p:cNvSpPr>
            <a:spLocks noGrp="1"/>
          </p:cNvSpPr>
          <p:nvPr>
            <p:ph sz="quarter" idx="11"/>
          </p:nvPr>
        </p:nvSpPr>
        <p:spPr/>
        <p:txBody>
          <a:bodyPr>
            <a:normAutofit lnSpcReduction="10000"/>
          </a:bodyPr>
          <a:lstStyle/>
          <a:p>
            <a:r>
              <a:rPr lang="en-US" b="1" dirty="0"/>
              <a:t>“Flat World” </a:t>
            </a:r>
            <a:r>
              <a:rPr lang="en-US" dirty="0"/>
              <a:t>asserted by Friedman</a:t>
            </a:r>
            <a:endParaRPr lang="en-US" b="1" dirty="0"/>
          </a:p>
          <a:p>
            <a:pPr lvl="1"/>
            <a:r>
              <a:rPr lang="en-US" dirty="0"/>
              <a:t>Smoothing economic distances</a:t>
            </a:r>
          </a:p>
          <a:p>
            <a:pPr lvl="1"/>
            <a:r>
              <a:rPr lang="en-US" dirty="0"/>
              <a:t>Lessening friction of national economic differences</a:t>
            </a:r>
          </a:p>
          <a:p>
            <a:r>
              <a:rPr lang="en-US" dirty="0"/>
              <a:t>Differential flattening: some parts are flat</a:t>
            </a:r>
          </a:p>
          <a:p>
            <a:pPr lvl="1"/>
            <a:r>
              <a:rPr lang="en-US" dirty="0"/>
              <a:t>Misshapen world that is more varied than flat</a:t>
            </a:r>
          </a:p>
          <a:p>
            <a:pPr lvl="1"/>
            <a:r>
              <a:rPr lang="en-US" dirty="0"/>
              <a:t>Within flatter countries, there are inaccessible areas</a:t>
            </a:r>
          </a:p>
          <a:p>
            <a:r>
              <a:rPr lang="en-US" dirty="0"/>
              <a:t>Network world: hierarchies of spatial difference</a:t>
            </a:r>
          </a:p>
          <a:p>
            <a:pPr lvl="1"/>
            <a:r>
              <a:rPr lang="en-US" b="1" spc="-50" dirty="0"/>
              <a:t>Advanced producer services</a:t>
            </a:r>
            <a:r>
              <a:rPr lang="en-US" spc="-50" dirty="0"/>
              <a:t> in mature capitalist economies</a:t>
            </a:r>
            <a:endParaRPr lang="en-US" b="1" spc="-50" dirty="0"/>
          </a:p>
          <a:p>
            <a:pPr lvl="1"/>
            <a:r>
              <a:rPr lang="en-US" dirty="0"/>
              <a:t>Different effects on capital and labor, in different sectors</a:t>
            </a:r>
          </a:p>
          <a:p>
            <a:pPr lvl="1"/>
            <a:r>
              <a:rPr lang="en-US" dirty="0"/>
              <a:t>Different levels to flows of globalization and mobilities</a:t>
            </a:r>
          </a:p>
        </p:txBody>
      </p:sp>
      <p:sp>
        <p:nvSpPr>
          <p:cNvPr id="4" name="Title 3"/>
          <p:cNvSpPr>
            <a:spLocks noGrp="1"/>
          </p:cNvSpPr>
          <p:nvPr>
            <p:ph type="title"/>
          </p:nvPr>
        </p:nvSpPr>
        <p:spPr>
          <a:xfrm>
            <a:off x="304800" y="123826"/>
            <a:ext cx="11582400" cy="777875"/>
          </a:xfrm>
        </p:spPr>
        <p:txBody>
          <a:bodyPr>
            <a:noAutofit/>
          </a:bodyPr>
          <a:lstStyle/>
          <a:p>
            <a:r>
              <a:rPr lang="en-US" sz="3600" dirty="0"/>
              <a:t>A Flat World?</a:t>
            </a:r>
          </a:p>
        </p:txBody>
      </p:sp>
    </p:spTree>
    <p:extLst>
      <p:ext uri="{BB962C8B-B14F-4D97-AF65-F5344CB8AC3E}">
        <p14:creationId xmlns:p14="http://schemas.microsoft.com/office/powerpoint/2010/main" val="3789980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D88C64-357A-406A-87E2-7DF496B7BF53}"/>
              </a:ext>
            </a:extLst>
          </p:cNvPr>
          <p:cNvSpPr>
            <a:spLocks noGrp="1"/>
          </p:cNvSpPr>
          <p:nvPr>
            <p:ph sz="quarter" idx="11"/>
          </p:nvPr>
        </p:nvSpPr>
        <p:spPr/>
        <p:txBody>
          <a:bodyPr/>
          <a:lstStyle/>
          <a:p>
            <a:r>
              <a:rPr lang="en-US" dirty="0"/>
              <a:t>Has to do with how long it takes (time) to travel a particular distance</a:t>
            </a:r>
          </a:p>
          <a:p>
            <a:pPr lvl="1"/>
            <a:r>
              <a:rPr lang="en-US" dirty="0"/>
              <a:t>This is related to the available technology of a particular culture</a:t>
            </a:r>
          </a:p>
          <a:p>
            <a:r>
              <a:rPr lang="en-US" dirty="0"/>
              <a:t>EXAMPLE</a:t>
            </a:r>
          </a:p>
          <a:p>
            <a:pPr lvl="1"/>
            <a:r>
              <a:rPr lang="en-US" dirty="0"/>
              <a:t>1790S Travel from Florissant to St. Louis by horse back on unimproved roads may have taken 4 hours</a:t>
            </a:r>
          </a:p>
          <a:p>
            <a:pPr lvl="1"/>
            <a:r>
              <a:rPr lang="en-US" dirty="0"/>
              <a:t>In the 19</a:t>
            </a:r>
            <a:r>
              <a:rPr lang="en-US" baseline="30000" dirty="0"/>
              <a:t>th</a:t>
            </a:r>
            <a:r>
              <a:rPr lang="en-US" dirty="0"/>
              <a:t> century, a streetcar line was built between Florissant and St. Louis and the time was reduced to maybe one and one half hours (it stopped along the way to pick up riders at other locations like Ferguson and Normandy)</a:t>
            </a:r>
          </a:p>
        </p:txBody>
      </p:sp>
      <p:sp>
        <p:nvSpPr>
          <p:cNvPr id="3" name="Title 2">
            <a:extLst>
              <a:ext uri="{FF2B5EF4-FFF2-40B4-BE49-F238E27FC236}">
                <a16:creationId xmlns:a16="http://schemas.microsoft.com/office/drawing/2014/main" id="{D79E1B16-F193-4EBF-9D24-26EE0BB78CE6}"/>
              </a:ext>
            </a:extLst>
          </p:cNvPr>
          <p:cNvSpPr>
            <a:spLocks noGrp="1"/>
          </p:cNvSpPr>
          <p:nvPr>
            <p:ph type="title"/>
          </p:nvPr>
        </p:nvSpPr>
        <p:spPr/>
        <p:txBody>
          <a:bodyPr/>
          <a:lstStyle/>
          <a:p>
            <a:r>
              <a:rPr lang="en-US" dirty="0"/>
              <a:t>Space-Time Convergence </a:t>
            </a:r>
            <a:r>
              <a:rPr lang="en-US" dirty="0" err="1"/>
              <a:t>Defination</a:t>
            </a:r>
            <a:endParaRPr lang="en-US" dirty="0"/>
          </a:p>
        </p:txBody>
      </p:sp>
    </p:spTree>
    <p:extLst>
      <p:ext uri="{BB962C8B-B14F-4D97-AF65-F5344CB8AC3E}">
        <p14:creationId xmlns:p14="http://schemas.microsoft.com/office/powerpoint/2010/main" val="4171696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1"/>
          </p:nvPr>
        </p:nvSpPr>
        <p:spPr>
          <a:xfrm>
            <a:off x="304800" y="1143000"/>
            <a:ext cx="11887200" cy="5029200"/>
          </a:xfrm>
        </p:spPr>
        <p:txBody>
          <a:bodyPr>
            <a:noAutofit/>
          </a:bodyPr>
          <a:lstStyle/>
          <a:p>
            <a:pPr lvl="0"/>
            <a:r>
              <a:rPr lang="en-US" sz="2800" dirty="0"/>
              <a:t>While pace of globalization has increased, it is an established process of human occupancy of the globe, growing interaction among its peoples and societies.</a:t>
            </a:r>
          </a:p>
          <a:p>
            <a:pPr lvl="0"/>
            <a:r>
              <a:rPr lang="en-US" sz="2800" dirty="0"/>
              <a:t>Space-time convergence has reduced cost and time to transport people and goods, bringing the world closer together and contributing to globalization.</a:t>
            </a:r>
          </a:p>
          <a:p>
            <a:pPr lvl="0"/>
            <a:r>
              <a:rPr lang="en-US" sz="2800" dirty="0"/>
              <a:t>Series of space-time convergences caused by new developments in transportation brought the world closer, including the invention of the wheel and compass, improved navigation, steam power, new canals and railways, modern ships and containers, and proliferation of the usage of cars and planes.</a:t>
            </a:r>
          </a:p>
          <a:p>
            <a:pPr lvl="0"/>
            <a:r>
              <a:rPr lang="en-US" sz="2800" dirty="0"/>
              <a:t>As an economy matures, exchange of information is as important as the movement of goods; time-cost begins to outweigh space-time compression.</a:t>
            </a:r>
          </a:p>
        </p:txBody>
      </p:sp>
      <p:sp>
        <p:nvSpPr>
          <p:cNvPr id="7" name="Title 6"/>
          <p:cNvSpPr>
            <a:spLocks noGrp="1"/>
          </p:cNvSpPr>
          <p:nvPr>
            <p:ph type="title"/>
          </p:nvPr>
        </p:nvSpPr>
        <p:spPr>
          <a:xfrm>
            <a:off x="812800" y="149226"/>
            <a:ext cx="11582400" cy="777875"/>
          </a:xfrm>
        </p:spPr>
        <p:txBody>
          <a:bodyPr/>
          <a:lstStyle/>
          <a:p>
            <a:r>
              <a:rPr lang="en-US" dirty="0"/>
              <a:t>Chapter Summary</a:t>
            </a:r>
          </a:p>
        </p:txBody>
      </p:sp>
    </p:spTree>
    <p:extLst>
      <p:ext uri="{BB962C8B-B14F-4D97-AF65-F5344CB8AC3E}">
        <p14:creationId xmlns:p14="http://schemas.microsoft.com/office/powerpoint/2010/main" val="3543934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rmAutofit/>
          </a:bodyPr>
          <a:lstStyle/>
          <a:p>
            <a:pPr lvl="0"/>
            <a:r>
              <a:rPr lang="en-US" sz="2400" dirty="0"/>
              <a:t>Space-time convergences in three distinct waves of globalization: the first wave following the Columbian Encounter of 1492; the second wave, spanning 1865 to 1970 and triggered by the appearance of the railways, the telegraph, and the steamship, but also impacted by the two world wars and subsequent worldwide depressions; and the third wave that has emerged since 1970 and created even easier and quicker global economic links. </a:t>
            </a:r>
          </a:p>
          <a:p>
            <a:pPr lvl="0"/>
            <a:r>
              <a:rPr lang="en-US" sz="2400" dirty="0"/>
              <a:t>The icon of the third wave’s “flat world” is the shipping container, which allows easy and cheap global transportation of trailer-sized loads from ships to trains and trucks without breaking bulk. It is not the shipping container that created economic globalization, but globalization that created the container.</a:t>
            </a:r>
          </a:p>
          <a:p>
            <a:pPr lvl="0"/>
            <a:r>
              <a:rPr lang="en-US" sz="2400" dirty="0"/>
              <a:t>As both international migration and capital mobility have increased, so has the level of remittances. As it becomes easier and much cheaper to send relatively small amounts of money back home, modest remittances have joined the global money flow.</a:t>
            </a:r>
          </a:p>
        </p:txBody>
      </p:sp>
    </p:spTree>
    <p:extLst>
      <p:ext uri="{BB962C8B-B14F-4D97-AF65-F5344CB8AC3E}">
        <p14:creationId xmlns:p14="http://schemas.microsoft.com/office/powerpoint/2010/main" val="2776786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r>
              <a:rPr lang="en-US" sz="2800" dirty="0"/>
              <a:t>The global trade in goods is an important part of our everyday lives and has the power to influence, affect, and even destroy local and national economies.</a:t>
            </a:r>
          </a:p>
          <a:p>
            <a:pPr lvl="0"/>
            <a:r>
              <a:rPr lang="en-US" sz="2800" dirty="0"/>
              <a:t>Since the 1970s a global shift has redistributed manufacturing employment from Western Europe and North America to Asia, Latin America, and other parts of the world.</a:t>
            </a:r>
          </a:p>
          <a:p>
            <a:pPr lvl="0"/>
            <a:r>
              <a:rPr lang="en-US" sz="2800" dirty="0"/>
              <a:t>The low cost of international transport and the growing ease of international trade, crucial requirements of economic globalization, have allowed capital to be more easily disassociated from national interests and local community concerns.</a:t>
            </a:r>
          </a:p>
        </p:txBody>
      </p:sp>
    </p:spTree>
    <p:extLst>
      <p:ext uri="{BB962C8B-B14F-4D97-AF65-F5344CB8AC3E}">
        <p14:creationId xmlns:p14="http://schemas.microsoft.com/office/powerpoint/2010/main" val="1985323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Chapter Summary</a:t>
            </a:r>
          </a:p>
        </p:txBody>
      </p:sp>
      <p:sp>
        <p:nvSpPr>
          <p:cNvPr id="8" name="Content Placeholder 7"/>
          <p:cNvSpPr>
            <a:spLocks noGrp="1"/>
          </p:cNvSpPr>
          <p:nvPr>
            <p:ph sz="quarter" idx="11"/>
          </p:nvPr>
        </p:nvSpPr>
        <p:spPr/>
        <p:txBody>
          <a:bodyPr>
            <a:noAutofit/>
          </a:bodyPr>
          <a:lstStyle/>
          <a:p>
            <a:pPr lvl="0"/>
            <a:r>
              <a:rPr lang="en-US" sz="2800" dirty="0"/>
              <a:t>Globalization has involved a pronounced global shift of manufacturing employment from the rich industrial countries in North America and Western Europe to newly industrializing regions. Two resulting consequences are the new working class created in the newer regions and the declining economic and political strength of the organized working class in the old.</a:t>
            </a:r>
          </a:p>
          <a:p>
            <a:pPr lvl="0"/>
            <a:r>
              <a:rPr lang="en-US" sz="2800" dirty="0"/>
              <a:t>Some researchers now point to an increasingly “flat” world in which economic distances and differences are reduced; however, some parts of the world are considered more flat than others.</a:t>
            </a:r>
          </a:p>
          <a:p>
            <a:r>
              <a:rPr lang="en-US" sz="2800" dirty="0"/>
              <a:t>Decent, reliable infrastructure, cheap transport links, the rule of law, and a stable political system are all prerequisites for long-term global shift and are inhibitors of economic globalization.</a:t>
            </a:r>
          </a:p>
        </p:txBody>
      </p:sp>
    </p:spTree>
    <p:extLst>
      <p:ext uri="{BB962C8B-B14F-4D97-AF65-F5344CB8AC3E}">
        <p14:creationId xmlns:p14="http://schemas.microsoft.com/office/powerpoint/2010/main" val="47828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Space-Time Convergence</a:t>
            </a:r>
          </a:p>
        </p:txBody>
      </p:sp>
      <p:sp>
        <p:nvSpPr>
          <p:cNvPr id="5" name="Content Placeholder 4"/>
          <p:cNvSpPr>
            <a:spLocks noGrp="1"/>
          </p:cNvSpPr>
          <p:nvPr>
            <p:ph sz="quarter" idx="11"/>
          </p:nvPr>
        </p:nvSpPr>
        <p:spPr>
          <a:xfrm>
            <a:off x="13854" y="1143001"/>
            <a:ext cx="6445845" cy="5029200"/>
          </a:xfrm>
        </p:spPr>
        <p:txBody>
          <a:bodyPr>
            <a:normAutofit/>
          </a:bodyPr>
          <a:lstStyle/>
          <a:p>
            <a:r>
              <a:rPr lang="en-US" b="1" dirty="0"/>
              <a:t>Space-time convergence</a:t>
            </a:r>
          </a:p>
          <a:p>
            <a:pPr lvl="1"/>
            <a:r>
              <a:rPr lang="en-US" dirty="0"/>
              <a:t>Widening economic transactions</a:t>
            </a:r>
          </a:p>
          <a:p>
            <a:pPr lvl="1"/>
            <a:r>
              <a:rPr lang="en-US" dirty="0"/>
              <a:t>New developments in transportation</a:t>
            </a:r>
          </a:p>
          <a:p>
            <a:r>
              <a:rPr lang="en-US" dirty="0"/>
              <a:t>Maritime navigation</a:t>
            </a:r>
          </a:p>
          <a:p>
            <a:pPr lvl="1"/>
            <a:r>
              <a:rPr lang="en-US" dirty="0"/>
              <a:t>The compass</a:t>
            </a:r>
          </a:p>
          <a:p>
            <a:pPr lvl="1"/>
            <a:r>
              <a:rPr lang="en-US" dirty="0"/>
              <a:t>New geographies of global maritime trade</a:t>
            </a:r>
          </a:p>
          <a:p>
            <a:pPr lvl="1"/>
            <a:r>
              <a:rPr lang="en-US" dirty="0"/>
              <a:t>Luxury goods</a:t>
            </a:r>
          </a:p>
        </p:txBody>
      </p:sp>
      <p:sp>
        <p:nvSpPr>
          <p:cNvPr id="7" name="Text Placeholder 6"/>
          <p:cNvSpPr>
            <a:spLocks noGrp="1"/>
          </p:cNvSpPr>
          <p:nvPr>
            <p:ph type="body" sz="quarter" idx="13"/>
          </p:nvPr>
        </p:nvSpPr>
        <p:spPr>
          <a:xfrm>
            <a:off x="6149362" y="5507183"/>
            <a:ext cx="4343400" cy="526409"/>
          </a:xfrm>
        </p:spPr>
        <p:txBody>
          <a:bodyPr/>
          <a:lstStyle/>
          <a:p>
            <a:pPr algn="ctr"/>
            <a:r>
              <a:rPr lang="en-US" dirty="0"/>
              <a:t>The Spice Islands.</a:t>
            </a:r>
          </a:p>
        </p:txBody>
      </p:sp>
      <p:pic>
        <p:nvPicPr>
          <p:cNvPr id="2050" name="Picture 2" descr="L:\Higher Education Editorial\Kaveney\Short, Human Geography, 2e\Supplements\Figure JPEGs\Chapter 12\Figure 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9700" y="1624467"/>
            <a:ext cx="5732300" cy="388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25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Space-Time Convergence</a:t>
            </a:r>
          </a:p>
        </p:txBody>
      </p:sp>
      <p:sp>
        <p:nvSpPr>
          <p:cNvPr id="5" name="Content Placeholder 4"/>
          <p:cNvSpPr>
            <a:spLocks noGrp="1"/>
          </p:cNvSpPr>
          <p:nvPr>
            <p:ph sz="quarter" idx="11"/>
          </p:nvPr>
        </p:nvSpPr>
        <p:spPr/>
        <p:txBody>
          <a:bodyPr>
            <a:normAutofit/>
          </a:bodyPr>
          <a:lstStyle/>
          <a:p>
            <a:r>
              <a:rPr lang="en-US" dirty="0"/>
              <a:t>The Age of Steam</a:t>
            </a:r>
          </a:p>
          <a:p>
            <a:pPr lvl="1"/>
            <a:r>
              <a:rPr lang="en-US" dirty="0"/>
              <a:t>More goods capacity</a:t>
            </a:r>
          </a:p>
          <a:p>
            <a:pPr lvl="1"/>
            <a:r>
              <a:rPr lang="en-US" dirty="0"/>
              <a:t>More reliable</a:t>
            </a:r>
          </a:p>
          <a:p>
            <a:pPr lvl="1"/>
            <a:r>
              <a:rPr lang="en-US" dirty="0"/>
              <a:t>Faster and cheaper</a:t>
            </a:r>
          </a:p>
          <a:p>
            <a:r>
              <a:rPr lang="en-US" dirty="0"/>
              <a:t>Widening of </a:t>
            </a:r>
            <a:r>
              <a:rPr lang="en-US" b="1" spc="-50" dirty="0"/>
              <a:t>comparative advantage</a:t>
            </a:r>
            <a:endParaRPr lang="en-US" spc="-50" dirty="0"/>
          </a:p>
          <a:p>
            <a:pPr lvl="1"/>
            <a:r>
              <a:rPr lang="en-US" dirty="0"/>
              <a:t>Reduced transport costs</a:t>
            </a:r>
          </a:p>
          <a:p>
            <a:pPr lvl="1"/>
            <a:r>
              <a:rPr lang="en-US" dirty="0"/>
              <a:t>Allowed search for reduced costs further abroad</a:t>
            </a:r>
          </a:p>
          <a:p>
            <a:pPr lvl="1"/>
            <a:endParaRPr lang="en-US" dirty="0"/>
          </a:p>
        </p:txBody>
      </p:sp>
      <p:sp>
        <p:nvSpPr>
          <p:cNvPr id="7" name="Text Placeholder 6"/>
          <p:cNvSpPr>
            <a:spLocks noGrp="1"/>
          </p:cNvSpPr>
          <p:nvPr>
            <p:ph type="body" sz="quarter" idx="13"/>
          </p:nvPr>
        </p:nvSpPr>
        <p:spPr>
          <a:xfrm>
            <a:off x="6188279" y="5130886"/>
            <a:ext cx="6003721" cy="1371600"/>
          </a:xfrm>
        </p:spPr>
        <p:txBody>
          <a:bodyPr/>
          <a:lstStyle/>
          <a:p>
            <a:r>
              <a:rPr lang="en-US" i="1" dirty="0"/>
              <a:t>Princess Sophia </a:t>
            </a:r>
            <a:r>
              <a:rPr lang="en-US" dirty="0"/>
              <a:t>steamship ca. 1912</a:t>
            </a:r>
            <a:br>
              <a:rPr lang="en-US" dirty="0"/>
            </a:br>
            <a:r>
              <a:rPr lang="en-US" sz="2000" dirty="0">
                <a:solidFill>
                  <a:prstClr val="black"/>
                </a:solidFill>
              </a:rPr>
              <a:t>Source: © Library and Archives Canada on </a:t>
            </a:r>
            <a:r>
              <a:rPr lang="en-US" sz="2000" dirty="0">
                <a:solidFill>
                  <a:prstClr val="black"/>
                </a:solidFill>
                <a:hlinkClick r:id="rId3"/>
              </a:rPr>
              <a:t>Wikimedia Commons</a:t>
            </a:r>
            <a:r>
              <a:rPr lang="en-US" sz="2000" dirty="0">
                <a:solidFill>
                  <a:prstClr val="black"/>
                </a:solidFill>
              </a:rPr>
              <a:t>.</a:t>
            </a:r>
            <a:endParaRPr lang="en-US" dirty="0"/>
          </a:p>
          <a:p>
            <a:endParaRPr lang="en-US" i="1" dirty="0"/>
          </a:p>
        </p:txBody>
      </p:sp>
      <p:pic>
        <p:nvPicPr>
          <p:cNvPr id="1026" name="Picture 2" descr="Princess Sophia (steamship) (ca 1912).jpg">
            <a:extLst>
              <a:ext uri="{FF2B5EF4-FFF2-40B4-BE49-F238E27FC236}">
                <a16:creationId xmlns:a16="http://schemas.microsoft.com/office/drawing/2014/main" id="{289EE54B-920D-4981-84CB-F8025078B7D9}"/>
              </a:ext>
            </a:extLst>
          </p:cNvPr>
          <p:cNvPicPr>
            <a:picLocks noGrp="1" noChangeAspect="1" noChangeArrowheads="1"/>
          </p:cNvPicPr>
          <p:nvPr>
            <p:ph sz="quarter" idx="12"/>
          </p:nvPr>
        </p:nvPicPr>
        <p:blipFill>
          <a:blip r:embed="rId4">
            <a:extLst>
              <a:ext uri="{28A0092B-C50C-407E-A947-70E740481C1C}">
                <a14:useLocalDpi xmlns:a14="http://schemas.microsoft.com/office/drawing/2010/main" val="0"/>
              </a:ext>
            </a:extLst>
          </a:blip>
          <a:srcRect/>
          <a:stretch>
            <a:fillRect/>
          </a:stretch>
        </p:blipFill>
        <p:spPr bwMode="auto">
          <a:xfrm>
            <a:off x="6598227" y="1726450"/>
            <a:ext cx="5593773" cy="3290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95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Space-Time Convergence</a:t>
            </a:r>
          </a:p>
        </p:txBody>
      </p:sp>
      <p:sp>
        <p:nvSpPr>
          <p:cNvPr id="5" name="Content Placeholder 4"/>
          <p:cNvSpPr>
            <a:spLocks noGrp="1"/>
          </p:cNvSpPr>
          <p:nvPr>
            <p:ph sz="quarter" idx="11"/>
          </p:nvPr>
        </p:nvSpPr>
        <p:spPr/>
        <p:txBody>
          <a:bodyPr>
            <a:normAutofit/>
          </a:bodyPr>
          <a:lstStyle/>
          <a:p>
            <a:r>
              <a:rPr lang="en-US" dirty="0"/>
              <a:t>Inland canals </a:t>
            </a:r>
          </a:p>
          <a:p>
            <a:pPr lvl="1"/>
            <a:r>
              <a:rPr lang="en-US" dirty="0"/>
              <a:t>Reduction in overland transport time and cost</a:t>
            </a:r>
          </a:p>
          <a:p>
            <a:pPr lvl="1"/>
            <a:r>
              <a:rPr lang="en-US" dirty="0"/>
              <a:t>Canal adjacent transformations</a:t>
            </a:r>
          </a:p>
          <a:p>
            <a:pPr lvl="1"/>
            <a:r>
              <a:rPr lang="en-US" dirty="0"/>
              <a:t>Erie Canal 1817-1825</a:t>
            </a:r>
          </a:p>
          <a:p>
            <a:r>
              <a:rPr lang="en-US" dirty="0"/>
              <a:t>Surpassed by rail</a:t>
            </a:r>
          </a:p>
          <a:p>
            <a:pPr lvl="1"/>
            <a:r>
              <a:rPr lang="en-US" dirty="0"/>
              <a:t>Compressed space and time further</a:t>
            </a:r>
          </a:p>
          <a:p>
            <a:pPr lvl="1"/>
            <a:r>
              <a:rPr lang="en-US" dirty="0"/>
              <a:t>Canals and adjacent towns obsolete</a:t>
            </a:r>
          </a:p>
          <a:p>
            <a:pPr lvl="1"/>
            <a:endParaRPr lang="en-US" dirty="0"/>
          </a:p>
          <a:p>
            <a:endParaRPr lang="en-US" dirty="0"/>
          </a:p>
        </p:txBody>
      </p:sp>
      <p:sp>
        <p:nvSpPr>
          <p:cNvPr id="7" name="Text Placeholder 6"/>
          <p:cNvSpPr>
            <a:spLocks noGrp="1"/>
          </p:cNvSpPr>
          <p:nvPr>
            <p:ph type="body" sz="quarter" idx="13"/>
          </p:nvPr>
        </p:nvSpPr>
        <p:spPr>
          <a:xfrm>
            <a:off x="6096000" y="5351318"/>
            <a:ext cx="5791200" cy="820882"/>
          </a:xfrm>
        </p:spPr>
        <p:txBody>
          <a:bodyPr/>
          <a:lstStyle/>
          <a:p>
            <a:pPr algn="ctr"/>
            <a:r>
              <a:rPr lang="en-US" dirty="0"/>
              <a:t>The Erie Canal cut a straight line to connect the Great Lakes with New York City.</a:t>
            </a:r>
          </a:p>
        </p:txBody>
      </p:sp>
      <p:pic>
        <p:nvPicPr>
          <p:cNvPr id="3074" name="Picture 2" descr="L:\Higher Education Editorial\Kaveney\Short, Human Geography, 2e\Supplements\Figure JPEGs\Chapter 12\Figure 1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6333" y="1094326"/>
            <a:ext cx="6045667" cy="4159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94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Space-Time Convergence</a:t>
            </a:r>
          </a:p>
        </p:txBody>
      </p:sp>
      <p:sp>
        <p:nvSpPr>
          <p:cNvPr id="5" name="Content Placeholder 4"/>
          <p:cNvSpPr>
            <a:spLocks noGrp="1"/>
          </p:cNvSpPr>
          <p:nvPr>
            <p:ph sz="quarter" idx="11"/>
          </p:nvPr>
        </p:nvSpPr>
        <p:spPr>
          <a:xfrm>
            <a:off x="0" y="1143001"/>
            <a:ext cx="4447309" cy="5029200"/>
          </a:xfrm>
        </p:spPr>
        <p:txBody>
          <a:bodyPr>
            <a:normAutofit/>
          </a:bodyPr>
          <a:lstStyle/>
          <a:p>
            <a:r>
              <a:rPr lang="en-US" dirty="0"/>
              <a:t>Railways</a:t>
            </a:r>
          </a:p>
          <a:p>
            <a:pPr lvl="1"/>
            <a:r>
              <a:rPr lang="en-US" dirty="0"/>
              <a:t>Declining travel time between linked cities</a:t>
            </a:r>
          </a:p>
          <a:p>
            <a:pPr lvl="1"/>
            <a:r>
              <a:rPr lang="en-US" dirty="0"/>
              <a:t>Brought cities closer together and made interaction cheaper</a:t>
            </a:r>
          </a:p>
        </p:txBody>
      </p:sp>
      <p:sp>
        <p:nvSpPr>
          <p:cNvPr id="7" name="Text Placeholder 6"/>
          <p:cNvSpPr>
            <a:spLocks noGrp="1"/>
          </p:cNvSpPr>
          <p:nvPr>
            <p:ph type="body" sz="quarter" idx="13"/>
          </p:nvPr>
        </p:nvSpPr>
        <p:spPr>
          <a:xfrm>
            <a:off x="5074227" y="5247409"/>
            <a:ext cx="7117773" cy="1371600"/>
          </a:xfrm>
        </p:spPr>
        <p:txBody>
          <a:bodyPr/>
          <a:lstStyle/>
          <a:p>
            <a:r>
              <a:rPr lang="en-US" dirty="0"/>
              <a:t>Space-time convergence between Boston and New York. Plot of travel times between Boston and New York.</a:t>
            </a:r>
          </a:p>
        </p:txBody>
      </p:sp>
      <p:pic>
        <p:nvPicPr>
          <p:cNvPr id="4098" name="Picture 2" descr="L:\Higher Education Editorial\Kaveney\Short, Human Geography, 2e\Supplements\Figure JPEGs\Chapter 12\Figure 1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644" y="124230"/>
            <a:ext cx="5919355" cy="4958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0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Space-Time Convergence</a:t>
            </a:r>
          </a:p>
        </p:txBody>
      </p:sp>
      <p:sp>
        <p:nvSpPr>
          <p:cNvPr id="5" name="Content Placeholder 4"/>
          <p:cNvSpPr>
            <a:spLocks noGrp="1"/>
          </p:cNvSpPr>
          <p:nvPr>
            <p:ph sz="quarter" idx="11"/>
          </p:nvPr>
        </p:nvSpPr>
        <p:spPr/>
        <p:txBody>
          <a:bodyPr>
            <a:normAutofit/>
          </a:bodyPr>
          <a:lstStyle/>
          <a:p>
            <a:r>
              <a:rPr lang="en-US" dirty="0"/>
              <a:t>Bend physical space</a:t>
            </a:r>
          </a:p>
          <a:p>
            <a:pPr lvl="1"/>
            <a:r>
              <a:rPr lang="en-US" dirty="0"/>
              <a:t>Uneven space-time arrays</a:t>
            </a:r>
          </a:p>
          <a:p>
            <a:pPr lvl="1"/>
            <a:r>
              <a:rPr lang="en-US" dirty="0"/>
              <a:t>Variation in transport connections</a:t>
            </a:r>
          </a:p>
          <a:p>
            <a:pPr lvl="1"/>
            <a:r>
              <a:rPr lang="en-US" dirty="0"/>
              <a:t>Unsustainability of reducing travel time and increasing distance</a:t>
            </a:r>
          </a:p>
          <a:p>
            <a:r>
              <a:rPr lang="en-US" dirty="0"/>
              <a:t>Case of London</a:t>
            </a:r>
          </a:p>
          <a:p>
            <a:pPr lvl="1"/>
            <a:r>
              <a:rPr lang="en-US" dirty="0"/>
              <a:t>Leaving the City, it takes longer to travel to some UK towns than it takes to travel to Paris</a:t>
            </a:r>
          </a:p>
        </p:txBody>
      </p:sp>
      <p:sp>
        <p:nvSpPr>
          <p:cNvPr id="7" name="Text Placeholder 6"/>
          <p:cNvSpPr>
            <a:spLocks noGrp="1"/>
          </p:cNvSpPr>
          <p:nvPr>
            <p:ph type="body" sz="quarter" idx="13"/>
          </p:nvPr>
        </p:nvSpPr>
        <p:spPr>
          <a:xfrm>
            <a:off x="3979719" y="6348845"/>
            <a:ext cx="8212282" cy="509155"/>
          </a:xfrm>
        </p:spPr>
        <p:txBody>
          <a:bodyPr/>
          <a:lstStyle/>
          <a:p>
            <a:pPr algn="ctr"/>
            <a:r>
              <a:rPr lang="en-US" dirty="0">
                <a:solidFill>
                  <a:schemeClr val="bg1"/>
                </a:solidFill>
              </a:rPr>
              <a:t>(A) Traffic leaving London, (B) Space-time connections of London.</a:t>
            </a:r>
          </a:p>
        </p:txBody>
      </p:sp>
      <p:pic>
        <p:nvPicPr>
          <p:cNvPr id="5122" name="Picture 2" descr="L:\Higher Education Editorial\Kaveney\Short, Human Geography, 2e\Supplements\Figure JPEGs\Chapter 12\Figure 1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883" y="-1"/>
            <a:ext cx="4842139" cy="625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8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a:t>Space-Time Convergence</a:t>
            </a:r>
          </a:p>
        </p:txBody>
      </p:sp>
      <p:sp>
        <p:nvSpPr>
          <p:cNvPr id="5" name="Content Placeholder 4"/>
          <p:cNvSpPr>
            <a:spLocks noGrp="1"/>
          </p:cNvSpPr>
          <p:nvPr>
            <p:ph sz="quarter" idx="11"/>
          </p:nvPr>
        </p:nvSpPr>
        <p:spPr>
          <a:xfrm>
            <a:off x="0" y="1059873"/>
            <a:ext cx="4343400" cy="5029200"/>
          </a:xfrm>
        </p:spPr>
        <p:txBody>
          <a:bodyPr>
            <a:normAutofit fontScale="92500" lnSpcReduction="10000"/>
          </a:bodyPr>
          <a:lstStyle/>
          <a:p>
            <a:r>
              <a:rPr lang="en-US" dirty="0"/>
              <a:t>Maritime trade</a:t>
            </a:r>
          </a:p>
          <a:p>
            <a:pPr lvl="1"/>
            <a:r>
              <a:rPr lang="en-US" dirty="0"/>
              <a:t>Large box containers</a:t>
            </a:r>
          </a:p>
          <a:p>
            <a:pPr lvl="1"/>
            <a:r>
              <a:rPr lang="en-US" dirty="0"/>
              <a:t>Unit cost and shipping times decline</a:t>
            </a:r>
          </a:p>
          <a:p>
            <a:pPr lvl="1"/>
            <a:r>
              <a:rPr lang="en-US" dirty="0"/>
              <a:t>Increased ship size required new port types</a:t>
            </a:r>
          </a:p>
          <a:p>
            <a:pPr lvl="1"/>
            <a:r>
              <a:rPr lang="en-US" dirty="0"/>
              <a:t>Decline in upstream, shallow ports</a:t>
            </a:r>
          </a:p>
          <a:p>
            <a:r>
              <a:rPr lang="en-US" dirty="0"/>
              <a:t>Increasing air transport</a:t>
            </a:r>
          </a:p>
          <a:p>
            <a:pPr lvl="1"/>
            <a:r>
              <a:rPr lang="en-US" dirty="0"/>
              <a:t>Most rapid form</a:t>
            </a:r>
          </a:p>
          <a:p>
            <a:pPr lvl="1"/>
            <a:r>
              <a:rPr lang="en-US" dirty="0"/>
              <a:t>Best for people and high-value/perishable goods</a:t>
            </a:r>
          </a:p>
        </p:txBody>
      </p:sp>
      <p:sp>
        <p:nvSpPr>
          <p:cNvPr id="7" name="Text Placeholder 6"/>
          <p:cNvSpPr>
            <a:spLocks noGrp="1"/>
          </p:cNvSpPr>
          <p:nvPr>
            <p:ph type="body" sz="quarter" idx="13"/>
          </p:nvPr>
        </p:nvSpPr>
        <p:spPr>
          <a:xfrm>
            <a:off x="6061008" y="5153891"/>
            <a:ext cx="6130991" cy="1007918"/>
          </a:xfrm>
        </p:spPr>
        <p:txBody>
          <a:bodyPr/>
          <a:lstStyle/>
          <a:p>
            <a:r>
              <a:rPr lang="en-US" spc="-50" dirty="0"/>
              <a:t>Space-time convergence: cheap air travel shrinks the globe. Baltimore/Washington </a:t>
            </a:r>
            <a:r>
              <a:rPr lang="en-US" spc="-100" dirty="0"/>
              <a:t>International</a:t>
            </a:r>
            <a:r>
              <a:rPr lang="en-US" spc="-50" dirty="0"/>
              <a:t> Airport.</a:t>
            </a:r>
          </a:p>
        </p:txBody>
      </p:sp>
      <p:pic>
        <p:nvPicPr>
          <p:cNvPr id="6146" name="Picture 2" descr="L:\Higher Education Editorial\Kaveney\Short, Human Geography, 2e\Supplements\Figure JPEGs\Chapter 12\Figure 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4974" y="1638704"/>
            <a:ext cx="7257026" cy="320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926351"/>
      </p:ext>
    </p:extLst>
  </p:cSld>
  <p:clrMapOvr>
    <a:masterClrMapping/>
  </p:clrMapOvr>
</p:sld>
</file>

<file path=ppt/theme/theme1.xml><?xml version="1.0" encoding="utf-8"?>
<a:theme xmlns:a="http://schemas.openxmlformats.org/drawingml/2006/main" name="Short2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hort2e" id="{59294D7F-2ECF-49C1-8352-90CE828CA8CA}" vid="{162C8823-25F3-4FD1-8624-4CF598B9D3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Short2e</Template>
  <TotalTime>15159</TotalTime>
  <Words>2128</Words>
  <Application>Microsoft Office PowerPoint</Application>
  <PresentationFormat>Widescreen</PresentationFormat>
  <Paragraphs>286</Paragraphs>
  <Slides>33</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Short2e</vt:lpstr>
      <vt:lpstr>Chapter 12: Creating a Global Economy</vt:lpstr>
      <vt:lpstr>Chapter Learning Objectives</vt:lpstr>
      <vt:lpstr>Space-Time Convergence Defination</vt:lpstr>
      <vt:lpstr>Space-Time Convergence</vt:lpstr>
      <vt:lpstr>Space-Time Convergence</vt:lpstr>
      <vt:lpstr>Space-Time Convergence</vt:lpstr>
      <vt:lpstr>Space-Time Convergence</vt:lpstr>
      <vt:lpstr>Space-Time Convergence</vt:lpstr>
      <vt:lpstr>Space-Time Convergence</vt:lpstr>
      <vt:lpstr>Space-Time Convergence</vt:lpstr>
      <vt:lpstr>Three Waves of Globalization</vt:lpstr>
      <vt:lpstr>Three Waves of Globalization</vt:lpstr>
      <vt:lpstr>Three Waves of Globalization</vt:lpstr>
      <vt:lpstr>The Flow of Capital</vt:lpstr>
      <vt:lpstr>Three Waves of Globalization</vt:lpstr>
      <vt:lpstr>Three Waves of Globalization</vt:lpstr>
      <vt:lpstr>The Flow of Remittances</vt:lpstr>
      <vt:lpstr>The Flow of Remittances</vt:lpstr>
      <vt:lpstr>Global Shift</vt:lpstr>
      <vt:lpstr>Transnational Corporations</vt:lpstr>
      <vt:lpstr>Global Shift</vt:lpstr>
      <vt:lpstr>Global Shift</vt:lpstr>
      <vt:lpstr>Global Shift</vt:lpstr>
      <vt:lpstr>Global Shift</vt:lpstr>
      <vt:lpstr>PowerPoint Presentation</vt:lpstr>
      <vt:lpstr>International Nongovernment Agencies</vt:lpstr>
      <vt:lpstr>The Promise and Reality of Neoliberalism</vt:lpstr>
      <vt:lpstr>The Promise and Reality of Neoliberalism</vt:lpstr>
      <vt:lpstr>A Flat World?</vt:lpstr>
      <vt:lpstr>Chapter Summary</vt:lpstr>
      <vt:lpstr>Chapter Summary</vt:lpstr>
      <vt:lpstr>Chapter Summary</vt:lpstr>
      <vt:lpstr>Chapter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Intellectual Context</dc:title>
  <dc:creator>Sarah Goggin</dc:creator>
  <cp:lastModifiedBy>Joseph Naumann</cp:lastModifiedBy>
  <cp:revision>94</cp:revision>
  <dcterms:created xsi:type="dcterms:W3CDTF">2017-04-19T13:45:11Z</dcterms:created>
  <dcterms:modified xsi:type="dcterms:W3CDTF">2018-07-06T13:56:17Z</dcterms:modified>
</cp:coreProperties>
</file>