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0"/>
  </p:notesMasterIdLst>
  <p:sldIdLst>
    <p:sldId id="256" r:id="rId2"/>
    <p:sldId id="257" r:id="rId3"/>
    <p:sldId id="287" r:id="rId4"/>
    <p:sldId id="258" r:id="rId5"/>
    <p:sldId id="260" r:id="rId6"/>
    <p:sldId id="288" r:id="rId7"/>
    <p:sldId id="289" r:id="rId8"/>
    <p:sldId id="292" r:id="rId9"/>
    <p:sldId id="290" r:id="rId10"/>
    <p:sldId id="291" r:id="rId11"/>
    <p:sldId id="262" r:id="rId12"/>
    <p:sldId id="259" r:id="rId13"/>
    <p:sldId id="265" r:id="rId14"/>
    <p:sldId id="297" r:id="rId15"/>
    <p:sldId id="293" r:id="rId16"/>
    <p:sldId id="294" r:id="rId17"/>
    <p:sldId id="296" r:id="rId18"/>
    <p:sldId id="295" r:id="rId19"/>
    <p:sldId id="298" r:id="rId20"/>
    <p:sldId id="267" r:id="rId21"/>
    <p:sldId id="299" r:id="rId22"/>
    <p:sldId id="302" r:id="rId23"/>
    <p:sldId id="300" r:id="rId24"/>
    <p:sldId id="301" r:id="rId25"/>
    <p:sldId id="268" r:id="rId26"/>
    <p:sldId id="303" r:id="rId27"/>
    <p:sldId id="269" r:id="rId28"/>
    <p:sldId id="304" r:id="rId29"/>
    <p:sldId id="271" r:id="rId30"/>
    <p:sldId id="305" r:id="rId31"/>
    <p:sldId id="306" r:id="rId32"/>
    <p:sldId id="307" r:id="rId33"/>
    <p:sldId id="308" r:id="rId34"/>
    <p:sldId id="309" r:id="rId35"/>
    <p:sldId id="272" r:id="rId36"/>
    <p:sldId id="326" r:id="rId37"/>
    <p:sldId id="310" r:id="rId38"/>
    <p:sldId id="311" r:id="rId39"/>
    <p:sldId id="312" r:id="rId40"/>
    <p:sldId id="314" r:id="rId41"/>
    <p:sldId id="315" r:id="rId42"/>
    <p:sldId id="273" r:id="rId43"/>
    <p:sldId id="318" r:id="rId44"/>
    <p:sldId id="319" r:id="rId45"/>
    <p:sldId id="316" r:id="rId46"/>
    <p:sldId id="317" r:id="rId47"/>
    <p:sldId id="313" r:id="rId48"/>
    <p:sldId id="270" r:id="rId49"/>
    <p:sldId id="285" r:id="rId50"/>
    <p:sldId id="274" r:id="rId51"/>
    <p:sldId id="286" r:id="rId52"/>
    <p:sldId id="275" r:id="rId53"/>
    <p:sldId id="276" r:id="rId54"/>
    <p:sldId id="278" r:id="rId55"/>
    <p:sldId id="264" r:id="rId56"/>
    <p:sldId id="279" r:id="rId57"/>
    <p:sldId id="280" r:id="rId58"/>
    <p:sldId id="281" r:id="rId59"/>
    <p:sldId id="282" r:id="rId60"/>
    <p:sldId id="320" r:id="rId61"/>
    <p:sldId id="321" r:id="rId62"/>
    <p:sldId id="322" r:id="rId63"/>
    <p:sldId id="323" r:id="rId64"/>
    <p:sldId id="324" r:id="rId65"/>
    <p:sldId id="325" r:id="rId66"/>
    <p:sldId id="261" r:id="rId67"/>
    <p:sldId id="283" r:id="rId68"/>
    <p:sldId id="284"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45" autoAdjust="0"/>
  </p:normalViewPr>
  <p:slideViewPr>
    <p:cSldViewPr snapToGrid="0">
      <p:cViewPr varScale="1">
        <p:scale>
          <a:sx n="100" d="100"/>
          <a:sy n="100" d="100"/>
        </p:scale>
        <p:origin x="28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EE27F6-7920-46C4-A835-904D66AAE57A}" type="datetimeFigureOut">
              <a:rPr lang="en-US" smtClean="0"/>
              <a:t>7/9/2018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F1FC24-BCC6-478E-B550-D932BB748E3C}" type="slidenum">
              <a:rPr lang="en-US" smtClean="0"/>
              <a:t>‹#›</a:t>
            </a:fld>
            <a:endParaRPr lang="en-US"/>
          </a:p>
        </p:txBody>
      </p:sp>
    </p:spTree>
    <p:extLst>
      <p:ext uri="{BB962C8B-B14F-4D97-AF65-F5344CB8AC3E}">
        <p14:creationId xmlns:p14="http://schemas.microsoft.com/office/powerpoint/2010/main" val="3545943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Chapter 10 Opener</a:t>
            </a:r>
            <a:endParaRPr lang="en-US" dirty="0"/>
          </a:p>
        </p:txBody>
      </p:sp>
      <p:sp>
        <p:nvSpPr>
          <p:cNvPr id="4" name="Slide Number Placeholder 3"/>
          <p:cNvSpPr>
            <a:spLocks noGrp="1"/>
          </p:cNvSpPr>
          <p:nvPr>
            <p:ph type="sldNum" sz="quarter" idx="10"/>
          </p:nvPr>
        </p:nvSpPr>
        <p:spPr/>
        <p:txBody>
          <a:bodyPr/>
          <a:lstStyle/>
          <a:p>
            <a:fld id="{4AF1FC24-BCC6-478E-B550-D932BB748E3C}" type="slidenum">
              <a:rPr lang="en-US" smtClean="0"/>
              <a:t>1</a:t>
            </a:fld>
            <a:endParaRPr lang="en-US"/>
          </a:p>
        </p:txBody>
      </p:sp>
    </p:spTree>
    <p:extLst>
      <p:ext uri="{BB962C8B-B14F-4D97-AF65-F5344CB8AC3E}">
        <p14:creationId xmlns:p14="http://schemas.microsoft.com/office/powerpoint/2010/main" val="2418450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10.7</a:t>
            </a:r>
            <a:endParaRPr lang="en-US" dirty="0"/>
          </a:p>
        </p:txBody>
      </p:sp>
      <p:sp>
        <p:nvSpPr>
          <p:cNvPr id="4" name="Slide Number Placeholder 3"/>
          <p:cNvSpPr>
            <a:spLocks noGrp="1"/>
          </p:cNvSpPr>
          <p:nvPr>
            <p:ph type="sldNum" sz="quarter" idx="10"/>
          </p:nvPr>
        </p:nvSpPr>
        <p:spPr/>
        <p:txBody>
          <a:bodyPr/>
          <a:lstStyle/>
          <a:p>
            <a:fld id="{4AF1FC24-BCC6-478E-B550-D932BB748E3C}" type="slidenum">
              <a:rPr lang="en-US" smtClean="0"/>
              <a:t>42</a:t>
            </a:fld>
            <a:endParaRPr lang="en-US"/>
          </a:p>
        </p:txBody>
      </p:sp>
    </p:spTree>
    <p:extLst>
      <p:ext uri="{BB962C8B-B14F-4D97-AF65-F5344CB8AC3E}">
        <p14:creationId xmlns:p14="http://schemas.microsoft.com/office/powerpoint/2010/main" val="3278775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10.8</a:t>
            </a:r>
            <a:endParaRPr lang="en-US" dirty="0"/>
          </a:p>
        </p:txBody>
      </p:sp>
      <p:sp>
        <p:nvSpPr>
          <p:cNvPr id="4" name="Slide Number Placeholder 3"/>
          <p:cNvSpPr>
            <a:spLocks noGrp="1"/>
          </p:cNvSpPr>
          <p:nvPr>
            <p:ph type="sldNum" sz="quarter" idx="10"/>
          </p:nvPr>
        </p:nvSpPr>
        <p:spPr/>
        <p:txBody>
          <a:bodyPr/>
          <a:lstStyle/>
          <a:p>
            <a:fld id="{4AF1FC24-BCC6-478E-B550-D932BB748E3C}" type="slidenum">
              <a:rPr lang="en-US" smtClean="0"/>
              <a:t>49</a:t>
            </a:fld>
            <a:endParaRPr lang="en-US"/>
          </a:p>
        </p:txBody>
      </p:sp>
    </p:spTree>
    <p:extLst>
      <p:ext uri="{BB962C8B-B14F-4D97-AF65-F5344CB8AC3E}">
        <p14:creationId xmlns:p14="http://schemas.microsoft.com/office/powerpoint/2010/main" val="3674651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10.9</a:t>
            </a:r>
            <a:endParaRPr lang="en-US" dirty="0"/>
          </a:p>
        </p:txBody>
      </p:sp>
      <p:sp>
        <p:nvSpPr>
          <p:cNvPr id="4" name="Slide Number Placeholder 3"/>
          <p:cNvSpPr>
            <a:spLocks noGrp="1"/>
          </p:cNvSpPr>
          <p:nvPr>
            <p:ph type="sldNum" sz="quarter" idx="10"/>
          </p:nvPr>
        </p:nvSpPr>
        <p:spPr/>
        <p:txBody>
          <a:bodyPr/>
          <a:lstStyle/>
          <a:p>
            <a:fld id="{4AF1FC24-BCC6-478E-B550-D932BB748E3C}" type="slidenum">
              <a:rPr lang="en-US" smtClean="0"/>
              <a:t>51</a:t>
            </a:fld>
            <a:endParaRPr lang="en-US"/>
          </a:p>
        </p:txBody>
      </p:sp>
    </p:spTree>
    <p:extLst>
      <p:ext uri="{BB962C8B-B14F-4D97-AF65-F5344CB8AC3E}">
        <p14:creationId xmlns:p14="http://schemas.microsoft.com/office/powerpoint/2010/main" val="3919140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10.10</a:t>
            </a:r>
            <a:endParaRPr lang="en-US" dirty="0"/>
          </a:p>
        </p:txBody>
      </p:sp>
      <p:sp>
        <p:nvSpPr>
          <p:cNvPr id="4" name="Slide Number Placeholder 3"/>
          <p:cNvSpPr>
            <a:spLocks noGrp="1"/>
          </p:cNvSpPr>
          <p:nvPr>
            <p:ph type="sldNum" sz="quarter" idx="10"/>
          </p:nvPr>
        </p:nvSpPr>
        <p:spPr/>
        <p:txBody>
          <a:bodyPr/>
          <a:lstStyle/>
          <a:p>
            <a:fld id="{4AF1FC24-BCC6-478E-B550-D932BB748E3C}" type="slidenum">
              <a:rPr lang="en-US" smtClean="0"/>
              <a:t>52</a:t>
            </a:fld>
            <a:endParaRPr lang="en-US"/>
          </a:p>
        </p:txBody>
      </p:sp>
    </p:spTree>
    <p:extLst>
      <p:ext uri="{BB962C8B-B14F-4D97-AF65-F5344CB8AC3E}">
        <p14:creationId xmlns:p14="http://schemas.microsoft.com/office/powerpoint/2010/main" val="3840302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Box 10.2 Figure</a:t>
            </a:r>
            <a:endParaRPr lang="en-US" dirty="0"/>
          </a:p>
        </p:txBody>
      </p:sp>
      <p:sp>
        <p:nvSpPr>
          <p:cNvPr id="4" name="Slide Number Placeholder 3"/>
          <p:cNvSpPr>
            <a:spLocks noGrp="1"/>
          </p:cNvSpPr>
          <p:nvPr>
            <p:ph type="sldNum" sz="quarter" idx="10"/>
          </p:nvPr>
        </p:nvSpPr>
        <p:spPr/>
        <p:txBody>
          <a:bodyPr/>
          <a:lstStyle/>
          <a:p>
            <a:fld id="{4AF1FC24-BCC6-478E-B550-D932BB748E3C}" type="slidenum">
              <a:rPr lang="en-US" smtClean="0"/>
              <a:t>55</a:t>
            </a:fld>
            <a:endParaRPr lang="en-US"/>
          </a:p>
        </p:txBody>
      </p:sp>
    </p:spTree>
    <p:extLst>
      <p:ext uri="{BB962C8B-B14F-4D97-AF65-F5344CB8AC3E}">
        <p14:creationId xmlns:p14="http://schemas.microsoft.com/office/powerpoint/2010/main" val="3239356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10.11</a:t>
            </a:r>
            <a:endParaRPr lang="en-US" dirty="0"/>
          </a:p>
        </p:txBody>
      </p:sp>
      <p:sp>
        <p:nvSpPr>
          <p:cNvPr id="4" name="Slide Number Placeholder 3"/>
          <p:cNvSpPr>
            <a:spLocks noGrp="1"/>
          </p:cNvSpPr>
          <p:nvPr>
            <p:ph type="sldNum" sz="quarter" idx="10"/>
          </p:nvPr>
        </p:nvSpPr>
        <p:spPr/>
        <p:txBody>
          <a:bodyPr/>
          <a:lstStyle/>
          <a:p>
            <a:fld id="{4AF1FC24-BCC6-478E-B550-D932BB748E3C}" type="slidenum">
              <a:rPr lang="en-US" smtClean="0"/>
              <a:t>56</a:t>
            </a:fld>
            <a:endParaRPr lang="en-US"/>
          </a:p>
        </p:txBody>
      </p:sp>
    </p:spTree>
    <p:extLst>
      <p:ext uri="{BB962C8B-B14F-4D97-AF65-F5344CB8AC3E}">
        <p14:creationId xmlns:p14="http://schemas.microsoft.com/office/powerpoint/2010/main" val="2388464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10.12</a:t>
            </a:r>
            <a:endParaRPr lang="en-US" dirty="0"/>
          </a:p>
        </p:txBody>
      </p:sp>
      <p:sp>
        <p:nvSpPr>
          <p:cNvPr id="4" name="Slide Number Placeholder 3"/>
          <p:cNvSpPr>
            <a:spLocks noGrp="1"/>
          </p:cNvSpPr>
          <p:nvPr>
            <p:ph type="sldNum" sz="quarter" idx="10"/>
          </p:nvPr>
        </p:nvSpPr>
        <p:spPr/>
        <p:txBody>
          <a:bodyPr/>
          <a:lstStyle/>
          <a:p>
            <a:fld id="{4AF1FC24-BCC6-478E-B550-D932BB748E3C}" type="slidenum">
              <a:rPr lang="en-US" smtClean="0"/>
              <a:t>57</a:t>
            </a:fld>
            <a:endParaRPr lang="en-US"/>
          </a:p>
        </p:txBody>
      </p:sp>
    </p:spTree>
    <p:extLst>
      <p:ext uri="{BB962C8B-B14F-4D97-AF65-F5344CB8AC3E}">
        <p14:creationId xmlns:p14="http://schemas.microsoft.com/office/powerpoint/2010/main" val="1764973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10.13</a:t>
            </a:r>
            <a:endParaRPr lang="en-US" dirty="0"/>
          </a:p>
        </p:txBody>
      </p:sp>
      <p:sp>
        <p:nvSpPr>
          <p:cNvPr id="4" name="Slide Number Placeholder 3"/>
          <p:cNvSpPr>
            <a:spLocks noGrp="1"/>
          </p:cNvSpPr>
          <p:nvPr>
            <p:ph type="sldNum" sz="quarter" idx="10"/>
          </p:nvPr>
        </p:nvSpPr>
        <p:spPr/>
        <p:txBody>
          <a:bodyPr/>
          <a:lstStyle/>
          <a:p>
            <a:fld id="{4AF1FC24-BCC6-478E-B550-D932BB748E3C}" type="slidenum">
              <a:rPr lang="en-US" smtClean="0"/>
              <a:t>59</a:t>
            </a:fld>
            <a:endParaRPr lang="en-US"/>
          </a:p>
        </p:txBody>
      </p:sp>
    </p:spTree>
    <p:extLst>
      <p:ext uri="{BB962C8B-B14F-4D97-AF65-F5344CB8AC3E}">
        <p14:creationId xmlns:p14="http://schemas.microsoft.com/office/powerpoint/2010/main" val="2524617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10.2</a:t>
            </a:r>
            <a:endParaRPr lang="en-US" dirty="0"/>
          </a:p>
        </p:txBody>
      </p:sp>
      <p:sp>
        <p:nvSpPr>
          <p:cNvPr id="4" name="Slide Number Placeholder 3"/>
          <p:cNvSpPr>
            <a:spLocks noGrp="1"/>
          </p:cNvSpPr>
          <p:nvPr>
            <p:ph type="sldNum" sz="quarter" idx="10"/>
          </p:nvPr>
        </p:nvSpPr>
        <p:spPr/>
        <p:txBody>
          <a:bodyPr/>
          <a:lstStyle/>
          <a:p>
            <a:fld id="{4AF1FC24-BCC6-478E-B550-D932BB748E3C}" type="slidenum">
              <a:rPr lang="en-US" smtClean="0"/>
              <a:t>4</a:t>
            </a:fld>
            <a:endParaRPr lang="en-US"/>
          </a:p>
        </p:txBody>
      </p:sp>
    </p:spTree>
    <p:extLst>
      <p:ext uri="{BB962C8B-B14F-4D97-AF65-F5344CB8AC3E}">
        <p14:creationId xmlns:p14="http://schemas.microsoft.com/office/powerpoint/2010/main" val="613625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10.2</a:t>
            </a:r>
            <a:endParaRPr lang="en-US" dirty="0"/>
          </a:p>
        </p:txBody>
      </p:sp>
      <p:sp>
        <p:nvSpPr>
          <p:cNvPr id="4" name="Slide Number Placeholder 3"/>
          <p:cNvSpPr>
            <a:spLocks noGrp="1"/>
          </p:cNvSpPr>
          <p:nvPr>
            <p:ph type="sldNum" sz="quarter" idx="10"/>
          </p:nvPr>
        </p:nvSpPr>
        <p:spPr/>
        <p:txBody>
          <a:bodyPr/>
          <a:lstStyle/>
          <a:p>
            <a:fld id="{4AF1FC24-BCC6-478E-B550-D932BB748E3C}" type="slidenum">
              <a:rPr lang="en-US" smtClean="0"/>
              <a:t>5</a:t>
            </a:fld>
            <a:endParaRPr lang="en-US"/>
          </a:p>
        </p:txBody>
      </p:sp>
    </p:spTree>
    <p:extLst>
      <p:ext uri="{BB962C8B-B14F-4D97-AF65-F5344CB8AC3E}">
        <p14:creationId xmlns:p14="http://schemas.microsoft.com/office/powerpoint/2010/main" val="72695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10.1</a:t>
            </a:r>
            <a:endParaRPr lang="en-US" dirty="0"/>
          </a:p>
        </p:txBody>
      </p:sp>
      <p:sp>
        <p:nvSpPr>
          <p:cNvPr id="4" name="Slide Number Placeholder 3"/>
          <p:cNvSpPr>
            <a:spLocks noGrp="1"/>
          </p:cNvSpPr>
          <p:nvPr>
            <p:ph type="sldNum" sz="quarter" idx="10"/>
          </p:nvPr>
        </p:nvSpPr>
        <p:spPr/>
        <p:txBody>
          <a:bodyPr/>
          <a:lstStyle/>
          <a:p>
            <a:fld id="{4AF1FC24-BCC6-478E-B550-D932BB748E3C}" type="slidenum">
              <a:rPr lang="en-US" smtClean="0"/>
              <a:t>11</a:t>
            </a:fld>
            <a:endParaRPr lang="en-US"/>
          </a:p>
        </p:txBody>
      </p:sp>
    </p:spTree>
    <p:extLst>
      <p:ext uri="{BB962C8B-B14F-4D97-AF65-F5344CB8AC3E}">
        <p14:creationId xmlns:p14="http://schemas.microsoft.com/office/powerpoint/2010/main" val="25745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10.2</a:t>
            </a:r>
            <a:endParaRPr lang="en-US" dirty="0"/>
          </a:p>
        </p:txBody>
      </p:sp>
      <p:sp>
        <p:nvSpPr>
          <p:cNvPr id="4" name="Slide Number Placeholder 3"/>
          <p:cNvSpPr>
            <a:spLocks noGrp="1"/>
          </p:cNvSpPr>
          <p:nvPr>
            <p:ph type="sldNum" sz="quarter" idx="10"/>
          </p:nvPr>
        </p:nvSpPr>
        <p:spPr/>
        <p:txBody>
          <a:bodyPr/>
          <a:lstStyle/>
          <a:p>
            <a:fld id="{4AF1FC24-BCC6-478E-B550-D932BB748E3C}" type="slidenum">
              <a:rPr lang="en-US" smtClean="0"/>
              <a:t>13</a:t>
            </a:fld>
            <a:endParaRPr lang="en-US"/>
          </a:p>
        </p:txBody>
      </p:sp>
    </p:spTree>
    <p:extLst>
      <p:ext uri="{BB962C8B-B14F-4D97-AF65-F5344CB8AC3E}">
        <p14:creationId xmlns:p14="http://schemas.microsoft.com/office/powerpoint/2010/main" val="1613021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10.4</a:t>
            </a:r>
            <a:endParaRPr lang="en-US" dirty="0"/>
          </a:p>
        </p:txBody>
      </p:sp>
      <p:sp>
        <p:nvSpPr>
          <p:cNvPr id="4" name="Slide Number Placeholder 3"/>
          <p:cNvSpPr>
            <a:spLocks noGrp="1"/>
          </p:cNvSpPr>
          <p:nvPr>
            <p:ph type="sldNum" sz="quarter" idx="10"/>
          </p:nvPr>
        </p:nvSpPr>
        <p:spPr/>
        <p:txBody>
          <a:bodyPr/>
          <a:lstStyle/>
          <a:p>
            <a:fld id="{4AF1FC24-BCC6-478E-B550-D932BB748E3C}" type="slidenum">
              <a:rPr lang="en-US" smtClean="0"/>
              <a:t>20</a:t>
            </a:fld>
            <a:endParaRPr lang="en-US"/>
          </a:p>
        </p:txBody>
      </p:sp>
    </p:spTree>
    <p:extLst>
      <p:ext uri="{BB962C8B-B14F-4D97-AF65-F5344CB8AC3E}">
        <p14:creationId xmlns:p14="http://schemas.microsoft.com/office/powerpoint/2010/main" val="32193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10.5</a:t>
            </a:r>
            <a:endParaRPr lang="en-US" dirty="0"/>
          </a:p>
        </p:txBody>
      </p:sp>
      <p:sp>
        <p:nvSpPr>
          <p:cNvPr id="4" name="Slide Number Placeholder 3"/>
          <p:cNvSpPr>
            <a:spLocks noGrp="1"/>
          </p:cNvSpPr>
          <p:nvPr>
            <p:ph type="sldNum" sz="quarter" idx="10"/>
          </p:nvPr>
        </p:nvSpPr>
        <p:spPr/>
        <p:txBody>
          <a:bodyPr/>
          <a:lstStyle/>
          <a:p>
            <a:fld id="{4AF1FC24-BCC6-478E-B550-D932BB748E3C}" type="slidenum">
              <a:rPr lang="en-US" smtClean="0"/>
              <a:t>25</a:t>
            </a:fld>
            <a:endParaRPr lang="en-US"/>
          </a:p>
        </p:txBody>
      </p:sp>
    </p:spTree>
    <p:extLst>
      <p:ext uri="{BB962C8B-B14F-4D97-AF65-F5344CB8AC3E}">
        <p14:creationId xmlns:p14="http://schemas.microsoft.com/office/powerpoint/2010/main" val="4006552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10.2</a:t>
            </a:r>
            <a:endParaRPr lang="en-US" dirty="0"/>
          </a:p>
        </p:txBody>
      </p:sp>
      <p:sp>
        <p:nvSpPr>
          <p:cNvPr id="4" name="Slide Number Placeholder 3"/>
          <p:cNvSpPr>
            <a:spLocks noGrp="1"/>
          </p:cNvSpPr>
          <p:nvPr>
            <p:ph type="sldNum" sz="quarter" idx="10"/>
          </p:nvPr>
        </p:nvSpPr>
        <p:spPr/>
        <p:txBody>
          <a:bodyPr/>
          <a:lstStyle/>
          <a:p>
            <a:fld id="{4AF1FC24-BCC6-478E-B550-D932BB748E3C}" type="slidenum">
              <a:rPr lang="en-US" smtClean="0"/>
              <a:t>27</a:t>
            </a:fld>
            <a:endParaRPr lang="en-US"/>
          </a:p>
        </p:txBody>
      </p:sp>
    </p:spTree>
    <p:extLst>
      <p:ext uri="{BB962C8B-B14F-4D97-AF65-F5344CB8AC3E}">
        <p14:creationId xmlns:p14="http://schemas.microsoft.com/office/powerpoint/2010/main" val="2327956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10.6</a:t>
            </a:r>
            <a:endParaRPr lang="en-US" dirty="0"/>
          </a:p>
        </p:txBody>
      </p:sp>
      <p:sp>
        <p:nvSpPr>
          <p:cNvPr id="4" name="Slide Number Placeholder 3"/>
          <p:cNvSpPr>
            <a:spLocks noGrp="1"/>
          </p:cNvSpPr>
          <p:nvPr>
            <p:ph type="sldNum" sz="quarter" idx="10"/>
          </p:nvPr>
        </p:nvSpPr>
        <p:spPr/>
        <p:txBody>
          <a:bodyPr/>
          <a:lstStyle/>
          <a:p>
            <a:fld id="{4AF1FC24-BCC6-478E-B550-D932BB748E3C}" type="slidenum">
              <a:rPr lang="en-US" smtClean="0"/>
              <a:t>35</a:t>
            </a:fld>
            <a:endParaRPr lang="en-US"/>
          </a:p>
        </p:txBody>
      </p:sp>
    </p:spTree>
    <p:extLst>
      <p:ext uri="{BB962C8B-B14F-4D97-AF65-F5344CB8AC3E}">
        <p14:creationId xmlns:p14="http://schemas.microsoft.com/office/powerpoint/2010/main" val="3674331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
        <p:nvSpPr>
          <p:cNvPr id="7" name="Text Placeholder 6"/>
          <p:cNvSpPr>
            <a:spLocks noGrp="1"/>
          </p:cNvSpPr>
          <p:nvPr>
            <p:ph type="body" sz="quarter" idx="11"/>
          </p:nvPr>
        </p:nvSpPr>
        <p:spPr>
          <a:xfrm>
            <a:off x="304800" y="5181601"/>
            <a:ext cx="6400800" cy="777875"/>
          </a:xfrm>
        </p:spPr>
        <p:txBody>
          <a:bodyPr>
            <a:normAutofit/>
          </a:bodyPr>
          <a:lstStyle>
            <a:lvl1pPr marL="0" indent="0">
              <a:buFont typeface="Arial" panose="020B0604020202020204" pitchFamily="34" charset="0"/>
              <a:buNone/>
              <a:defRPr sz="2400"/>
            </a:lvl1pPr>
          </a:lstStyle>
          <a:p>
            <a:pPr lvl="0"/>
            <a:r>
              <a:rPr lang="en-US"/>
              <a:t>Edit Master text styles</a:t>
            </a:r>
          </a:p>
        </p:txBody>
      </p:sp>
      <p:sp>
        <p:nvSpPr>
          <p:cNvPr id="9" name="Content Placeholder 8"/>
          <p:cNvSpPr>
            <a:spLocks noGrp="1"/>
          </p:cNvSpPr>
          <p:nvPr>
            <p:ph sz="quarter" idx="12" hasCustomPrompt="1"/>
          </p:nvPr>
        </p:nvSpPr>
        <p:spPr>
          <a:xfrm>
            <a:off x="6705600" y="1143000"/>
            <a:ext cx="5181600" cy="1981200"/>
          </a:xfrm>
        </p:spPr>
        <p:txBody>
          <a:bodyPr anchor="ctr">
            <a:normAutofit/>
          </a:bodyPr>
          <a:lstStyle>
            <a:lvl1pPr marL="0" indent="0" algn="ctr">
              <a:buNone/>
              <a:defRPr sz="36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Chapter </a:t>
            </a:r>
            <a:br>
              <a:rPr lang="en-US" dirty="0"/>
            </a:br>
            <a:r>
              <a:rPr lang="en-US" dirty="0"/>
              <a:t>Short </a:t>
            </a:r>
            <a:br>
              <a:rPr lang="en-US" dirty="0"/>
            </a:br>
            <a:r>
              <a:rPr lang="en-US" dirty="0"/>
              <a:t>2nd Edition</a:t>
            </a:r>
          </a:p>
        </p:txBody>
      </p:sp>
      <p:sp>
        <p:nvSpPr>
          <p:cNvPr id="10" name="Content Placeholder 8"/>
          <p:cNvSpPr>
            <a:spLocks noGrp="1"/>
          </p:cNvSpPr>
          <p:nvPr>
            <p:ph sz="quarter" idx="13"/>
          </p:nvPr>
        </p:nvSpPr>
        <p:spPr>
          <a:xfrm>
            <a:off x="6705600" y="3200400"/>
            <a:ext cx="5181600" cy="2759075"/>
          </a:xfrm>
        </p:spPr>
        <p:txBody>
          <a:bodyPr/>
          <a:lstStyle>
            <a:lvl1pPr marL="0" indent="0" algn="ctr">
              <a:buNone/>
              <a:defRPr i="1"/>
            </a:lvl1pPr>
            <a:lvl2pPr marL="457200" indent="0">
              <a:buNone/>
              <a:defRPr i="1"/>
            </a:lvl2pPr>
            <a:lvl3pPr marL="914400" indent="0">
              <a:buNone/>
              <a:defRPr i="1"/>
            </a:lvl3pPr>
            <a:lvl4pPr marL="1371600" indent="0">
              <a:buNone/>
              <a:defRPr i="1"/>
            </a:lvl4pPr>
            <a:lvl5pPr marL="1828800" indent="0">
              <a:buNone/>
              <a:defRPr i="1"/>
            </a:lvl5pPr>
          </a:lstStyle>
          <a:p>
            <a:pPr lvl="0"/>
            <a:r>
              <a:rPr lang="en-US"/>
              <a:t>Edit Master text styles</a:t>
            </a:r>
          </a:p>
        </p:txBody>
      </p:sp>
      <p:sp>
        <p:nvSpPr>
          <p:cNvPr id="12" name="Content Placeholder 11"/>
          <p:cNvSpPr>
            <a:spLocks noGrp="1"/>
          </p:cNvSpPr>
          <p:nvPr>
            <p:ph sz="quarter" idx="14"/>
          </p:nvPr>
        </p:nvSpPr>
        <p:spPr>
          <a:xfrm>
            <a:off x="304800" y="1143000"/>
            <a:ext cx="6400800" cy="4038600"/>
          </a:xfrm>
        </p:spPr>
        <p:txBody>
          <a:bodyPr/>
          <a:lstStyle/>
          <a:p>
            <a:pPr lvl="0"/>
            <a:r>
              <a:rPr lang="en-US"/>
              <a:t>Edit Master text styles</a:t>
            </a:r>
          </a:p>
        </p:txBody>
      </p:sp>
    </p:spTree>
    <p:extLst>
      <p:ext uri="{BB962C8B-B14F-4D97-AF65-F5344CB8AC3E}">
        <p14:creationId xmlns:p14="http://schemas.microsoft.com/office/powerpoint/2010/main" val="112529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205317" y="6248400"/>
            <a:ext cx="2540000" cy="457200"/>
          </a:xfrm>
          <a:prstGeom prst="rect">
            <a:avLst/>
          </a:prstGeom>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xfrm>
            <a:off x="4210051" y="6248400"/>
            <a:ext cx="3858683" cy="457200"/>
          </a:xfrm>
          <a:prstGeom prst="rect">
            <a:avLst/>
          </a:prstGeom>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xfrm>
            <a:off x="9427633" y="6221413"/>
            <a:ext cx="2540000" cy="457200"/>
          </a:xfrm>
          <a:prstGeom prst="rect">
            <a:avLst/>
          </a:prstGeom>
          <a:ln/>
        </p:spPr>
        <p:txBody>
          <a:bodyPr/>
          <a:lstStyle>
            <a:lvl1pPr>
              <a:defRPr/>
            </a:lvl1pPr>
          </a:lstStyle>
          <a:p>
            <a:fld id="{CF60B741-1520-45D4-B997-231582CD24B7}" type="slidenum">
              <a:rPr lang="en-US" altLang="en-US"/>
              <a:pPr/>
              <a:t>‹#›</a:t>
            </a:fld>
            <a:endParaRPr lang="en-US" altLang="en-US"/>
          </a:p>
        </p:txBody>
      </p:sp>
    </p:spTree>
    <p:extLst>
      <p:ext uri="{BB962C8B-B14F-4D97-AF65-F5344CB8AC3E}">
        <p14:creationId xmlns:p14="http://schemas.microsoft.com/office/powerpoint/2010/main" val="3149855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205317" y="6248400"/>
            <a:ext cx="2540000" cy="457200"/>
          </a:xfrm>
          <a:prstGeom prst="rect">
            <a:avLst/>
          </a:prstGeom>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xfrm>
            <a:off x="4210051" y="6248400"/>
            <a:ext cx="3858683" cy="457200"/>
          </a:xfrm>
          <a:prstGeom prst="rect">
            <a:avLst/>
          </a:prstGeom>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xfrm>
            <a:off x="9427633" y="6221413"/>
            <a:ext cx="2540000" cy="457200"/>
          </a:xfrm>
          <a:prstGeom prst="rect">
            <a:avLst/>
          </a:prstGeom>
          <a:ln/>
        </p:spPr>
        <p:txBody>
          <a:bodyPr/>
          <a:lstStyle>
            <a:lvl1pPr>
              <a:defRPr/>
            </a:lvl1pPr>
          </a:lstStyle>
          <a:p>
            <a:fld id="{8EF0F84A-D9BC-4619-9C31-615B31FFAD17}" type="slidenum">
              <a:rPr lang="en-US" altLang="en-US"/>
              <a:pPr/>
              <a:t>‹#›</a:t>
            </a:fld>
            <a:endParaRPr lang="en-US" altLang="en-US"/>
          </a:p>
        </p:txBody>
      </p:sp>
    </p:spTree>
    <p:extLst>
      <p:ext uri="{BB962C8B-B14F-4D97-AF65-F5344CB8AC3E}">
        <p14:creationId xmlns:p14="http://schemas.microsoft.com/office/powerpoint/2010/main" val="3086297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205317" y="6248400"/>
            <a:ext cx="2540000" cy="457200"/>
          </a:xfrm>
          <a:prstGeom prst="rect">
            <a:avLst/>
          </a:prstGeom>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xfrm>
            <a:off x="4210051" y="6248400"/>
            <a:ext cx="3858683" cy="457200"/>
          </a:xfrm>
          <a:prstGeom prst="rect">
            <a:avLst/>
          </a:prstGeom>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xfrm>
            <a:off x="9427633" y="6221413"/>
            <a:ext cx="2540000" cy="457200"/>
          </a:xfrm>
          <a:prstGeom prst="rect">
            <a:avLst/>
          </a:prstGeom>
          <a:ln/>
        </p:spPr>
        <p:txBody>
          <a:bodyPr/>
          <a:lstStyle>
            <a:lvl1pPr>
              <a:defRPr/>
            </a:lvl1pPr>
          </a:lstStyle>
          <a:p>
            <a:fld id="{65309B5C-9B82-4520-9D50-FB9E50541029}" type="slidenum">
              <a:rPr lang="en-US" altLang="en-US"/>
              <a:pPr/>
              <a:t>‹#›</a:t>
            </a:fld>
            <a:endParaRPr lang="en-US" altLang="en-US"/>
          </a:p>
        </p:txBody>
      </p:sp>
    </p:spTree>
    <p:extLst>
      <p:ext uri="{BB962C8B-B14F-4D97-AF65-F5344CB8AC3E}">
        <p14:creationId xmlns:p14="http://schemas.microsoft.com/office/powerpoint/2010/main" val="1710416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5167" y="138114"/>
            <a:ext cx="9791700" cy="8461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37067" y="1652588"/>
            <a:ext cx="5755217" cy="440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484" y="1652588"/>
            <a:ext cx="5755216" cy="440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205317" y="6248400"/>
            <a:ext cx="2540000" cy="457200"/>
          </a:xfrm>
          <a:prstGeom prst="rect">
            <a:avLst/>
          </a:prstGeom>
          <a:ln/>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a:xfrm>
            <a:off x="4210051" y="6248400"/>
            <a:ext cx="3858683" cy="457200"/>
          </a:xfrm>
          <a:prstGeom prst="rect">
            <a:avLst/>
          </a:prstGeom>
          <a:ln/>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a:xfrm>
            <a:off x="9427633" y="6221413"/>
            <a:ext cx="2540000" cy="457200"/>
          </a:xfrm>
          <a:prstGeom prst="rect">
            <a:avLst/>
          </a:prstGeom>
          <a:ln/>
        </p:spPr>
        <p:txBody>
          <a:bodyPr/>
          <a:lstStyle>
            <a:lvl1pPr>
              <a:defRPr/>
            </a:lvl1pPr>
          </a:lstStyle>
          <a:p>
            <a:fld id="{A7A98871-D449-41DC-90A2-94BF907652BC}" type="slidenum">
              <a:rPr lang="en-US" altLang="en-US"/>
              <a:pPr/>
              <a:t>‹#›</a:t>
            </a:fld>
            <a:endParaRPr lang="en-US" altLang="en-US"/>
          </a:p>
        </p:txBody>
      </p:sp>
    </p:spTree>
    <p:extLst>
      <p:ext uri="{BB962C8B-B14F-4D97-AF65-F5344CB8AC3E}">
        <p14:creationId xmlns:p14="http://schemas.microsoft.com/office/powerpoint/2010/main" val="2952832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Box 1">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304800" y="1143000"/>
            <a:ext cx="11582400" cy="502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6960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Box 1Cap">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304800" y="1143000"/>
            <a:ext cx="11582400"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Text Placeholder 5"/>
          <p:cNvSpPr>
            <a:spLocks noGrp="1"/>
          </p:cNvSpPr>
          <p:nvPr>
            <p:ph type="body" sz="quarter" idx="13"/>
          </p:nvPr>
        </p:nvSpPr>
        <p:spPr>
          <a:xfrm>
            <a:off x="304800" y="4800600"/>
            <a:ext cx="11582400" cy="1371600"/>
          </a:xfrm>
        </p:spPr>
        <p:txBody>
          <a:bodyPr>
            <a:no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Edit Master text styles</a:t>
            </a:r>
          </a:p>
        </p:txBody>
      </p:sp>
    </p:spTree>
    <p:extLst>
      <p:ext uri="{BB962C8B-B14F-4D97-AF65-F5344CB8AC3E}">
        <p14:creationId xmlns:p14="http://schemas.microsoft.com/office/powerpoint/2010/main" val="1211524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Box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6"/>
          <p:cNvSpPr>
            <a:spLocks noGrp="1"/>
          </p:cNvSpPr>
          <p:nvPr>
            <p:ph sz="quarter" idx="11"/>
          </p:nvPr>
        </p:nvSpPr>
        <p:spPr>
          <a:xfrm>
            <a:off x="304800" y="1143000"/>
            <a:ext cx="5791200" cy="502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6"/>
          <p:cNvSpPr>
            <a:spLocks noGrp="1"/>
          </p:cNvSpPr>
          <p:nvPr>
            <p:ph sz="quarter" idx="12"/>
          </p:nvPr>
        </p:nvSpPr>
        <p:spPr>
          <a:xfrm>
            <a:off x="6099033" y="1143000"/>
            <a:ext cx="5791200" cy="502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1288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ontent Box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6"/>
          <p:cNvSpPr>
            <a:spLocks noGrp="1"/>
          </p:cNvSpPr>
          <p:nvPr>
            <p:ph sz="quarter" idx="11"/>
          </p:nvPr>
        </p:nvSpPr>
        <p:spPr>
          <a:xfrm>
            <a:off x="304800" y="1143000"/>
            <a:ext cx="5791200" cy="502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6"/>
          <p:cNvSpPr>
            <a:spLocks noGrp="1"/>
          </p:cNvSpPr>
          <p:nvPr>
            <p:ph sz="quarter" idx="12"/>
          </p:nvPr>
        </p:nvSpPr>
        <p:spPr>
          <a:xfrm>
            <a:off x="6099033" y="1143000"/>
            <a:ext cx="5791200"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6096000" y="4800600"/>
            <a:ext cx="5791200" cy="1371600"/>
          </a:xfrm>
        </p:spPr>
        <p:txBody>
          <a:bodyPr>
            <a:no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Edit Master text styles</a:t>
            </a:r>
          </a:p>
        </p:txBody>
      </p:sp>
    </p:spTree>
    <p:extLst>
      <p:ext uri="{BB962C8B-B14F-4D97-AF65-F5344CB8AC3E}">
        <p14:creationId xmlns:p14="http://schemas.microsoft.com/office/powerpoint/2010/main" val="752081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ontent Box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6"/>
          <p:cNvSpPr>
            <a:spLocks noGrp="1"/>
          </p:cNvSpPr>
          <p:nvPr>
            <p:ph sz="quarter" idx="11"/>
          </p:nvPr>
        </p:nvSpPr>
        <p:spPr>
          <a:xfrm>
            <a:off x="304800" y="1143000"/>
            <a:ext cx="5791200" cy="4800600"/>
          </a:xfrm>
          <a:solidFill>
            <a:schemeClr val="bg1">
              <a:lumMod val="75000"/>
            </a:schemeClr>
          </a:solidFill>
        </p:spPr>
        <p:style>
          <a:lnRef idx="0">
            <a:scrgbClr r="0" g="0" b="0"/>
          </a:lnRef>
          <a:fillRef idx="1002">
            <a:schemeClr val="lt1"/>
          </a:fillRef>
          <a:effectRef idx="0">
            <a:scrgbClr r="0" g="0" b="0"/>
          </a:effectRef>
          <a:fontRef idx="major"/>
        </p:style>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6"/>
          <p:cNvSpPr>
            <a:spLocks noGrp="1"/>
          </p:cNvSpPr>
          <p:nvPr>
            <p:ph sz="quarter" idx="12"/>
          </p:nvPr>
        </p:nvSpPr>
        <p:spPr>
          <a:xfrm>
            <a:off x="6099033" y="1143000"/>
            <a:ext cx="5791200" cy="3657600"/>
          </a:xfrm>
          <a:solidFill>
            <a:schemeClr val="bg1">
              <a:lumMod val="75000"/>
            </a:schemeClr>
          </a:solidFill>
        </p:spPr>
        <p:style>
          <a:lnRef idx="0">
            <a:scrgbClr r="0" g="0" b="0"/>
          </a:lnRef>
          <a:fillRef idx="1002">
            <a:schemeClr val="lt1"/>
          </a:fillRef>
          <a:effectRef idx="0">
            <a:scrgbClr r="0" g="0" b="0"/>
          </a:effectRef>
          <a:fontRef idx="major"/>
        </p:style>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6096000" y="4800600"/>
            <a:ext cx="5791200" cy="1143000"/>
          </a:xfrm>
          <a:solidFill>
            <a:schemeClr val="bg1">
              <a:lumMod val="75000"/>
            </a:schemeClr>
          </a:solidFill>
        </p:spPr>
        <p:style>
          <a:lnRef idx="0">
            <a:scrgbClr r="0" g="0" b="0"/>
          </a:lnRef>
          <a:fillRef idx="1002">
            <a:schemeClr val="lt1"/>
          </a:fillRef>
          <a:effectRef idx="0">
            <a:scrgbClr r="0" g="0" b="0"/>
          </a:effectRef>
          <a:fontRef idx="major"/>
        </p:style>
        <p:txBody>
          <a:bodyPr>
            <a:no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Edit Master text styles</a:t>
            </a:r>
          </a:p>
        </p:txBody>
      </p:sp>
    </p:spTree>
    <p:extLst>
      <p:ext uri="{BB962C8B-B14F-4D97-AF65-F5344CB8AC3E}">
        <p14:creationId xmlns:p14="http://schemas.microsoft.com/office/powerpoint/2010/main" val="1734852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Box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6"/>
          <p:cNvSpPr>
            <a:spLocks noGrp="1"/>
          </p:cNvSpPr>
          <p:nvPr>
            <p:ph sz="quarter" idx="11"/>
          </p:nvPr>
        </p:nvSpPr>
        <p:spPr>
          <a:xfrm>
            <a:off x="304800" y="1143000"/>
            <a:ext cx="5791200" cy="502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6"/>
          <p:cNvSpPr>
            <a:spLocks noGrp="1"/>
          </p:cNvSpPr>
          <p:nvPr>
            <p:ph sz="quarter" idx="12"/>
          </p:nvPr>
        </p:nvSpPr>
        <p:spPr>
          <a:xfrm>
            <a:off x="6099033" y="1143000"/>
            <a:ext cx="5791200" cy="2514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p:cNvSpPr>
            <a:spLocks noGrp="1"/>
          </p:cNvSpPr>
          <p:nvPr>
            <p:ph sz="quarter" idx="13"/>
          </p:nvPr>
        </p:nvSpPr>
        <p:spPr>
          <a:xfrm>
            <a:off x="6099033" y="3673522"/>
            <a:ext cx="5791200" cy="2514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2226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6"/>
          <p:cNvSpPr>
            <a:spLocks noGrp="1"/>
          </p:cNvSpPr>
          <p:nvPr>
            <p:ph sz="quarter" idx="12"/>
          </p:nvPr>
        </p:nvSpPr>
        <p:spPr>
          <a:xfrm>
            <a:off x="304801" y="1143000"/>
            <a:ext cx="11585433" cy="2514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p:cNvSpPr>
            <a:spLocks noGrp="1"/>
          </p:cNvSpPr>
          <p:nvPr>
            <p:ph sz="quarter" idx="13"/>
          </p:nvPr>
        </p:nvSpPr>
        <p:spPr>
          <a:xfrm>
            <a:off x="304801" y="3673522"/>
            <a:ext cx="11585433" cy="2514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90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1CB3BF-D255-410F-9215-FA19C06BD9A4}" type="datetimeFigureOut">
              <a:rPr lang="en-US" smtClean="0"/>
              <a:t>7/9/2018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15CB1-D274-4145-9BAA-5A95CA23E0FF}" type="slidenum">
              <a:rPr lang="en-US" smtClean="0"/>
              <a:t>‹#›</a:t>
            </a:fld>
            <a:endParaRPr lang="en-US"/>
          </a:p>
        </p:txBody>
      </p:sp>
    </p:spTree>
    <p:extLst>
      <p:ext uri="{BB962C8B-B14F-4D97-AF65-F5344CB8AC3E}">
        <p14:creationId xmlns:p14="http://schemas.microsoft.com/office/powerpoint/2010/main" val="3274451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365126"/>
            <a:ext cx="11582400" cy="7778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4800" y="1143001"/>
            <a:ext cx="11582400" cy="5033963"/>
          </a:xfrm>
          <a:prstGeom prst="rect">
            <a:avLst/>
          </a:prstGeom>
        </p:spPr>
        <p:txBody>
          <a:bodyPr vert="horz" wrap="square" lIns="91440" tIns="4572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83867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religion%20and%20culture.mpg" TargetMode="External"/><Relationship Id="rId1" Type="http://schemas.openxmlformats.org/officeDocument/2006/relationships/slideLayout" Target="../slideLayouts/slideLayout10.xml"/><Relationship Id="rId5" Type="http://schemas.openxmlformats.org/officeDocument/2006/relationships/image" Target="../media/image4.jpeg"/><Relationship Id="rId4" Type="http://schemas.openxmlformats.org/officeDocument/2006/relationships/hyperlink" Target="Religions%20as%20culture%20transmitters.mp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Chapter 10: The </a:t>
            </a:r>
            <a:r>
              <a:rPr lang="en-US" dirty="0"/>
              <a:t>Geography of Religion</a:t>
            </a:r>
          </a:p>
        </p:txBody>
      </p:sp>
      <p:sp>
        <p:nvSpPr>
          <p:cNvPr id="5" name="Text Placeholder 4"/>
          <p:cNvSpPr>
            <a:spLocks noGrp="1"/>
          </p:cNvSpPr>
          <p:nvPr>
            <p:ph type="body" sz="quarter" idx="11"/>
          </p:nvPr>
        </p:nvSpPr>
        <p:spPr>
          <a:xfrm>
            <a:off x="81211" y="5821837"/>
            <a:ext cx="4800600" cy="777875"/>
          </a:xfrm>
        </p:spPr>
        <p:txBody>
          <a:bodyPr/>
          <a:lstStyle/>
          <a:p>
            <a:pPr algn="ctr"/>
            <a:r>
              <a:rPr lang="en-US" dirty="0"/>
              <a:t>Hindu temple in Bali, Indonesia.</a:t>
            </a:r>
          </a:p>
        </p:txBody>
      </p:sp>
      <p:sp>
        <p:nvSpPr>
          <p:cNvPr id="7" name="Content Placeholder 6"/>
          <p:cNvSpPr>
            <a:spLocks noGrp="1"/>
          </p:cNvSpPr>
          <p:nvPr>
            <p:ph sz="quarter" idx="13"/>
          </p:nvPr>
        </p:nvSpPr>
        <p:spPr>
          <a:xfrm>
            <a:off x="8256494" y="1337673"/>
            <a:ext cx="3227294" cy="2535574"/>
          </a:xfrm>
        </p:spPr>
        <p:txBody>
          <a:bodyPr>
            <a:normAutofit fontScale="92500" lnSpcReduction="10000"/>
          </a:bodyPr>
          <a:lstStyle/>
          <a:p>
            <a:r>
              <a:rPr lang="en-US" dirty="0"/>
              <a:t>Many people define themselves primarily in terms of religious affiliation. Religious beliefs order society.</a:t>
            </a:r>
          </a:p>
        </p:txBody>
      </p:sp>
      <p:pic>
        <p:nvPicPr>
          <p:cNvPr id="1026" name="Picture 2" descr="L:\Higher Education Editorial\Kaveney\Short, Human Geography, 2e\Supplements\Figure JPEGs\Chapter 10\Chapter 10 Open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51614"/>
            <a:ext cx="8162561" cy="35769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64824" y="6306671"/>
            <a:ext cx="4527176" cy="461665"/>
          </a:xfrm>
          <a:prstGeom prst="rect">
            <a:avLst/>
          </a:prstGeom>
          <a:noFill/>
        </p:spPr>
        <p:txBody>
          <a:bodyPr wrap="square" rtlCol="0">
            <a:spAutoFit/>
          </a:bodyPr>
          <a:lstStyle/>
          <a:p>
            <a:r>
              <a:rPr lang="en-US" sz="2400" b="1" dirty="0" smtClean="0">
                <a:solidFill>
                  <a:schemeClr val="bg1"/>
                </a:solidFill>
              </a:rPr>
              <a:t>Expanded by Joe Naumann, UMSL</a:t>
            </a:r>
            <a:endParaRPr lang="en-US" sz="2400" b="1" dirty="0">
              <a:solidFill>
                <a:schemeClr val="bg1"/>
              </a:solidFill>
            </a:endParaRPr>
          </a:p>
        </p:txBody>
      </p:sp>
    </p:spTree>
    <p:extLst>
      <p:ext uri="{BB962C8B-B14F-4D97-AF65-F5344CB8AC3E}">
        <p14:creationId xmlns:p14="http://schemas.microsoft.com/office/powerpoint/2010/main" val="762274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72DEE4-6FA2-4702-8548-13A3585CE519}" type="slidenum">
              <a:rPr lang="en-US" altLang="en-US"/>
              <a:pPr/>
              <a:t>10</a:t>
            </a:fld>
            <a:endParaRPr lang="en-US" altLang="en-US"/>
          </a:p>
        </p:txBody>
      </p:sp>
      <p:sp>
        <p:nvSpPr>
          <p:cNvPr id="31747" name="Rectangle 2"/>
          <p:cNvSpPr>
            <a:spLocks noGrp="1" noChangeArrowheads="1"/>
          </p:cNvSpPr>
          <p:nvPr>
            <p:ph type="title"/>
          </p:nvPr>
        </p:nvSpPr>
        <p:spPr/>
        <p:txBody>
          <a:bodyPr/>
          <a:lstStyle/>
          <a:p>
            <a:r>
              <a:rPr lang="en-US" altLang="en-US" smtClean="0"/>
              <a:t>Major Religions: Commonalities</a:t>
            </a:r>
          </a:p>
        </p:txBody>
      </p:sp>
      <p:sp>
        <p:nvSpPr>
          <p:cNvPr id="31748" name="Rectangle 3"/>
          <p:cNvSpPr>
            <a:spLocks noGrp="1" noChangeArrowheads="1"/>
          </p:cNvSpPr>
          <p:nvPr>
            <p:ph type="body" idx="1"/>
          </p:nvPr>
        </p:nvSpPr>
        <p:spPr>
          <a:xfrm>
            <a:off x="304800" y="1524000"/>
            <a:ext cx="10363200" cy="5334000"/>
          </a:xfrm>
        </p:spPr>
        <p:txBody>
          <a:bodyPr/>
          <a:lstStyle/>
          <a:p>
            <a:r>
              <a:rPr lang="en-US" altLang="en-US" sz="3700" dirty="0"/>
              <a:t>Religions have a tendency to splinter</a:t>
            </a:r>
          </a:p>
          <a:p>
            <a:r>
              <a:rPr lang="en-US" altLang="en-US" sz="3700" dirty="0"/>
              <a:t>Have a founder or key figure </a:t>
            </a:r>
          </a:p>
          <a:p>
            <a:r>
              <a:rPr lang="en-US" altLang="en-US" sz="3700" dirty="0"/>
              <a:t>Have scriptures</a:t>
            </a:r>
          </a:p>
          <a:p>
            <a:r>
              <a:rPr lang="en-US" altLang="en-US" sz="3700" dirty="0"/>
              <a:t>Have rituals</a:t>
            </a:r>
          </a:p>
          <a:p>
            <a:r>
              <a:rPr lang="en-US" altLang="en-US" sz="3700" dirty="0"/>
              <a:t>Have structures for prayer or religious rituals</a:t>
            </a:r>
          </a:p>
          <a:p>
            <a:r>
              <a:rPr lang="en-US" altLang="en-US" sz="3700" dirty="0"/>
              <a:t>Teach a form of the Golden Rule</a:t>
            </a:r>
          </a:p>
          <a:p>
            <a:r>
              <a:rPr lang="en-US" altLang="en-US" sz="3700" dirty="0"/>
              <a:t>Prize Peace</a:t>
            </a:r>
          </a:p>
        </p:txBody>
      </p:sp>
      <p:pic>
        <p:nvPicPr>
          <p:cNvPr id="2" name="Picture 1"/>
          <p:cNvPicPr>
            <a:picLocks noChangeAspect="1"/>
          </p:cNvPicPr>
          <p:nvPr/>
        </p:nvPicPr>
        <p:blipFill>
          <a:blip r:embed="rId2"/>
          <a:stretch>
            <a:fillRect/>
          </a:stretch>
        </p:blipFill>
        <p:spPr>
          <a:xfrm>
            <a:off x="8661306" y="1143000"/>
            <a:ext cx="3292957" cy="2998693"/>
          </a:xfrm>
          <a:prstGeom prst="rect">
            <a:avLst/>
          </a:prstGeom>
        </p:spPr>
      </p:pic>
    </p:spTree>
    <p:extLst>
      <p:ext uri="{BB962C8B-B14F-4D97-AF65-F5344CB8AC3E}">
        <p14:creationId xmlns:p14="http://schemas.microsoft.com/office/powerpoint/2010/main" val="1484523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96584"/>
            <a:ext cx="11582400" cy="777875"/>
          </a:xfrm>
        </p:spPr>
        <p:txBody>
          <a:bodyPr/>
          <a:lstStyle/>
          <a:p>
            <a:pPr algn="l"/>
            <a:r>
              <a:rPr lang="en-US" dirty="0"/>
              <a:t>The Geography of Major Religions</a:t>
            </a:r>
          </a:p>
        </p:txBody>
      </p:sp>
      <p:sp>
        <p:nvSpPr>
          <p:cNvPr id="5" name="Content Placeholder 4"/>
          <p:cNvSpPr>
            <a:spLocks noGrp="1"/>
          </p:cNvSpPr>
          <p:nvPr>
            <p:ph sz="quarter" idx="11"/>
          </p:nvPr>
        </p:nvSpPr>
        <p:spPr>
          <a:xfrm>
            <a:off x="304799" y="1143000"/>
            <a:ext cx="6190129" cy="5029200"/>
          </a:xfrm>
        </p:spPr>
        <p:txBody>
          <a:bodyPr>
            <a:normAutofit/>
          </a:bodyPr>
          <a:lstStyle/>
          <a:p>
            <a:pPr marL="0" indent="0">
              <a:buNone/>
            </a:pPr>
            <a:r>
              <a:rPr lang="en-US" sz="2800" u="sng" dirty="0"/>
              <a:t>THE ANIMIST TRADITION</a:t>
            </a:r>
          </a:p>
          <a:p>
            <a:r>
              <a:rPr lang="en-US" sz="2800" dirty="0"/>
              <a:t>Space and nature are sacred</a:t>
            </a:r>
          </a:p>
          <a:p>
            <a:pPr lvl="1"/>
            <a:r>
              <a:rPr lang="en-US" sz="2400" dirty="0"/>
              <a:t>Cosmologies of hunting-gathering societies</a:t>
            </a:r>
          </a:p>
          <a:p>
            <a:pPr lvl="1"/>
            <a:r>
              <a:rPr lang="en-US" sz="2400" dirty="0"/>
              <a:t>Not exempt from environmental overuse</a:t>
            </a:r>
          </a:p>
          <a:p>
            <a:r>
              <a:rPr lang="en-US" sz="2800" dirty="0"/>
              <a:t>Traditions are transformed and reinterpreted</a:t>
            </a:r>
          </a:p>
          <a:p>
            <a:pPr lvl="1"/>
            <a:r>
              <a:rPr lang="en-US" sz="2400" dirty="0"/>
              <a:t>Inform today’s </a:t>
            </a:r>
            <a:r>
              <a:rPr lang="en-US" sz="2400" b="1" dirty="0"/>
              <a:t>environmental movement</a:t>
            </a:r>
          </a:p>
          <a:p>
            <a:pPr lvl="1"/>
            <a:r>
              <a:rPr lang="en-US" sz="2400" b="1" dirty="0" err="1"/>
              <a:t>Religio</a:t>
            </a:r>
            <a:r>
              <a:rPr lang="en-US" sz="2400" b="1" dirty="0"/>
              <a:t>-ecological </a:t>
            </a:r>
            <a:r>
              <a:rPr lang="en-US" sz="2400" dirty="0"/>
              <a:t>mainstream incorporated reinterpreted elements from the ecology of </a:t>
            </a:r>
            <a:r>
              <a:rPr lang="en-US" sz="2400" dirty="0" smtClean="0"/>
              <a:t>animists</a:t>
            </a:r>
          </a:p>
          <a:p>
            <a:r>
              <a:rPr lang="en-US" dirty="0" smtClean="0"/>
              <a:t>Role of the Shaman in danger</a:t>
            </a:r>
            <a:endParaRPr lang="en-US" dirty="0"/>
          </a:p>
        </p:txBody>
      </p:sp>
      <p:sp>
        <p:nvSpPr>
          <p:cNvPr id="7" name="Text Placeholder 6"/>
          <p:cNvSpPr>
            <a:spLocks noGrp="1"/>
          </p:cNvSpPr>
          <p:nvPr>
            <p:ph type="body" sz="quarter" idx="13"/>
          </p:nvPr>
        </p:nvSpPr>
        <p:spPr>
          <a:xfrm>
            <a:off x="6890443" y="5590720"/>
            <a:ext cx="5301557" cy="847288"/>
          </a:xfrm>
        </p:spPr>
        <p:txBody>
          <a:bodyPr/>
          <a:lstStyle/>
          <a:p>
            <a:pPr algn="ctr"/>
            <a:r>
              <a:rPr lang="en-US" dirty="0"/>
              <a:t>Sacred site in Alice Springs, Australia.</a:t>
            </a:r>
          </a:p>
          <a:p>
            <a:endParaRPr lang="en-US" dirty="0"/>
          </a:p>
        </p:txBody>
      </p:sp>
      <p:pic>
        <p:nvPicPr>
          <p:cNvPr id="4098" name="Picture 2" descr="L:\Higher Education Editorial\Kaveney\Short, Human Geography, 2e\Supplements\Figure JPEGs\Chapter 10\Figure 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0254" y="0"/>
            <a:ext cx="3449028" cy="543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83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44389" y="136526"/>
            <a:ext cx="11582400" cy="777875"/>
          </a:xfrm>
        </p:spPr>
        <p:txBody>
          <a:bodyPr/>
          <a:lstStyle/>
          <a:p>
            <a:r>
              <a:rPr lang="en-US" dirty="0"/>
              <a:t>Alternative Visions</a:t>
            </a:r>
          </a:p>
        </p:txBody>
      </p:sp>
      <p:sp>
        <p:nvSpPr>
          <p:cNvPr id="7" name="Content Placeholder 6"/>
          <p:cNvSpPr>
            <a:spLocks noGrp="1"/>
          </p:cNvSpPr>
          <p:nvPr>
            <p:ph sz="quarter" idx="11"/>
          </p:nvPr>
        </p:nvSpPr>
        <p:spPr>
          <a:xfrm>
            <a:off x="0" y="914401"/>
            <a:ext cx="12192000" cy="5513295"/>
          </a:xfrm>
          <a:noFill/>
        </p:spPr>
        <p:txBody>
          <a:bodyPr>
            <a:normAutofit lnSpcReduction="10000"/>
          </a:bodyPr>
          <a:lstStyle/>
          <a:p>
            <a:r>
              <a:rPr lang="en-US" dirty="0"/>
              <a:t>Huichol Indians of western Mexico</a:t>
            </a:r>
          </a:p>
          <a:p>
            <a:pPr lvl="1"/>
            <a:r>
              <a:rPr lang="en-US" dirty="0"/>
              <a:t>Impacted by Columbian Encounter, still retain belief system </a:t>
            </a:r>
          </a:p>
          <a:p>
            <a:pPr lvl="1"/>
            <a:r>
              <a:rPr lang="en-US" dirty="0"/>
              <a:t>Form of </a:t>
            </a:r>
            <a:r>
              <a:rPr lang="en-US" b="1" dirty="0"/>
              <a:t>animism </a:t>
            </a:r>
            <a:r>
              <a:rPr lang="en-US" dirty="0"/>
              <a:t>sees landscape as </a:t>
            </a:r>
            <a:r>
              <a:rPr lang="en-US" dirty="0" smtClean="0"/>
              <a:t>sacred</a:t>
            </a:r>
          </a:p>
          <a:p>
            <a:pPr lvl="2"/>
            <a:r>
              <a:rPr lang="en-US" dirty="0" smtClean="0"/>
              <a:t>Value working with nature – in harmony</a:t>
            </a:r>
          </a:p>
          <a:p>
            <a:pPr lvl="2"/>
            <a:r>
              <a:rPr lang="en-US" dirty="0" smtClean="0"/>
              <a:t>Do not try to dominate nature</a:t>
            </a:r>
            <a:endParaRPr lang="en-US" dirty="0"/>
          </a:p>
          <a:p>
            <a:pPr lvl="1"/>
            <a:r>
              <a:rPr lang="en-US" dirty="0"/>
              <a:t>Resistance to silver mining proposals</a:t>
            </a:r>
          </a:p>
          <a:p>
            <a:pPr lvl="1"/>
            <a:r>
              <a:rPr lang="en-US" dirty="0"/>
              <a:t>Competing notion of the environment as </a:t>
            </a:r>
            <a:r>
              <a:rPr lang="en-US" dirty="0" smtClean="0"/>
              <a:t>commodity</a:t>
            </a:r>
          </a:p>
          <a:p>
            <a:r>
              <a:rPr lang="en-US" dirty="0" smtClean="0"/>
              <a:t>Navajo example (like mysteries? Read Tony </a:t>
            </a:r>
            <a:r>
              <a:rPr lang="en-US" dirty="0" err="1" smtClean="0"/>
              <a:t>Hillerman</a:t>
            </a:r>
            <a:r>
              <a:rPr lang="en-US" dirty="0" smtClean="0"/>
              <a:t> novels &amp; learn about Navajo culture too)</a:t>
            </a:r>
          </a:p>
          <a:p>
            <a:pPr lvl="1"/>
            <a:r>
              <a:rPr lang="en-US" dirty="0" smtClean="0"/>
              <a:t>Evil Is seen as the result of being out of harmony with nature</a:t>
            </a:r>
            <a:endParaRPr lang="en-US" dirty="0"/>
          </a:p>
          <a:p>
            <a:pPr lvl="1"/>
            <a:r>
              <a:rPr lang="en-US" dirty="0" smtClean="0"/>
              <a:t>Shaman has ceremonies believed to restore harmony </a:t>
            </a:r>
            <a:endParaRPr lang="en-US" dirty="0"/>
          </a:p>
        </p:txBody>
      </p:sp>
    </p:spTree>
    <p:extLst>
      <p:ext uri="{BB962C8B-B14F-4D97-AF65-F5344CB8AC3E}">
        <p14:creationId xmlns:p14="http://schemas.microsoft.com/office/powerpoint/2010/main" val="2615833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Geography of Major Religions</a:t>
            </a:r>
          </a:p>
        </p:txBody>
      </p:sp>
      <p:sp>
        <p:nvSpPr>
          <p:cNvPr id="5" name="Content Placeholder 4"/>
          <p:cNvSpPr>
            <a:spLocks noGrp="1"/>
          </p:cNvSpPr>
          <p:nvPr>
            <p:ph sz="quarter" idx="11"/>
          </p:nvPr>
        </p:nvSpPr>
        <p:spPr>
          <a:xfrm>
            <a:off x="304800" y="1143000"/>
            <a:ext cx="6589894" cy="5029200"/>
          </a:xfrm>
        </p:spPr>
        <p:txBody>
          <a:bodyPr>
            <a:normAutofit fontScale="92500" lnSpcReduction="10000"/>
          </a:bodyPr>
          <a:lstStyle/>
          <a:p>
            <a:pPr marL="0" indent="0">
              <a:buNone/>
            </a:pPr>
            <a:r>
              <a:rPr lang="en-US" u="sng" dirty="0"/>
              <a:t>THE RELIGIONS OF ASIA</a:t>
            </a:r>
          </a:p>
          <a:p>
            <a:r>
              <a:rPr lang="en-US" b="1" dirty="0"/>
              <a:t>Indic region</a:t>
            </a:r>
            <a:r>
              <a:rPr lang="en-US" dirty="0"/>
              <a:t> of northern India</a:t>
            </a:r>
          </a:p>
          <a:p>
            <a:pPr lvl="1"/>
            <a:r>
              <a:rPr lang="en-US" dirty="0"/>
              <a:t>Center on Indus Valley</a:t>
            </a:r>
          </a:p>
          <a:p>
            <a:pPr lvl="1"/>
            <a:r>
              <a:rPr lang="en-US" dirty="0"/>
              <a:t>Crossroads</a:t>
            </a:r>
          </a:p>
          <a:p>
            <a:r>
              <a:rPr lang="en-US" dirty="0"/>
              <a:t>Hearth of 4 religions</a:t>
            </a:r>
          </a:p>
          <a:p>
            <a:pPr lvl="1"/>
            <a:r>
              <a:rPr lang="en-US" dirty="0"/>
              <a:t>Hinduism</a:t>
            </a:r>
          </a:p>
          <a:p>
            <a:pPr lvl="1"/>
            <a:r>
              <a:rPr lang="en-US" dirty="0"/>
              <a:t>Buddhism</a:t>
            </a:r>
          </a:p>
          <a:p>
            <a:pPr lvl="1"/>
            <a:r>
              <a:rPr lang="en-US" dirty="0"/>
              <a:t>Other Asian religions like Sikhism and Jainism</a:t>
            </a:r>
          </a:p>
          <a:p>
            <a:r>
              <a:rPr lang="en-US" dirty="0"/>
              <a:t>Spread throughout the world</a:t>
            </a:r>
          </a:p>
          <a:p>
            <a:pPr lvl="1"/>
            <a:r>
              <a:rPr lang="en-US" dirty="0"/>
              <a:t>Changes ritual and practice</a:t>
            </a:r>
          </a:p>
        </p:txBody>
      </p:sp>
      <p:sp>
        <p:nvSpPr>
          <p:cNvPr id="7" name="Text Placeholder 6"/>
          <p:cNvSpPr>
            <a:spLocks noGrp="1"/>
          </p:cNvSpPr>
          <p:nvPr>
            <p:ph type="body" sz="quarter" idx="13"/>
          </p:nvPr>
        </p:nvSpPr>
        <p:spPr>
          <a:xfrm>
            <a:off x="7290554" y="3677550"/>
            <a:ext cx="4343400" cy="523639"/>
          </a:xfrm>
        </p:spPr>
        <p:txBody>
          <a:bodyPr/>
          <a:lstStyle/>
          <a:p>
            <a:pPr algn="ctr"/>
            <a:r>
              <a:rPr lang="en-US" dirty="0"/>
              <a:t>Main world religions.</a:t>
            </a:r>
          </a:p>
        </p:txBody>
      </p:sp>
      <p:pic>
        <p:nvPicPr>
          <p:cNvPr id="5122" name="Picture 2" descr="L:\Higher Education Editorial\Kaveney\Short, Human Geography, 2e\Supplements\Figure JPEGs\Chapter 10\Figure 1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6001" y="1143000"/>
            <a:ext cx="4992506" cy="253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645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365126"/>
            <a:ext cx="5791200" cy="777875"/>
          </a:xfrm>
        </p:spPr>
        <p:txBody>
          <a:bodyPr/>
          <a:lstStyle/>
          <a:p>
            <a:r>
              <a:rPr lang="en-US" dirty="0" smtClean="0"/>
              <a:t>Hinduism</a:t>
            </a:r>
            <a:endParaRPr lang="en-US" dirty="0"/>
          </a:p>
        </p:txBody>
      </p:sp>
      <p:pic>
        <p:nvPicPr>
          <p:cNvPr id="6" name="Content Placeholder 5"/>
          <p:cNvPicPr>
            <a:picLocks noGrp="1" noChangeAspect="1"/>
          </p:cNvPicPr>
          <p:nvPr>
            <p:ph sz="quarter" idx="11"/>
          </p:nvPr>
        </p:nvPicPr>
        <p:blipFill>
          <a:blip r:embed="rId2"/>
          <a:stretch>
            <a:fillRect/>
          </a:stretch>
        </p:blipFill>
        <p:spPr>
          <a:xfrm>
            <a:off x="-1" y="0"/>
            <a:ext cx="5674659" cy="6858686"/>
          </a:xfrm>
          <a:prstGeom prst="rect">
            <a:avLst/>
          </a:prstGeom>
        </p:spPr>
      </p:pic>
      <p:sp>
        <p:nvSpPr>
          <p:cNvPr id="4" name="Content Placeholder 3"/>
          <p:cNvSpPr>
            <a:spLocks noGrp="1"/>
          </p:cNvSpPr>
          <p:nvPr>
            <p:ph sz="quarter" idx="12"/>
          </p:nvPr>
        </p:nvSpPr>
        <p:spPr/>
        <p:txBody>
          <a:bodyPr/>
          <a:lstStyle/>
          <a:p>
            <a:r>
              <a:rPr lang="en-US" dirty="0" smtClean="0"/>
              <a:t>Oldest of the world’s current religions</a:t>
            </a:r>
          </a:p>
          <a:p>
            <a:r>
              <a:rPr lang="en-US" dirty="0" smtClean="0"/>
              <a:t>Practice Ahimsa – reverence for all living things. Refrain from killing animals (including humans) if possible.</a:t>
            </a:r>
            <a:endParaRPr lang="en-US" dirty="0"/>
          </a:p>
        </p:txBody>
      </p:sp>
      <p:sp>
        <p:nvSpPr>
          <p:cNvPr id="5" name="Text Placeholder 4"/>
          <p:cNvSpPr>
            <a:spLocks noGrp="1"/>
          </p:cNvSpPr>
          <p:nvPr>
            <p:ph type="body" sz="quarter" idx="13"/>
          </p:nvPr>
        </p:nvSpPr>
        <p:spPr/>
        <p:txBody>
          <a:bodyPr/>
          <a:lstStyle/>
          <a:p>
            <a:r>
              <a:rPr lang="en-US" dirty="0" smtClean="0"/>
              <a:t>Worship very individualized – no set required rituals or practices.</a:t>
            </a:r>
          </a:p>
          <a:p>
            <a:r>
              <a:rPr lang="en-US" dirty="0" smtClean="0"/>
              <a:t>Do not proselytize &amp; no known “founder” </a:t>
            </a:r>
            <a:endParaRPr lang="en-US" dirty="0"/>
          </a:p>
        </p:txBody>
      </p:sp>
    </p:spTree>
    <p:extLst>
      <p:ext uri="{BB962C8B-B14F-4D97-AF65-F5344CB8AC3E}">
        <p14:creationId xmlns:p14="http://schemas.microsoft.com/office/powerpoint/2010/main" val="2668629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D4C5DAD-754D-4EF1-A1CD-F10150CC1B8D}" type="slidenum">
              <a:rPr lang="en-US" altLang="en-US"/>
              <a:pPr/>
              <a:t>15</a:t>
            </a:fld>
            <a:endParaRPr lang="en-US" altLang="en-US"/>
          </a:p>
        </p:txBody>
      </p:sp>
      <p:sp>
        <p:nvSpPr>
          <p:cNvPr id="45060" name="Rectangle 3"/>
          <p:cNvSpPr>
            <a:spLocks noGrp="1" noChangeArrowheads="1"/>
          </p:cNvSpPr>
          <p:nvPr>
            <p:ph type="body" idx="1"/>
          </p:nvPr>
        </p:nvSpPr>
        <p:spPr>
          <a:xfrm>
            <a:off x="606361" y="457200"/>
            <a:ext cx="9144000" cy="6010835"/>
          </a:xfrm>
        </p:spPr>
        <p:txBody>
          <a:bodyPr>
            <a:normAutofit lnSpcReduction="10000"/>
          </a:bodyPr>
          <a:lstStyle/>
          <a:p>
            <a:pPr>
              <a:lnSpc>
                <a:spcPct val="90000"/>
              </a:lnSpc>
            </a:pPr>
            <a:r>
              <a:rPr lang="en-US" altLang="en-US" dirty="0" smtClean="0"/>
              <a:t>Hinduism </a:t>
            </a:r>
          </a:p>
          <a:p>
            <a:pPr lvl="1">
              <a:lnSpc>
                <a:spcPct val="90000"/>
              </a:lnSpc>
            </a:pPr>
            <a:r>
              <a:rPr lang="en-US" altLang="en-US" dirty="0" smtClean="0"/>
              <a:t>Most ancient religious tradition in Asia (world?)</a:t>
            </a:r>
          </a:p>
          <a:p>
            <a:pPr lvl="1">
              <a:lnSpc>
                <a:spcPct val="90000"/>
              </a:lnSpc>
            </a:pPr>
            <a:r>
              <a:rPr lang="en-US" altLang="en-US" dirty="0" smtClean="0"/>
              <a:t>Vedas – Hindu sacred texts</a:t>
            </a:r>
          </a:p>
          <a:p>
            <a:pPr lvl="1">
              <a:lnSpc>
                <a:spcPct val="90000"/>
              </a:lnSpc>
            </a:pPr>
            <a:r>
              <a:rPr lang="en-US" altLang="en-US" dirty="0" smtClean="0"/>
              <a:t>May be viewed as monotheistic</a:t>
            </a:r>
          </a:p>
          <a:p>
            <a:pPr lvl="1">
              <a:lnSpc>
                <a:spcPct val="90000"/>
              </a:lnSpc>
            </a:pPr>
            <a:r>
              <a:rPr lang="en-US" altLang="en-US" dirty="0" smtClean="0"/>
              <a:t>Castes</a:t>
            </a:r>
          </a:p>
          <a:p>
            <a:pPr lvl="2">
              <a:lnSpc>
                <a:spcPct val="90000"/>
              </a:lnSpc>
            </a:pPr>
            <a:r>
              <a:rPr lang="en-US" altLang="en-US" dirty="0"/>
              <a:t>Brahman, priestly</a:t>
            </a:r>
          </a:p>
          <a:p>
            <a:pPr lvl="2">
              <a:lnSpc>
                <a:spcPct val="90000"/>
              </a:lnSpc>
            </a:pPr>
            <a:r>
              <a:rPr lang="en-US" altLang="en-US" dirty="0"/>
              <a:t>Kshatriya, warrior/ruler</a:t>
            </a:r>
          </a:p>
          <a:p>
            <a:pPr lvl="2">
              <a:lnSpc>
                <a:spcPct val="90000"/>
              </a:lnSpc>
            </a:pPr>
            <a:r>
              <a:rPr lang="en-US" altLang="en-US" dirty="0"/>
              <a:t>Vaisya, tradesman and farmer</a:t>
            </a:r>
          </a:p>
          <a:p>
            <a:pPr lvl="2">
              <a:lnSpc>
                <a:spcPct val="90000"/>
              </a:lnSpc>
            </a:pPr>
            <a:r>
              <a:rPr lang="en-US" altLang="en-US" dirty="0"/>
              <a:t>Sudra, servant and laborer</a:t>
            </a:r>
          </a:p>
          <a:p>
            <a:pPr lvl="1">
              <a:lnSpc>
                <a:spcPct val="90000"/>
              </a:lnSpc>
            </a:pPr>
            <a:r>
              <a:rPr lang="en-US" altLang="en-US" dirty="0" smtClean="0"/>
              <a:t>Untouchables (de facto 5</a:t>
            </a:r>
            <a:r>
              <a:rPr lang="en-US" altLang="en-US" baseline="30000" dirty="0" smtClean="0"/>
              <a:t>th</a:t>
            </a:r>
            <a:r>
              <a:rPr lang="en-US" altLang="en-US" dirty="0" smtClean="0"/>
              <a:t> caste)</a:t>
            </a:r>
          </a:p>
          <a:p>
            <a:pPr lvl="1">
              <a:lnSpc>
                <a:spcPct val="90000"/>
              </a:lnSpc>
            </a:pPr>
            <a:r>
              <a:rPr lang="en-US" altLang="en-US" dirty="0" smtClean="0"/>
              <a:t>Central belief is in reincarnation</a:t>
            </a:r>
          </a:p>
          <a:p>
            <a:pPr lvl="2">
              <a:lnSpc>
                <a:spcPct val="90000"/>
              </a:lnSpc>
            </a:pPr>
            <a:r>
              <a:rPr lang="en-US" altLang="en-US" dirty="0"/>
              <a:t>Transmigration of the soul</a:t>
            </a:r>
          </a:p>
          <a:p>
            <a:pPr lvl="2">
              <a:lnSpc>
                <a:spcPct val="90000"/>
              </a:lnSpc>
            </a:pPr>
            <a:r>
              <a:rPr lang="en-US" altLang="en-US" dirty="0"/>
              <a:t>Cycles of creation – birth to death to birth</a:t>
            </a:r>
          </a:p>
          <a:p>
            <a:pPr lvl="2">
              <a:lnSpc>
                <a:spcPct val="90000"/>
              </a:lnSpc>
            </a:pPr>
            <a:r>
              <a:rPr lang="en-US" altLang="en-US" dirty="0"/>
              <a:t>Role of dharma &amp; karma</a:t>
            </a:r>
          </a:p>
          <a:p>
            <a:pPr lvl="2">
              <a:lnSpc>
                <a:spcPct val="90000"/>
              </a:lnSpc>
            </a:pPr>
            <a:r>
              <a:rPr lang="en-US" altLang="en-US" dirty="0"/>
              <a:t>Effect on diet</a:t>
            </a:r>
          </a:p>
        </p:txBody>
      </p:sp>
      <p:pic>
        <p:nvPicPr>
          <p:cNvPr id="3" name="Picture 2"/>
          <p:cNvPicPr>
            <a:picLocks noChangeAspect="1"/>
          </p:cNvPicPr>
          <p:nvPr/>
        </p:nvPicPr>
        <p:blipFill>
          <a:blip r:embed="rId2"/>
          <a:stretch>
            <a:fillRect/>
          </a:stretch>
        </p:blipFill>
        <p:spPr>
          <a:xfrm>
            <a:off x="7235522" y="1537783"/>
            <a:ext cx="4956478" cy="3603048"/>
          </a:xfrm>
          <a:prstGeom prst="rect">
            <a:avLst/>
          </a:prstGeom>
        </p:spPr>
      </p:pic>
      <p:sp>
        <p:nvSpPr>
          <p:cNvPr id="4" name="Rectangle 3"/>
          <p:cNvSpPr/>
          <p:nvPr/>
        </p:nvSpPr>
        <p:spPr>
          <a:xfrm>
            <a:off x="7423046" y="5311790"/>
            <a:ext cx="4430315" cy="400110"/>
          </a:xfrm>
          <a:prstGeom prst="rect">
            <a:avLst/>
          </a:prstGeom>
        </p:spPr>
        <p:txBody>
          <a:bodyPr wrap="none">
            <a:spAutoFit/>
          </a:bodyPr>
          <a:lstStyle/>
          <a:p>
            <a:r>
              <a:rPr lang="en-US" sz="2000" dirty="0"/>
              <a:t>Hindu temple in Kuala Lumpur, Malaysia.</a:t>
            </a:r>
          </a:p>
        </p:txBody>
      </p:sp>
    </p:spTree>
    <p:extLst>
      <p:ext uri="{BB962C8B-B14F-4D97-AF65-F5344CB8AC3E}">
        <p14:creationId xmlns:p14="http://schemas.microsoft.com/office/powerpoint/2010/main" val="2928203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24982E-74D7-4FA7-9AFB-173E132DBE5D}" type="slidenum">
              <a:rPr lang="en-US" altLang="en-US"/>
              <a:pPr/>
              <a:t>16</a:t>
            </a:fld>
            <a:endParaRPr lang="en-US" altLang="en-US"/>
          </a:p>
        </p:txBody>
      </p:sp>
      <p:sp>
        <p:nvSpPr>
          <p:cNvPr id="46083" name="Rectangle 2"/>
          <p:cNvSpPr>
            <a:spLocks noGrp="1" noChangeArrowheads="1"/>
          </p:cNvSpPr>
          <p:nvPr>
            <p:ph type="title"/>
          </p:nvPr>
        </p:nvSpPr>
        <p:spPr>
          <a:xfrm>
            <a:off x="2590800" y="0"/>
            <a:ext cx="7772400" cy="1143000"/>
          </a:xfrm>
        </p:spPr>
        <p:txBody>
          <a:bodyPr/>
          <a:lstStyle/>
          <a:p>
            <a:pPr algn="ctr"/>
            <a:r>
              <a:rPr lang="en-US" altLang="en-US" smtClean="0"/>
              <a:t>Characteristics of Hinduism</a:t>
            </a:r>
          </a:p>
        </p:txBody>
      </p:sp>
      <p:sp>
        <p:nvSpPr>
          <p:cNvPr id="46084" name="Rectangle 3"/>
          <p:cNvSpPr>
            <a:spLocks noGrp="1" noChangeArrowheads="1"/>
          </p:cNvSpPr>
          <p:nvPr>
            <p:ph type="body" idx="1"/>
          </p:nvPr>
        </p:nvSpPr>
        <p:spPr>
          <a:xfrm>
            <a:off x="0" y="1039813"/>
            <a:ext cx="12192000" cy="5410200"/>
          </a:xfrm>
        </p:spPr>
        <p:txBody>
          <a:bodyPr/>
          <a:lstStyle/>
          <a:p>
            <a:r>
              <a:rPr lang="en-US" altLang="en-US" sz="3300" dirty="0"/>
              <a:t>No clergy or religious requirements – </a:t>
            </a:r>
          </a:p>
          <a:p>
            <a:r>
              <a:rPr lang="en-US" altLang="en-US" sz="3300" dirty="0"/>
              <a:t>No real splintering or sects</a:t>
            </a:r>
          </a:p>
          <a:p>
            <a:pPr lvl="1"/>
            <a:r>
              <a:rPr lang="en-US" altLang="en-US" sz="2900" dirty="0"/>
              <a:t>Can be practices in many ways &amp; at many levels so there was no need to “split off.”</a:t>
            </a:r>
          </a:p>
          <a:p>
            <a:r>
              <a:rPr lang="en-US" altLang="en-US" sz="3300" dirty="0"/>
              <a:t>No concept of a personal God</a:t>
            </a:r>
          </a:p>
          <a:p>
            <a:r>
              <a:rPr lang="en-US" altLang="en-US" sz="3300" dirty="0"/>
              <a:t>Each individual is seeking to comprehend the ultimate reality while living out his/her dharma with the goal of union with </a:t>
            </a:r>
            <a:r>
              <a:rPr lang="en-US" altLang="en-US" sz="3300" dirty="0" smtClean="0"/>
              <a:t>Brahman, thus ending the </a:t>
            </a:r>
            <a:r>
              <a:rPr lang="en-US" altLang="en-US" sz="3300" dirty="0"/>
              <a:t>cycle of </a:t>
            </a:r>
            <a:r>
              <a:rPr lang="en-US" altLang="en-US" sz="3300" dirty="0" smtClean="0"/>
              <a:t>reincarnation. Once one truly knows his/her true self, he/she unites with Brahman and is no longer reincarnated.</a:t>
            </a:r>
            <a:endParaRPr lang="en-US" altLang="en-US" sz="3300" dirty="0"/>
          </a:p>
        </p:txBody>
      </p:sp>
    </p:spTree>
    <p:extLst>
      <p:ext uri="{BB962C8B-B14F-4D97-AF65-F5344CB8AC3E}">
        <p14:creationId xmlns:p14="http://schemas.microsoft.com/office/powerpoint/2010/main" val="712461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Dharma &amp; Karma</a:t>
            </a:r>
            <a:endParaRPr lang="en-US" dirty="0"/>
          </a:p>
        </p:txBody>
      </p:sp>
      <p:sp>
        <p:nvSpPr>
          <p:cNvPr id="3" name="Content Placeholder 2"/>
          <p:cNvSpPr>
            <a:spLocks noGrp="1"/>
          </p:cNvSpPr>
          <p:nvPr>
            <p:ph idx="1"/>
          </p:nvPr>
        </p:nvSpPr>
        <p:spPr>
          <a:xfrm>
            <a:off x="304800" y="1143001"/>
            <a:ext cx="11887200" cy="5033963"/>
          </a:xfrm>
        </p:spPr>
        <p:txBody>
          <a:bodyPr/>
          <a:lstStyle/>
          <a:p>
            <a:r>
              <a:rPr lang="en-US" dirty="0"/>
              <a:t>Dharma </a:t>
            </a:r>
            <a:r>
              <a:rPr lang="en-US" dirty="0" smtClean="0"/>
              <a:t>– duty – received at birth according to which caste into which a person is born – no choice and no social mobility in the current lifetime: Example – a farmer</a:t>
            </a:r>
          </a:p>
          <a:p>
            <a:pPr lvl="1"/>
            <a:r>
              <a:rPr lang="en-US" dirty="0" smtClean="0"/>
              <a:t>His son will be a farmer, period.</a:t>
            </a:r>
          </a:p>
          <a:p>
            <a:pPr lvl="1"/>
            <a:r>
              <a:rPr lang="en-US" dirty="0" smtClean="0"/>
              <a:t>His daughter will only be able to marry a farmer’s son, period!</a:t>
            </a:r>
          </a:p>
          <a:p>
            <a:r>
              <a:rPr lang="en-US" dirty="0" smtClean="0"/>
              <a:t>Karma – the law of consequences</a:t>
            </a:r>
          </a:p>
          <a:p>
            <a:pPr lvl="1"/>
            <a:r>
              <a:rPr lang="en-US" dirty="0" smtClean="0"/>
              <a:t>A person who faithfully lives out his/her dharma will have good Karma and will be reincarnated in a favorable form i.e. a higher caste, a sacred cow, etc.</a:t>
            </a:r>
          </a:p>
          <a:p>
            <a:pPr lvl="1"/>
            <a:r>
              <a:rPr lang="en-US" dirty="0" smtClean="0"/>
              <a:t>A person who doesn’t live his/her dharma (chooses a different path in life) will be reincarnated in a less favorable form i.e. lower caste, a snail, etc.</a:t>
            </a:r>
            <a:endParaRPr lang="en-US" dirty="0"/>
          </a:p>
        </p:txBody>
      </p:sp>
    </p:spTree>
    <p:extLst>
      <p:ext uri="{BB962C8B-B14F-4D97-AF65-F5344CB8AC3E}">
        <p14:creationId xmlns:p14="http://schemas.microsoft.com/office/powerpoint/2010/main" val="766347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631FB8-C024-4A49-A7F8-770E9BCCF351}" type="slidenum">
              <a:rPr lang="en-US" altLang="en-US"/>
              <a:pPr/>
              <a:t>18</a:t>
            </a:fld>
            <a:endParaRPr lang="en-US" altLang="en-US"/>
          </a:p>
        </p:txBody>
      </p:sp>
      <p:pic>
        <p:nvPicPr>
          <p:cNvPr id="47107" name="Picture 2" descr="Brahman relationship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98812" y="24607"/>
            <a:ext cx="9144000" cy="6858000"/>
          </a:xfr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8" name="Rectangle 3"/>
          <p:cNvSpPr>
            <a:spLocks noGrp="1" noChangeArrowheads="1"/>
          </p:cNvSpPr>
          <p:nvPr>
            <p:ph type="title"/>
          </p:nvPr>
        </p:nvSpPr>
        <p:spPr>
          <a:xfrm>
            <a:off x="3048000" y="0"/>
            <a:ext cx="7315200" cy="685800"/>
          </a:xfrm>
        </p:spPr>
        <p:txBody>
          <a:bodyPr/>
          <a:lstStyle/>
          <a:p>
            <a:pPr algn="ctr"/>
            <a:r>
              <a:rPr lang="en-US" altLang="en-US" sz="3200">
                <a:latin typeface="Tahoma" panose="020B0604030504040204" pitchFamily="34" charset="0"/>
              </a:rPr>
              <a:t>Monotheism?</a:t>
            </a:r>
          </a:p>
        </p:txBody>
      </p:sp>
    </p:spTree>
    <p:extLst>
      <p:ext uri="{BB962C8B-B14F-4D97-AF65-F5344CB8AC3E}">
        <p14:creationId xmlns:p14="http://schemas.microsoft.com/office/powerpoint/2010/main" val="3349637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6525"/>
            <a:ext cx="10264588" cy="777875"/>
          </a:xfrm>
        </p:spPr>
        <p:txBody>
          <a:bodyPr/>
          <a:lstStyle/>
          <a:p>
            <a:pPr algn="r"/>
            <a:r>
              <a:rPr lang="en-US" dirty="0" smtClean="0"/>
              <a:t>Buddhism</a:t>
            </a:r>
            <a:endParaRPr lang="en-US" dirty="0"/>
          </a:p>
        </p:txBody>
      </p:sp>
      <p:pic>
        <p:nvPicPr>
          <p:cNvPr id="8" name="Content Placeholder 7"/>
          <p:cNvPicPr>
            <a:picLocks noGrp="1" noChangeAspect="1"/>
          </p:cNvPicPr>
          <p:nvPr>
            <p:ph sz="quarter" idx="11"/>
          </p:nvPr>
        </p:nvPicPr>
        <p:blipFill>
          <a:blip r:embed="rId2"/>
          <a:stretch>
            <a:fillRect/>
          </a:stretch>
        </p:blipFill>
        <p:spPr>
          <a:xfrm>
            <a:off x="0" y="0"/>
            <a:ext cx="5710186" cy="6858000"/>
          </a:xfrm>
          <a:prstGeom prst="rect">
            <a:avLst/>
          </a:prstGeom>
        </p:spPr>
      </p:pic>
      <p:sp>
        <p:nvSpPr>
          <p:cNvPr id="6" name="Content Placeholder 5"/>
          <p:cNvSpPr>
            <a:spLocks noGrp="1"/>
          </p:cNvSpPr>
          <p:nvPr>
            <p:ph sz="quarter" idx="12"/>
          </p:nvPr>
        </p:nvSpPr>
        <p:spPr>
          <a:xfrm>
            <a:off x="5710186" y="753035"/>
            <a:ext cx="6481814" cy="2514600"/>
          </a:xfrm>
        </p:spPr>
        <p:txBody>
          <a:bodyPr/>
          <a:lstStyle/>
          <a:p>
            <a:r>
              <a:rPr lang="en-US" dirty="0" smtClean="0"/>
              <a:t>More a philosophy of living than a religion. Teachings are about how to live properly and break the cycle of reincarnation – don’t deny God but consider it beyond understanding.</a:t>
            </a:r>
            <a:endParaRPr lang="en-US" dirty="0"/>
          </a:p>
        </p:txBody>
      </p:sp>
      <p:sp>
        <p:nvSpPr>
          <p:cNvPr id="7" name="Content Placeholder 6"/>
          <p:cNvSpPr>
            <a:spLocks noGrp="1"/>
          </p:cNvSpPr>
          <p:nvPr>
            <p:ph sz="quarter" idx="13"/>
          </p:nvPr>
        </p:nvSpPr>
        <p:spPr>
          <a:xfrm>
            <a:off x="5710186" y="3426944"/>
            <a:ext cx="6481814" cy="2624231"/>
          </a:xfrm>
        </p:spPr>
        <p:txBody>
          <a:bodyPr>
            <a:normAutofit fontScale="92500" lnSpcReduction="10000"/>
          </a:bodyPr>
          <a:lstStyle/>
          <a:p>
            <a:r>
              <a:rPr lang="en-US" dirty="0" smtClean="0"/>
              <a:t>Founder: Siddhartha Gautama – a Hindu of the Ruler/Warrior caste</a:t>
            </a:r>
          </a:p>
          <a:p>
            <a:r>
              <a:rPr lang="en-US" dirty="0" smtClean="0"/>
              <a:t>Sought to understand the causes of suffering and how to escape the cycle of reincarnation which resulted from unrelieved suffering.</a:t>
            </a:r>
            <a:endParaRPr lang="en-US" dirty="0"/>
          </a:p>
        </p:txBody>
      </p:sp>
    </p:spTree>
    <p:extLst>
      <p:ext uri="{BB962C8B-B14F-4D97-AF65-F5344CB8AC3E}">
        <p14:creationId xmlns:p14="http://schemas.microsoft.com/office/powerpoint/2010/main" val="845572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1"/>
          </p:nvPr>
        </p:nvSpPr>
        <p:spPr/>
        <p:txBody>
          <a:bodyPr>
            <a:normAutofit/>
          </a:bodyPr>
          <a:lstStyle/>
          <a:p>
            <a:pPr lvl="0"/>
            <a:r>
              <a:rPr lang="en-US" dirty="0"/>
              <a:t>Describe the three types of </a:t>
            </a:r>
            <a:r>
              <a:rPr lang="en-US" dirty="0" smtClean="0"/>
              <a:t>religion, </a:t>
            </a:r>
            <a:r>
              <a:rPr lang="en-US" dirty="0"/>
              <a:t>their </a:t>
            </a:r>
            <a:r>
              <a:rPr lang="en-US" dirty="0" smtClean="0"/>
              <a:t>origins, </a:t>
            </a:r>
            <a:r>
              <a:rPr lang="en-US" dirty="0"/>
              <a:t>and global distributions.</a:t>
            </a:r>
          </a:p>
          <a:p>
            <a:pPr lvl="0"/>
            <a:r>
              <a:rPr lang="en-US" dirty="0"/>
              <a:t>Explain the differences that exist within each major religion.</a:t>
            </a:r>
          </a:p>
          <a:p>
            <a:pPr lvl="0"/>
            <a:r>
              <a:rPr lang="en-US" dirty="0"/>
              <a:t>Consider the ways that religion is used to interpret the environment, to organize and regulate spaces.</a:t>
            </a:r>
          </a:p>
          <a:p>
            <a:pPr lvl="0"/>
            <a:r>
              <a:rPr lang="en-US" dirty="0"/>
              <a:t>Discuss the complex reasons why religious conflict occurs over space.</a:t>
            </a:r>
          </a:p>
          <a:p>
            <a:pPr lvl="0"/>
            <a:r>
              <a:rPr lang="en-US" dirty="0"/>
              <a:t>Reflect on how religious beliefs and practices inform social dynamics and affect social relations.</a:t>
            </a:r>
          </a:p>
        </p:txBody>
      </p:sp>
      <p:sp>
        <p:nvSpPr>
          <p:cNvPr id="4" name="Title 3"/>
          <p:cNvSpPr>
            <a:spLocks noGrp="1"/>
          </p:cNvSpPr>
          <p:nvPr>
            <p:ph type="title"/>
          </p:nvPr>
        </p:nvSpPr>
        <p:spPr/>
        <p:txBody>
          <a:bodyPr/>
          <a:lstStyle/>
          <a:p>
            <a:r>
              <a:rPr lang="en-US"/>
              <a:t>Chapter Learning Objectives</a:t>
            </a:r>
            <a:endParaRPr lang="en-US" dirty="0"/>
          </a:p>
        </p:txBody>
      </p:sp>
    </p:spTree>
    <p:extLst>
      <p:ext uri="{BB962C8B-B14F-4D97-AF65-F5344CB8AC3E}">
        <p14:creationId xmlns:p14="http://schemas.microsoft.com/office/powerpoint/2010/main" val="3797647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Geography of Major Religions</a:t>
            </a:r>
          </a:p>
        </p:txBody>
      </p:sp>
      <p:sp>
        <p:nvSpPr>
          <p:cNvPr id="5" name="Content Placeholder 4"/>
          <p:cNvSpPr>
            <a:spLocks noGrp="1"/>
          </p:cNvSpPr>
          <p:nvPr>
            <p:ph sz="quarter" idx="11"/>
          </p:nvPr>
        </p:nvSpPr>
        <p:spPr>
          <a:xfrm>
            <a:off x="0" y="1143000"/>
            <a:ext cx="7868576" cy="5029200"/>
          </a:xfrm>
        </p:spPr>
        <p:txBody>
          <a:bodyPr>
            <a:normAutofit/>
          </a:bodyPr>
          <a:lstStyle/>
          <a:p>
            <a:pPr marL="0" indent="0">
              <a:buNone/>
            </a:pPr>
            <a:r>
              <a:rPr lang="en-US" u="sng" dirty="0"/>
              <a:t>BUDDHISM</a:t>
            </a:r>
          </a:p>
          <a:p>
            <a:r>
              <a:rPr lang="en-US" dirty="0"/>
              <a:t>Offshoot of Hinduism</a:t>
            </a:r>
          </a:p>
          <a:p>
            <a:pPr lvl="1"/>
            <a:r>
              <a:rPr lang="en-US" dirty="0"/>
              <a:t>Spread across East and Southeast Asia</a:t>
            </a:r>
          </a:p>
          <a:p>
            <a:pPr lvl="1"/>
            <a:r>
              <a:rPr lang="en-US" dirty="0"/>
              <a:t>Distance from caste</a:t>
            </a:r>
          </a:p>
          <a:p>
            <a:r>
              <a:rPr lang="en-US" dirty="0"/>
              <a:t>Fundamental beliefs</a:t>
            </a:r>
          </a:p>
          <a:p>
            <a:pPr lvl="1"/>
            <a:r>
              <a:rPr lang="en-US" dirty="0"/>
              <a:t>Overtime and space, two </a:t>
            </a:r>
            <a:r>
              <a:rPr lang="en-US" dirty="0" smtClean="0"/>
              <a:t>major forms</a:t>
            </a:r>
            <a:r>
              <a:rPr lang="en-US" dirty="0"/>
              <a:t>: Mahayana and Theravada</a:t>
            </a:r>
          </a:p>
          <a:p>
            <a:pPr lvl="1"/>
            <a:r>
              <a:rPr lang="en-US" dirty="0"/>
              <a:t>New form a response to British colonialism and Christian proselytizing</a:t>
            </a:r>
          </a:p>
        </p:txBody>
      </p:sp>
      <p:sp>
        <p:nvSpPr>
          <p:cNvPr id="7" name="Text Placeholder 6"/>
          <p:cNvSpPr>
            <a:spLocks noGrp="1"/>
          </p:cNvSpPr>
          <p:nvPr>
            <p:ph type="body" sz="quarter" idx="13"/>
          </p:nvPr>
        </p:nvSpPr>
        <p:spPr>
          <a:xfrm>
            <a:off x="8173376" y="4975113"/>
            <a:ext cx="4018623" cy="962637"/>
          </a:xfrm>
        </p:spPr>
        <p:txBody>
          <a:bodyPr/>
          <a:lstStyle/>
          <a:p>
            <a:r>
              <a:rPr lang="en-US" dirty="0"/>
              <a:t>Buddhist monks in Yangon, Myanmar.</a:t>
            </a:r>
          </a:p>
        </p:txBody>
      </p:sp>
      <p:pic>
        <p:nvPicPr>
          <p:cNvPr id="7170" name="Picture 2" descr="L:\Higher Education Editorial\Kaveney\Short, Human Geography, 2e\Supplements\Figure JPEGs\Chapter 10\Figure 1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3377" y="1143000"/>
            <a:ext cx="4018623" cy="3654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512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C425B7-97F4-4529-8CBD-A3173D565E82}" type="slidenum">
              <a:rPr lang="en-US" altLang="en-US"/>
              <a:pPr/>
              <a:t>21</a:t>
            </a:fld>
            <a:endParaRPr lang="en-US" altLang="en-US"/>
          </a:p>
        </p:txBody>
      </p:sp>
      <p:sp>
        <p:nvSpPr>
          <p:cNvPr id="51204" name="Rectangle 3"/>
          <p:cNvSpPr>
            <a:spLocks noGrp="1" noChangeArrowheads="1"/>
          </p:cNvSpPr>
          <p:nvPr>
            <p:ph type="body" idx="1"/>
          </p:nvPr>
        </p:nvSpPr>
        <p:spPr>
          <a:xfrm>
            <a:off x="0" y="533306"/>
            <a:ext cx="12192000" cy="5916707"/>
          </a:xfrm>
        </p:spPr>
        <p:txBody>
          <a:bodyPr>
            <a:normAutofit lnSpcReduction="10000"/>
          </a:bodyPr>
          <a:lstStyle/>
          <a:p>
            <a:r>
              <a:rPr lang="en-US" altLang="en-US" sz="3300" dirty="0"/>
              <a:t>Siddhartha Gautama – Kshatriya </a:t>
            </a:r>
            <a:r>
              <a:rPr lang="en-US" altLang="en-US" sz="3300" dirty="0" smtClean="0"/>
              <a:t>Caste</a:t>
            </a:r>
          </a:p>
          <a:p>
            <a:pPr lvl="1"/>
            <a:r>
              <a:rPr lang="en-US" altLang="en-US" sz="2900" dirty="0" smtClean="0"/>
              <a:t>Referred to as “The Buddha”</a:t>
            </a:r>
          </a:p>
          <a:p>
            <a:r>
              <a:rPr lang="en-US" altLang="en-US" sz="3300" dirty="0" smtClean="0"/>
              <a:t>Buddha </a:t>
            </a:r>
            <a:r>
              <a:rPr lang="en-US" altLang="en-US" sz="3300" dirty="0"/>
              <a:t>– </a:t>
            </a:r>
            <a:r>
              <a:rPr lang="en-US" altLang="en-US" sz="3300" dirty="0" smtClean="0"/>
              <a:t>anyone who becomes enlightened</a:t>
            </a:r>
          </a:p>
          <a:p>
            <a:pPr lvl="1"/>
            <a:r>
              <a:rPr lang="en-US" altLang="en-US" sz="2900" dirty="0" smtClean="0"/>
              <a:t>Rejected the idea of a caste system </a:t>
            </a:r>
            <a:r>
              <a:rPr lang="en-US" altLang="en-US" sz="3200" dirty="0" smtClean="0"/>
              <a:t>– </a:t>
            </a:r>
            <a:r>
              <a:rPr lang="en-US" altLang="en-US" sz="3200" dirty="0"/>
              <a:t>start on a level </a:t>
            </a:r>
            <a:r>
              <a:rPr lang="en-US" altLang="en-US" sz="3200" dirty="0" smtClean="0"/>
              <a:t>playing field</a:t>
            </a:r>
            <a:endParaRPr lang="en-US" altLang="en-US" sz="2900" dirty="0" smtClean="0"/>
          </a:p>
          <a:p>
            <a:r>
              <a:rPr lang="en-US" altLang="en-US" sz="3300" dirty="0" smtClean="0"/>
              <a:t>Four </a:t>
            </a:r>
            <a:r>
              <a:rPr lang="en-US" altLang="en-US" sz="3300" dirty="0"/>
              <a:t>Noble </a:t>
            </a:r>
            <a:r>
              <a:rPr lang="en-US" altLang="en-US" sz="3300" dirty="0" smtClean="0"/>
              <a:t>Truths (Siddhartha’s understanding the suffering cycle)</a:t>
            </a:r>
            <a:endParaRPr lang="en-US" altLang="en-US" sz="3300" dirty="0"/>
          </a:p>
          <a:p>
            <a:pPr lvl="1"/>
            <a:r>
              <a:rPr lang="en-US" altLang="en-US" sz="2900" dirty="0"/>
              <a:t>Life involves </a:t>
            </a:r>
            <a:r>
              <a:rPr lang="en-US" altLang="en-US" sz="2900" dirty="0" smtClean="0"/>
              <a:t>suffering (an indisputable fact)</a:t>
            </a:r>
            <a:endParaRPr lang="en-US" altLang="en-US" sz="2900" dirty="0"/>
          </a:p>
          <a:p>
            <a:pPr lvl="1"/>
            <a:r>
              <a:rPr lang="en-US" altLang="en-US" sz="2900" dirty="0"/>
              <a:t>Cause of suffering is </a:t>
            </a:r>
            <a:r>
              <a:rPr lang="en-US" altLang="en-US" sz="2900" dirty="0" smtClean="0"/>
              <a:t>desire (craving) </a:t>
            </a:r>
            <a:endParaRPr lang="en-US" altLang="en-US" sz="2900" dirty="0"/>
          </a:p>
          <a:p>
            <a:pPr lvl="1"/>
            <a:r>
              <a:rPr lang="en-US" altLang="en-US" sz="2900" dirty="0"/>
              <a:t>Elimination of desire ends </a:t>
            </a:r>
            <a:r>
              <a:rPr lang="en-US" altLang="en-US" sz="2900" dirty="0" smtClean="0"/>
              <a:t>suffering &amp; reincarnation – Nirvana </a:t>
            </a:r>
            <a:endParaRPr lang="en-US" altLang="en-US" sz="2900" dirty="0"/>
          </a:p>
          <a:p>
            <a:pPr lvl="1"/>
            <a:r>
              <a:rPr lang="en-US" altLang="en-US" sz="2900" dirty="0"/>
              <a:t>Right thinking and behavior eliminate desire</a:t>
            </a:r>
          </a:p>
          <a:p>
            <a:r>
              <a:rPr lang="en-US" altLang="en-US" sz="3300" dirty="0"/>
              <a:t>Diffused from </a:t>
            </a:r>
            <a:r>
              <a:rPr lang="en-US" altLang="en-US" sz="3300" dirty="0" smtClean="0"/>
              <a:t>India – later practically eliminated in India (Mongol invasion which brought Islam to India.</a:t>
            </a:r>
            <a:endParaRPr lang="en-US" altLang="en-US" sz="3300" dirty="0"/>
          </a:p>
        </p:txBody>
      </p:sp>
    </p:spTree>
    <p:extLst>
      <p:ext uri="{BB962C8B-B14F-4D97-AF65-F5344CB8AC3E}">
        <p14:creationId xmlns:p14="http://schemas.microsoft.com/office/powerpoint/2010/main" val="3198502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004046-7E1B-4ACC-AABE-A26A2AE9928E}" type="slidenum">
              <a:rPr lang="en-US" altLang="en-US"/>
              <a:pPr/>
              <a:t>22</a:t>
            </a:fld>
            <a:endParaRPr lang="en-US" altLang="en-US"/>
          </a:p>
        </p:txBody>
      </p:sp>
      <p:pic>
        <p:nvPicPr>
          <p:cNvPr id="55299" name="Picture 2" descr="burma - inside temple"/>
          <p:cNvPicPr>
            <a:picLocks noGrp="1" noChangeAspect="1" noChangeArrowheads="1"/>
          </p:cNvPicPr>
          <p:nvPr>
            <p:ph idx="1"/>
          </p:nvPr>
        </p:nvPicPr>
        <p:blipFill>
          <a:blip r:embed="rId2">
            <a:lum bright="70000" contrast="-70000"/>
            <a:extLst>
              <a:ext uri="{28A0092B-C50C-407E-A947-70E740481C1C}">
                <a14:useLocalDpi xmlns:a14="http://schemas.microsoft.com/office/drawing/2010/main" val="0"/>
              </a:ext>
            </a:extLst>
          </a:blip>
          <a:srcRect/>
          <a:stretch>
            <a:fillRect/>
          </a:stretch>
        </p:blipFill>
        <p:spPr>
          <a:xfrm>
            <a:off x="3048000" y="0"/>
            <a:ext cx="9144000" cy="6858000"/>
          </a:xfrm>
          <a:noFill/>
          <a:ln w="76200">
            <a:solidFill>
              <a:srgbClr val="FFCC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0" name="Rectangle 3"/>
          <p:cNvSpPr>
            <a:spLocks noGrp="1" noChangeArrowheads="1"/>
          </p:cNvSpPr>
          <p:nvPr>
            <p:ph type="title"/>
          </p:nvPr>
        </p:nvSpPr>
        <p:spPr>
          <a:xfrm>
            <a:off x="0" y="588309"/>
            <a:ext cx="2931459" cy="4225738"/>
          </a:xfrm>
        </p:spPr>
        <p:txBody>
          <a:bodyPr>
            <a:normAutofit/>
          </a:bodyPr>
          <a:lstStyle/>
          <a:p>
            <a:pPr algn="ctr"/>
            <a:r>
              <a:rPr lang="en-US" altLang="en-US" dirty="0" smtClean="0"/>
              <a:t>Follow the Eight-Fold Path to end desire or craving</a:t>
            </a:r>
          </a:p>
        </p:txBody>
      </p:sp>
      <p:grpSp>
        <p:nvGrpSpPr>
          <p:cNvPr id="55301" name="Group 4"/>
          <p:cNvGrpSpPr>
            <a:grpSpLocks/>
          </p:cNvGrpSpPr>
          <p:nvPr/>
        </p:nvGrpSpPr>
        <p:grpSpPr bwMode="auto">
          <a:xfrm>
            <a:off x="3146612" y="121024"/>
            <a:ext cx="8969188" cy="6747903"/>
            <a:chOff x="-3" y="-3"/>
            <a:chExt cx="3799" cy="3462"/>
          </a:xfrm>
        </p:grpSpPr>
        <p:grpSp>
          <p:nvGrpSpPr>
            <p:cNvPr id="55302" name="Group 5"/>
            <p:cNvGrpSpPr>
              <a:grpSpLocks/>
            </p:cNvGrpSpPr>
            <p:nvPr/>
          </p:nvGrpSpPr>
          <p:grpSpPr bwMode="auto">
            <a:xfrm>
              <a:off x="0" y="0"/>
              <a:ext cx="3793" cy="3456"/>
              <a:chOff x="0" y="0"/>
              <a:chExt cx="3793" cy="3456"/>
            </a:xfrm>
          </p:grpSpPr>
          <p:grpSp>
            <p:nvGrpSpPr>
              <p:cNvPr id="55304" name="Group 6"/>
              <p:cNvGrpSpPr>
                <a:grpSpLocks/>
              </p:cNvGrpSpPr>
              <p:nvPr/>
            </p:nvGrpSpPr>
            <p:grpSpPr bwMode="auto">
              <a:xfrm>
                <a:off x="0" y="0"/>
                <a:ext cx="1641" cy="672"/>
                <a:chOff x="0" y="0"/>
                <a:chExt cx="1641" cy="672"/>
              </a:xfrm>
            </p:grpSpPr>
            <p:sp>
              <p:nvSpPr>
                <p:cNvPr id="55329" name="Rectangle 7"/>
                <p:cNvSpPr>
                  <a:spLocks noChangeArrowheads="1"/>
                </p:cNvSpPr>
                <p:nvPr/>
              </p:nvSpPr>
              <p:spPr bwMode="auto">
                <a:xfrm>
                  <a:off x="43" y="0"/>
                  <a:ext cx="1555"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42792"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b="1" dirty="0">
                      <a:cs typeface="Arial" panose="020B0604020202020204" pitchFamily="34" charset="0"/>
                    </a:rPr>
                    <a:t>The Way</a:t>
                  </a:r>
                  <a:r>
                    <a:rPr lang="en-US" altLang="en-US" sz="2400" b="1" dirty="0">
                      <a:cs typeface="Arial" panose="020B0604020202020204" pitchFamily="34" charset="0"/>
                    </a:rPr>
                    <a:t> (the 8-Fold Path)</a:t>
                  </a:r>
                  <a:endParaRPr lang="en-US" altLang="en-US" sz="2400" dirty="0">
                    <a:latin typeface="Times New Roman" panose="02020603050405020304" pitchFamily="18" charset="0"/>
                  </a:endParaRPr>
                </a:p>
              </p:txBody>
            </p:sp>
            <p:sp>
              <p:nvSpPr>
                <p:cNvPr id="55330" name="Rectangle 8"/>
                <p:cNvSpPr>
                  <a:spLocks noChangeArrowheads="1"/>
                </p:cNvSpPr>
                <p:nvPr/>
              </p:nvSpPr>
              <p:spPr bwMode="auto">
                <a:xfrm>
                  <a:off x="0" y="0"/>
                  <a:ext cx="1641" cy="67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nvGrpSpPr>
              <p:cNvPr id="55305" name="Group 9"/>
              <p:cNvGrpSpPr>
                <a:grpSpLocks/>
              </p:cNvGrpSpPr>
              <p:nvPr/>
            </p:nvGrpSpPr>
            <p:grpSpPr bwMode="auto">
              <a:xfrm>
                <a:off x="1641" y="0"/>
                <a:ext cx="2152" cy="672"/>
                <a:chOff x="1641" y="0"/>
                <a:chExt cx="2152" cy="672"/>
              </a:xfrm>
            </p:grpSpPr>
            <p:sp>
              <p:nvSpPr>
                <p:cNvPr id="55327" name="Rectangle 10"/>
                <p:cNvSpPr>
                  <a:spLocks noChangeArrowheads="1"/>
                </p:cNvSpPr>
                <p:nvPr/>
              </p:nvSpPr>
              <p:spPr bwMode="auto">
                <a:xfrm>
                  <a:off x="1684" y="0"/>
                  <a:ext cx="2066"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cs typeface="Arial" panose="020B0604020202020204" pitchFamily="34" charset="0"/>
                    </a:rPr>
                    <a:t>The threefold scheme of morality</a:t>
                  </a:r>
                  <a:endParaRPr lang="en-US" altLang="en-US" sz="2400" b="1">
                    <a:latin typeface="Times New Roman" panose="02020603050405020304" pitchFamily="18" charset="0"/>
                  </a:endParaRPr>
                </a:p>
              </p:txBody>
            </p:sp>
            <p:sp>
              <p:nvSpPr>
                <p:cNvPr id="55328" name="Rectangle 11"/>
                <p:cNvSpPr>
                  <a:spLocks noChangeArrowheads="1"/>
                </p:cNvSpPr>
                <p:nvPr/>
              </p:nvSpPr>
              <p:spPr bwMode="auto">
                <a:xfrm>
                  <a:off x="1641" y="0"/>
                  <a:ext cx="2152" cy="67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nvGrpSpPr>
              <p:cNvPr id="55306" name="Group 12"/>
              <p:cNvGrpSpPr>
                <a:grpSpLocks/>
              </p:cNvGrpSpPr>
              <p:nvPr/>
            </p:nvGrpSpPr>
            <p:grpSpPr bwMode="auto">
              <a:xfrm>
                <a:off x="0" y="672"/>
                <a:ext cx="1641" cy="864"/>
                <a:chOff x="0" y="672"/>
                <a:chExt cx="1641" cy="864"/>
              </a:xfrm>
            </p:grpSpPr>
            <p:sp>
              <p:nvSpPr>
                <p:cNvPr id="55325" name="Rectangle 13"/>
                <p:cNvSpPr>
                  <a:spLocks noChangeArrowheads="1"/>
                </p:cNvSpPr>
                <p:nvPr/>
              </p:nvSpPr>
              <p:spPr bwMode="auto">
                <a:xfrm>
                  <a:off x="43" y="672"/>
                  <a:ext cx="1555" cy="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indent="-114300">
                    <a:tabLst>
                      <a:tab pos="228600" algn="l"/>
                    </a:tabLst>
                    <a:defRPr>
                      <a:solidFill>
                        <a:schemeClr val="tx1"/>
                      </a:solidFill>
                      <a:latin typeface="Arial" panose="020B0604020202020204" pitchFamily="34" charset="0"/>
                    </a:defRPr>
                  </a:lvl1pPr>
                  <a:lvl2pPr marL="742950" indent="-285750">
                    <a:tabLst>
                      <a:tab pos="228600" algn="l"/>
                    </a:tabLst>
                    <a:defRPr>
                      <a:solidFill>
                        <a:schemeClr val="tx1"/>
                      </a:solidFill>
                      <a:latin typeface="Arial" panose="020B0604020202020204" pitchFamily="34" charset="0"/>
                    </a:defRPr>
                  </a:lvl2pPr>
                  <a:lvl3pPr marL="1143000" indent="-228600">
                    <a:tabLst>
                      <a:tab pos="228600" algn="l"/>
                    </a:tabLst>
                    <a:defRPr>
                      <a:solidFill>
                        <a:schemeClr val="tx1"/>
                      </a:solidFill>
                      <a:latin typeface="Arial" panose="020B0604020202020204" pitchFamily="34" charset="0"/>
                    </a:defRPr>
                  </a:lvl3pPr>
                  <a:lvl4pPr marL="1600200" indent="-228600">
                    <a:tabLst>
                      <a:tab pos="228600" algn="l"/>
                    </a:tabLst>
                    <a:defRPr>
                      <a:solidFill>
                        <a:schemeClr val="tx1"/>
                      </a:solidFill>
                      <a:latin typeface="Arial" panose="020B0604020202020204" pitchFamily="34" charset="0"/>
                    </a:defRPr>
                  </a:lvl4pPr>
                  <a:lvl5pPr marL="2057400" indent="-22860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eaLnBrk="1" hangingPunct="1">
                    <a:lnSpc>
                      <a:spcPct val="70000"/>
                    </a:lnSpc>
                  </a:pPr>
                  <a:r>
                    <a:rPr lang="en-US" altLang="en-US" sz="2200" b="1">
                      <a:cs typeface="Arial" panose="020B0604020202020204" pitchFamily="34" charset="0"/>
                    </a:rPr>
                    <a:t>1.</a:t>
                  </a:r>
                  <a:r>
                    <a:rPr lang="en-US" altLang="en-US" sz="2200" b="1">
                      <a:latin typeface="Times New Roman" panose="02020603050405020304" pitchFamily="18" charset="0"/>
                      <a:cs typeface="Times New Roman" panose="02020603050405020304" pitchFamily="18" charset="0"/>
                    </a:rPr>
                    <a:t> </a:t>
                  </a:r>
                  <a:r>
                    <a:rPr lang="en-US" altLang="en-US" sz="2000" b="1">
                      <a:cs typeface="Arial" panose="020B0604020202020204" pitchFamily="34" charset="0"/>
                    </a:rPr>
                    <a:t>Right understanding</a:t>
                  </a:r>
                </a:p>
                <a:p>
                  <a:pPr>
                    <a:lnSpc>
                      <a:spcPct val="70000"/>
                    </a:lnSpc>
                  </a:pPr>
                  <a:r>
                    <a:rPr lang="en-US" altLang="en-US" sz="2000" b="1">
                      <a:cs typeface="Arial" panose="020B0604020202020204" pitchFamily="34" charset="0"/>
                    </a:rPr>
                    <a:t>2.</a:t>
                  </a:r>
                  <a:r>
                    <a:rPr lang="en-US" altLang="en-US" sz="2000" b="1">
                      <a:latin typeface="Times New Roman" panose="02020603050405020304" pitchFamily="18" charset="0"/>
                      <a:cs typeface="Times New Roman" panose="02020603050405020304" pitchFamily="18" charset="0"/>
                    </a:rPr>
                    <a:t> </a:t>
                  </a:r>
                  <a:r>
                    <a:rPr lang="en-US" altLang="en-US" sz="2000" b="1">
                      <a:cs typeface="Arial" panose="020B0604020202020204" pitchFamily="34" charset="0"/>
                    </a:rPr>
                    <a:t>Right thought</a:t>
                  </a:r>
                </a:p>
                <a:p>
                  <a:endParaRPr lang="en-US" altLang="en-US" sz="2000" b="1">
                    <a:latin typeface="Times New Roman" panose="02020603050405020304" pitchFamily="18" charset="0"/>
                  </a:endParaRPr>
                </a:p>
              </p:txBody>
            </p:sp>
            <p:sp>
              <p:nvSpPr>
                <p:cNvPr id="55326" name="Rectangle 14"/>
                <p:cNvSpPr>
                  <a:spLocks noChangeArrowheads="1"/>
                </p:cNvSpPr>
                <p:nvPr/>
              </p:nvSpPr>
              <p:spPr bwMode="auto">
                <a:xfrm>
                  <a:off x="0" y="672"/>
                  <a:ext cx="1641" cy="86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nvGrpSpPr>
              <p:cNvPr id="55307" name="Group 15"/>
              <p:cNvGrpSpPr>
                <a:grpSpLocks/>
              </p:cNvGrpSpPr>
              <p:nvPr/>
            </p:nvGrpSpPr>
            <p:grpSpPr bwMode="auto">
              <a:xfrm>
                <a:off x="1641" y="672"/>
                <a:ext cx="1166" cy="864"/>
                <a:chOff x="1641" y="672"/>
                <a:chExt cx="1166" cy="864"/>
              </a:xfrm>
            </p:grpSpPr>
            <p:sp>
              <p:nvSpPr>
                <p:cNvPr id="55323" name="Rectangle 16"/>
                <p:cNvSpPr>
                  <a:spLocks noChangeArrowheads="1"/>
                </p:cNvSpPr>
                <p:nvPr/>
              </p:nvSpPr>
              <p:spPr bwMode="auto">
                <a:xfrm>
                  <a:off x="1684" y="672"/>
                  <a:ext cx="1080" cy="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b="1">
                      <a:cs typeface="Arial" panose="020B0604020202020204" pitchFamily="34" charset="0"/>
                    </a:rPr>
                    <a:t>Faith</a:t>
                  </a:r>
                </a:p>
                <a:p>
                  <a:r>
                    <a:rPr lang="en-US" altLang="en-US" sz="2200" b="1">
                      <a:cs typeface="Arial" panose="020B0604020202020204" pitchFamily="34" charset="0"/>
                    </a:rPr>
                    <a:t>(initially)</a:t>
                  </a:r>
                </a:p>
                <a:p>
                  <a:endParaRPr lang="en-US" altLang="en-US" sz="2400">
                    <a:latin typeface="Times New Roman" panose="02020603050405020304" pitchFamily="18" charset="0"/>
                  </a:endParaRPr>
                </a:p>
              </p:txBody>
            </p:sp>
            <p:sp>
              <p:nvSpPr>
                <p:cNvPr id="55324" name="Rectangle 17"/>
                <p:cNvSpPr>
                  <a:spLocks noChangeArrowheads="1"/>
                </p:cNvSpPr>
                <p:nvPr/>
              </p:nvSpPr>
              <p:spPr bwMode="auto">
                <a:xfrm>
                  <a:off x="1641" y="672"/>
                  <a:ext cx="1166" cy="86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nvGrpSpPr>
              <p:cNvPr id="55308" name="Group 18"/>
              <p:cNvGrpSpPr>
                <a:grpSpLocks/>
              </p:cNvGrpSpPr>
              <p:nvPr/>
            </p:nvGrpSpPr>
            <p:grpSpPr bwMode="auto">
              <a:xfrm>
                <a:off x="2807" y="672"/>
                <a:ext cx="986" cy="2784"/>
                <a:chOff x="2807" y="672"/>
                <a:chExt cx="986" cy="2784"/>
              </a:xfrm>
            </p:grpSpPr>
            <p:sp>
              <p:nvSpPr>
                <p:cNvPr id="55321" name="Rectangle 19"/>
                <p:cNvSpPr>
                  <a:spLocks noChangeArrowheads="1"/>
                </p:cNvSpPr>
                <p:nvPr/>
              </p:nvSpPr>
              <p:spPr bwMode="auto">
                <a:xfrm>
                  <a:off x="2850" y="672"/>
                  <a:ext cx="900" cy="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b="1">
                      <a:cs typeface="Arial" panose="020B0604020202020204" pitchFamily="34" charset="0"/>
                    </a:rPr>
                    <a:t>Wisdom: III</a:t>
                  </a:r>
                </a:p>
                <a:p>
                  <a:r>
                    <a:rPr lang="en-US" altLang="en-US" sz="2200" b="1">
                      <a:cs typeface="Arial" panose="020B0604020202020204" pitchFamily="34" charset="0"/>
                    </a:rPr>
                    <a:t>(ultimately)</a:t>
                  </a:r>
                </a:p>
                <a:p>
                  <a:endParaRPr lang="en-US" altLang="en-US" sz="2400" b="1">
                    <a:latin typeface="Times New Roman" panose="02020603050405020304" pitchFamily="18" charset="0"/>
                  </a:endParaRPr>
                </a:p>
              </p:txBody>
            </p:sp>
            <p:sp>
              <p:nvSpPr>
                <p:cNvPr id="55322" name="Rectangle 20"/>
                <p:cNvSpPr>
                  <a:spLocks noChangeArrowheads="1"/>
                </p:cNvSpPr>
                <p:nvPr/>
              </p:nvSpPr>
              <p:spPr bwMode="auto">
                <a:xfrm>
                  <a:off x="2807" y="672"/>
                  <a:ext cx="986" cy="27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nvGrpSpPr>
              <p:cNvPr id="55309" name="Group 21"/>
              <p:cNvGrpSpPr>
                <a:grpSpLocks/>
              </p:cNvGrpSpPr>
              <p:nvPr/>
            </p:nvGrpSpPr>
            <p:grpSpPr bwMode="auto">
              <a:xfrm>
                <a:off x="0" y="1536"/>
                <a:ext cx="1641" cy="864"/>
                <a:chOff x="0" y="1536"/>
                <a:chExt cx="1641" cy="864"/>
              </a:xfrm>
            </p:grpSpPr>
            <p:sp>
              <p:nvSpPr>
                <p:cNvPr id="55319" name="Rectangle 22"/>
                <p:cNvSpPr>
                  <a:spLocks noChangeArrowheads="1"/>
                </p:cNvSpPr>
                <p:nvPr/>
              </p:nvSpPr>
              <p:spPr bwMode="auto">
                <a:xfrm>
                  <a:off x="43" y="1536"/>
                  <a:ext cx="1555" cy="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indent="-114300">
                    <a:tabLst>
                      <a:tab pos="228600" algn="l"/>
                    </a:tabLst>
                    <a:defRPr>
                      <a:solidFill>
                        <a:schemeClr val="tx1"/>
                      </a:solidFill>
                      <a:latin typeface="Arial" panose="020B0604020202020204" pitchFamily="34" charset="0"/>
                    </a:defRPr>
                  </a:lvl1pPr>
                  <a:lvl2pPr marL="742950" indent="-285750">
                    <a:tabLst>
                      <a:tab pos="228600" algn="l"/>
                    </a:tabLst>
                    <a:defRPr>
                      <a:solidFill>
                        <a:schemeClr val="tx1"/>
                      </a:solidFill>
                      <a:latin typeface="Arial" panose="020B0604020202020204" pitchFamily="34" charset="0"/>
                    </a:defRPr>
                  </a:lvl2pPr>
                  <a:lvl3pPr marL="1143000" indent="-228600">
                    <a:tabLst>
                      <a:tab pos="228600" algn="l"/>
                    </a:tabLst>
                    <a:defRPr>
                      <a:solidFill>
                        <a:schemeClr val="tx1"/>
                      </a:solidFill>
                      <a:latin typeface="Arial" panose="020B0604020202020204" pitchFamily="34" charset="0"/>
                    </a:defRPr>
                  </a:lvl3pPr>
                  <a:lvl4pPr marL="1600200" indent="-228600">
                    <a:tabLst>
                      <a:tab pos="228600" algn="l"/>
                    </a:tabLst>
                    <a:defRPr>
                      <a:solidFill>
                        <a:schemeClr val="tx1"/>
                      </a:solidFill>
                      <a:latin typeface="Arial" panose="020B0604020202020204" pitchFamily="34" charset="0"/>
                    </a:defRPr>
                  </a:lvl4pPr>
                  <a:lvl5pPr marL="2057400" indent="-22860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eaLnBrk="1" hangingPunct="1">
                    <a:lnSpc>
                      <a:spcPct val="70000"/>
                    </a:lnSpc>
                  </a:pPr>
                  <a:r>
                    <a:rPr lang="en-US" altLang="en-US" sz="2200" b="1">
                      <a:cs typeface="Arial" panose="020B0604020202020204" pitchFamily="34" charset="0"/>
                    </a:rPr>
                    <a:t>3.</a:t>
                  </a:r>
                  <a:r>
                    <a:rPr lang="en-US" altLang="en-US" sz="2200" b="1">
                      <a:latin typeface="Times New Roman" panose="02020603050405020304" pitchFamily="18" charset="0"/>
                      <a:cs typeface="Times New Roman" panose="02020603050405020304" pitchFamily="18" charset="0"/>
                    </a:rPr>
                    <a:t> </a:t>
                  </a:r>
                  <a:r>
                    <a:rPr lang="en-US" altLang="en-US" sz="2000" b="1">
                      <a:cs typeface="Arial" panose="020B0604020202020204" pitchFamily="34" charset="0"/>
                    </a:rPr>
                    <a:t>Right speech</a:t>
                  </a:r>
                </a:p>
                <a:p>
                  <a:pPr>
                    <a:lnSpc>
                      <a:spcPct val="70000"/>
                    </a:lnSpc>
                  </a:pPr>
                  <a:r>
                    <a:rPr lang="en-US" altLang="en-US" sz="2000" b="1">
                      <a:cs typeface="Arial" panose="020B0604020202020204" pitchFamily="34" charset="0"/>
                    </a:rPr>
                    <a:t>4.</a:t>
                  </a:r>
                  <a:r>
                    <a:rPr lang="en-US" altLang="en-US" sz="2000" b="1">
                      <a:latin typeface="Times New Roman" panose="02020603050405020304" pitchFamily="18" charset="0"/>
                      <a:cs typeface="Times New Roman" panose="02020603050405020304" pitchFamily="18" charset="0"/>
                    </a:rPr>
                    <a:t> </a:t>
                  </a:r>
                  <a:r>
                    <a:rPr lang="en-US" altLang="en-US" sz="2000" b="1">
                      <a:cs typeface="Arial" panose="020B0604020202020204" pitchFamily="34" charset="0"/>
                    </a:rPr>
                    <a:t>Right bodily action</a:t>
                  </a:r>
                </a:p>
                <a:p>
                  <a:pPr>
                    <a:lnSpc>
                      <a:spcPct val="70000"/>
                    </a:lnSpc>
                  </a:pPr>
                  <a:r>
                    <a:rPr lang="en-US" altLang="en-US" sz="2000" b="1">
                      <a:cs typeface="Arial" panose="020B0604020202020204" pitchFamily="34" charset="0"/>
                    </a:rPr>
                    <a:t>5.</a:t>
                  </a:r>
                  <a:r>
                    <a:rPr lang="en-US" altLang="en-US" sz="2000" b="1">
                      <a:latin typeface="Times New Roman" panose="02020603050405020304" pitchFamily="18" charset="0"/>
                      <a:cs typeface="Times New Roman" panose="02020603050405020304" pitchFamily="18" charset="0"/>
                    </a:rPr>
                    <a:t> </a:t>
                  </a:r>
                  <a:r>
                    <a:rPr lang="en-US" altLang="en-US" sz="2000" b="1">
                      <a:cs typeface="Arial" panose="020B0604020202020204" pitchFamily="34" charset="0"/>
                    </a:rPr>
                    <a:t>Right livelihood</a:t>
                  </a:r>
                  <a:endParaRPr lang="en-US" altLang="en-US" sz="2000">
                    <a:latin typeface="Times New Roman" panose="02020603050405020304" pitchFamily="18" charset="0"/>
                  </a:endParaRPr>
                </a:p>
              </p:txBody>
            </p:sp>
            <p:sp>
              <p:nvSpPr>
                <p:cNvPr id="55320" name="Rectangle 23"/>
                <p:cNvSpPr>
                  <a:spLocks noChangeArrowheads="1"/>
                </p:cNvSpPr>
                <p:nvPr/>
              </p:nvSpPr>
              <p:spPr bwMode="auto">
                <a:xfrm>
                  <a:off x="0" y="1536"/>
                  <a:ext cx="1641" cy="86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nvGrpSpPr>
              <p:cNvPr id="55310" name="Group 24"/>
              <p:cNvGrpSpPr>
                <a:grpSpLocks/>
              </p:cNvGrpSpPr>
              <p:nvPr/>
            </p:nvGrpSpPr>
            <p:grpSpPr bwMode="auto">
              <a:xfrm>
                <a:off x="1641" y="1536"/>
                <a:ext cx="1166" cy="864"/>
                <a:chOff x="1641" y="1536"/>
                <a:chExt cx="1166" cy="864"/>
              </a:xfrm>
            </p:grpSpPr>
            <p:sp>
              <p:nvSpPr>
                <p:cNvPr id="55317" name="Rectangle 25"/>
                <p:cNvSpPr>
                  <a:spLocks noChangeArrowheads="1"/>
                </p:cNvSpPr>
                <p:nvPr/>
              </p:nvSpPr>
              <p:spPr bwMode="auto">
                <a:xfrm>
                  <a:off x="1684" y="1536"/>
                  <a:ext cx="1080" cy="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b="1">
                      <a:cs typeface="Arial" panose="020B0604020202020204" pitchFamily="34" charset="0"/>
                    </a:rPr>
                    <a:t>Morality: I</a:t>
                  </a:r>
                </a:p>
                <a:p>
                  <a:endParaRPr lang="en-US" altLang="en-US" sz="2400">
                    <a:latin typeface="Times New Roman" panose="02020603050405020304" pitchFamily="18" charset="0"/>
                  </a:endParaRPr>
                </a:p>
              </p:txBody>
            </p:sp>
            <p:sp>
              <p:nvSpPr>
                <p:cNvPr id="55318" name="Rectangle 26"/>
                <p:cNvSpPr>
                  <a:spLocks noChangeArrowheads="1"/>
                </p:cNvSpPr>
                <p:nvPr/>
              </p:nvSpPr>
              <p:spPr bwMode="auto">
                <a:xfrm>
                  <a:off x="1641" y="1536"/>
                  <a:ext cx="1166" cy="86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nvGrpSpPr>
              <p:cNvPr id="55311" name="Group 27"/>
              <p:cNvGrpSpPr>
                <a:grpSpLocks/>
              </p:cNvGrpSpPr>
              <p:nvPr/>
            </p:nvGrpSpPr>
            <p:grpSpPr bwMode="auto">
              <a:xfrm>
                <a:off x="0" y="2400"/>
                <a:ext cx="1641" cy="1056"/>
                <a:chOff x="0" y="2400"/>
                <a:chExt cx="1641" cy="1056"/>
              </a:xfrm>
            </p:grpSpPr>
            <p:sp>
              <p:nvSpPr>
                <p:cNvPr id="55315" name="Rectangle 28"/>
                <p:cNvSpPr>
                  <a:spLocks noChangeArrowheads="1"/>
                </p:cNvSpPr>
                <p:nvPr/>
              </p:nvSpPr>
              <p:spPr bwMode="auto">
                <a:xfrm>
                  <a:off x="43" y="2400"/>
                  <a:ext cx="1555" cy="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indent="-114300">
                    <a:tabLst>
                      <a:tab pos="228600" algn="l"/>
                    </a:tabLst>
                    <a:defRPr>
                      <a:solidFill>
                        <a:schemeClr val="tx1"/>
                      </a:solidFill>
                      <a:latin typeface="Arial" panose="020B0604020202020204" pitchFamily="34" charset="0"/>
                    </a:defRPr>
                  </a:lvl1pPr>
                  <a:lvl2pPr marL="742950" indent="-285750">
                    <a:tabLst>
                      <a:tab pos="228600" algn="l"/>
                    </a:tabLst>
                    <a:defRPr>
                      <a:solidFill>
                        <a:schemeClr val="tx1"/>
                      </a:solidFill>
                      <a:latin typeface="Arial" panose="020B0604020202020204" pitchFamily="34" charset="0"/>
                    </a:defRPr>
                  </a:lvl2pPr>
                  <a:lvl3pPr marL="1143000" indent="-228600">
                    <a:tabLst>
                      <a:tab pos="228600" algn="l"/>
                    </a:tabLst>
                    <a:defRPr>
                      <a:solidFill>
                        <a:schemeClr val="tx1"/>
                      </a:solidFill>
                      <a:latin typeface="Arial" panose="020B0604020202020204" pitchFamily="34" charset="0"/>
                    </a:defRPr>
                  </a:lvl3pPr>
                  <a:lvl4pPr marL="1600200" indent="-228600">
                    <a:tabLst>
                      <a:tab pos="228600" algn="l"/>
                    </a:tabLst>
                    <a:defRPr>
                      <a:solidFill>
                        <a:schemeClr val="tx1"/>
                      </a:solidFill>
                      <a:latin typeface="Arial" panose="020B0604020202020204" pitchFamily="34" charset="0"/>
                    </a:defRPr>
                  </a:lvl4pPr>
                  <a:lvl5pPr marL="2057400" indent="-22860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eaLnBrk="1" hangingPunct="1">
                    <a:lnSpc>
                      <a:spcPct val="70000"/>
                    </a:lnSpc>
                  </a:pPr>
                  <a:r>
                    <a:rPr lang="en-US" altLang="en-US" sz="2200" b="1">
                      <a:cs typeface="Arial" panose="020B0604020202020204" pitchFamily="34" charset="0"/>
                    </a:rPr>
                    <a:t>6.</a:t>
                  </a:r>
                  <a:r>
                    <a:rPr lang="en-US" altLang="en-US" sz="2200" b="1">
                      <a:latin typeface="Times New Roman" panose="02020603050405020304" pitchFamily="18" charset="0"/>
                      <a:cs typeface="Times New Roman" panose="02020603050405020304" pitchFamily="18" charset="0"/>
                    </a:rPr>
                    <a:t> </a:t>
                  </a:r>
                  <a:r>
                    <a:rPr lang="en-US" altLang="en-US" sz="2000" b="1">
                      <a:cs typeface="Arial" panose="020B0604020202020204" pitchFamily="34" charset="0"/>
                    </a:rPr>
                    <a:t>Right moral effort</a:t>
                  </a:r>
                </a:p>
                <a:p>
                  <a:pPr>
                    <a:lnSpc>
                      <a:spcPct val="70000"/>
                    </a:lnSpc>
                  </a:pPr>
                  <a:r>
                    <a:rPr lang="en-US" altLang="en-US" sz="2000" b="1">
                      <a:cs typeface="Arial" panose="020B0604020202020204" pitchFamily="34" charset="0"/>
                    </a:rPr>
                    <a:t>7.</a:t>
                  </a:r>
                  <a:r>
                    <a:rPr lang="en-US" altLang="en-US" sz="2000" b="1">
                      <a:latin typeface="Times New Roman" panose="02020603050405020304" pitchFamily="18" charset="0"/>
                      <a:cs typeface="Times New Roman" panose="02020603050405020304" pitchFamily="18" charset="0"/>
                    </a:rPr>
                    <a:t> </a:t>
                  </a:r>
                  <a:r>
                    <a:rPr lang="en-US" altLang="en-US" sz="2000" b="1">
                      <a:cs typeface="Arial" panose="020B0604020202020204" pitchFamily="34" charset="0"/>
                    </a:rPr>
                    <a:t>Right mindfulness</a:t>
                  </a:r>
                </a:p>
                <a:p>
                  <a:pPr>
                    <a:lnSpc>
                      <a:spcPct val="70000"/>
                    </a:lnSpc>
                  </a:pPr>
                  <a:r>
                    <a:rPr lang="en-US" altLang="en-US" sz="2000" b="1">
                      <a:cs typeface="Arial" panose="020B0604020202020204" pitchFamily="34" charset="0"/>
                    </a:rPr>
                    <a:t>8.</a:t>
                  </a:r>
                  <a:r>
                    <a:rPr lang="en-US" altLang="en-US" sz="2000" b="1">
                      <a:latin typeface="Times New Roman" panose="02020603050405020304" pitchFamily="18" charset="0"/>
                      <a:cs typeface="Times New Roman" panose="02020603050405020304" pitchFamily="18" charset="0"/>
                    </a:rPr>
                    <a:t> </a:t>
                  </a:r>
                  <a:r>
                    <a:rPr lang="en-US" altLang="en-US" sz="2000" b="1">
                      <a:cs typeface="Arial" panose="020B0604020202020204" pitchFamily="34" charset="0"/>
                    </a:rPr>
                    <a:t>Right concentration</a:t>
                  </a:r>
                  <a:endParaRPr lang="en-US" altLang="en-US" sz="2000" b="1">
                    <a:latin typeface="Times New Roman" panose="02020603050405020304" pitchFamily="18" charset="0"/>
                  </a:endParaRPr>
                </a:p>
              </p:txBody>
            </p:sp>
            <p:sp>
              <p:nvSpPr>
                <p:cNvPr id="55316" name="Rectangle 29"/>
                <p:cNvSpPr>
                  <a:spLocks noChangeArrowheads="1"/>
                </p:cNvSpPr>
                <p:nvPr/>
              </p:nvSpPr>
              <p:spPr bwMode="auto">
                <a:xfrm>
                  <a:off x="0" y="2400"/>
                  <a:ext cx="1641" cy="105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nvGrpSpPr>
              <p:cNvPr id="55312" name="Group 30"/>
              <p:cNvGrpSpPr>
                <a:grpSpLocks/>
              </p:cNvGrpSpPr>
              <p:nvPr/>
            </p:nvGrpSpPr>
            <p:grpSpPr bwMode="auto">
              <a:xfrm>
                <a:off x="1641" y="2400"/>
                <a:ext cx="1166" cy="1056"/>
                <a:chOff x="1641" y="2400"/>
                <a:chExt cx="1166" cy="1056"/>
              </a:xfrm>
            </p:grpSpPr>
            <p:sp>
              <p:nvSpPr>
                <p:cNvPr id="55313" name="Rectangle 31"/>
                <p:cNvSpPr>
                  <a:spLocks noChangeArrowheads="1"/>
                </p:cNvSpPr>
                <p:nvPr/>
              </p:nvSpPr>
              <p:spPr bwMode="auto">
                <a:xfrm>
                  <a:off x="1684" y="2400"/>
                  <a:ext cx="1080" cy="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b="1">
                      <a:cs typeface="Arial" panose="020B0604020202020204" pitchFamily="34" charset="0"/>
                    </a:rPr>
                    <a:t>Meditation: II</a:t>
                  </a:r>
                </a:p>
                <a:p>
                  <a:endParaRPr lang="en-US" altLang="en-US" sz="2200" b="1"/>
                </a:p>
              </p:txBody>
            </p:sp>
            <p:sp>
              <p:nvSpPr>
                <p:cNvPr id="55314" name="Rectangle 32"/>
                <p:cNvSpPr>
                  <a:spLocks noChangeArrowheads="1"/>
                </p:cNvSpPr>
                <p:nvPr/>
              </p:nvSpPr>
              <p:spPr bwMode="auto">
                <a:xfrm>
                  <a:off x="1641" y="2400"/>
                  <a:ext cx="1166" cy="105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sp>
          <p:nvSpPr>
            <p:cNvPr id="55303" name="Rectangle 33"/>
            <p:cNvSpPr>
              <a:spLocks noChangeArrowheads="1"/>
            </p:cNvSpPr>
            <p:nvPr/>
          </p:nvSpPr>
          <p:spPr bwMode="auto">
            <a:xfrm>
              <a:off x="-3" y="-3"/>
              <a:ext cx="3799" cy="3462"/>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spTree>
    <p:extLst>
      <p:ext uri="{BB962C8B-B14F-4D97-AF65-F5344CB8AC3E}">
        <p14:creationId xmlns:p14="http://schemas.microsoft.com/office/powerpoint/2010/main" val="1511939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2A3AEA-42A1-4EC8-B000-69C31C6E2BA5}" type="slidenum">
              <a:rPr lang="en-US" altLang="en-US"/>
              <a:pPr/>
              <a:t>23</a:t>
            </a:fld>
            <a:endParaRPr lang="en-US" altLang="en-US"/>
          </a:p>
        </p:txBody>
      </p:sp>
      <p:sp>
        <p:nvSpPr>
          <p:cNvPr id="53252" name="Rectangle 3"/>
          <p:cNvSpPr>
            <a:spLocks noGrp="1" noChangeArrowheads="1"/>
          </p:cNvSpPr>
          <p:nvPr>
            <p:ph type="body" idx="1"/>
          </p:nvPr>
        </p:nvSpPr>
        <p:spPr>
          <a:xfrm>
            <a:off x="188259" y="618565"/>
            <a:ext cx="12003741" cy="6239435"/>
          </a:xfrm>
        </p:spPr>
        <p:txBody>
          <a:bodyPr/>
          <a:lstStyle/>
          <a:p>
            <a:r>
              <a:rPr lang="en-US" altLang="en-US" sz="3300" dirty="0"/>
              <a:t>Scriptures: </a:t>
            </a:r>
            <a:r>
              <a:rPr lang="en-US" altLang="en-US" sz="3300" dirty="0" err="1"/>
              <a:t>Vinaya</a:t>
            </a:r>
            <a:r>
              <a:rPr lang="en-US" altLang="en-US" sz="3300" dirty="0"/>
              <a:t> (discipline) – expanded later</a:t>
            </a:r>
          </a:p>
          <a:p>
            <a:r>
              <a:rPr lang="en-US" altLang="en-US" sz="3300" dirty="0"/>
              <a:t>Branches:</a:t>
            </a:r>
          </a:p>
          <a:p>
            <a:pPr lvl="1"/>
            <a:r>
              <a:rPr lang="en-US" altLang="en-US" sz="2900" dirty="0"/>
              <a:t>Theravada (south) – monk seeks own </a:t>
            </a:r>
            <a:r>
              <a:rPr lang="en-US" altLang="en-US" sz="2900" dirty="0" smtClean="0"/>
              <a:t>deliverance ( closer to the teachings and example of Siddhartha Gautama) – all males spend some time as a monk – a week to a lifetime</a:t>
            </a:r>
          </a:p>
          <a:p>
            <a:pPr lvl="2"/>
            <a:r>
              <a:rPr lang="en-US" altLang="en-US" sz="2500" dirty="0" smtClean="0"/>
              <a:t>Buddhist nuns – not all women get involved</a:t>
            </a:r>
            <a:endParaRPr lang="en-US" altLang="en-US" sz="2500" dirty="0"/>
          </a:p>
          <a:p>
            <a:pPr lvl="1"/>
            <a:r>
              <a:rPr lang="en-US" altLang="en-US" sz="2900" dirty="0"/>
              <a:t>Mahayana (north) – role of bodhisattvas &amp; </a:t>
            </a:r>
            <a:r>
              <a:rPr lang="en-US" altLang="en-US" sz="2900" dirty="0" smtClean="0"/>
              <a:t>ritual (somewhat syncretic) more focused on orthopraxy</a:t>
            </a:r>
          </a:p>
          <a:p>
            <a:pPr lvl="2"/>
            <a:r>
              <a:rPr lang="en-US" altLang="en-US" sz="2800" dirty="0"/>
              <a:t>Zen Buddhism – the Japanese version</a:t>
            </a:r>
          </a:p>
          <a:p>
            <a:pPr lvl="1"/>
            <a:r>
              <a:rPr lang="en-US" altLang="en-US" sz="2900" dirty="0" smtClean="0"/>
              <a:t>Tibetan </a:t>
            </a:r>
            <a:r>
              <a:rPr lang="en-US" altLang="en-US" sz="2900" dirty="0"/>
              <a:t>Lamaism – example of </a:t>
            </a:r>
            <a:r>
              <a:rPr lang="en-US" altLang="en-US" sz="2900" dirty="0" smtClean="0"/>
              <a:t>syncretism – use of prayer flags and prayer wheels</a:t>
            </a:r>
          </a:p>
        </p:txBody>
      </p:sp>
    </p:spTree>
    <p:extLst>
      <p:ext uri="{BB962C8B-B14F-4D97-AF65-F5344CB8AC3E}">
        <p14:creationId xmlns:p14="http://schemas.microsoft.com/office/powerpoint/2010/main" val="251195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306546" cy="6858000"/>
          </a:xfrm>
          <a:prstGeom prst="rect">
            <a:avLst/>
          </a:prstGeom>
        </p:spPr>
      </p:pic>
    </p:spTree>
    <p:extLst>
      <p:ext uri="{BB962C8B-B14F-4D97-AF65-F5344CB8AC3E}">
        <p14:creationId xmlns:p14="http://schemas.microsoft.com/office/powerpoint/2010/main" val="3070089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Geography of Major Religions</a:t>
            </a:r>
          </a:p>
        </p:txBody>
      </p:sp>
      <p:sp>
        <p:nvSpPr>
          <p:cNvPr id="5" name="Content Placeholder 4"/>
          <p:cNvSpPr>
            <a:spLocks noGrp="1"/>
          </p:cNvSpPr>
          <p:nvPr>
            <p:ph sz="quarter" idx="11"/>
          </p:nvPr>
        </p:nvSpPr>
        <p:spPr>
          <a:xfrm>
            <a:off x="304799" y="1143000"/>
            <a:ext cx="8086165" cy="5029200"/>
          </a:xfrm>
        </p:spPr>
        <p:txBody>
          <a:bodyPr>
            <a:normAutofit/>
          </a:bodyPr>
          <a:lstStyle/>
          <a:p>
            <a:pPr marL="0" indent="0">
              <a:buNone/>
            </a:pPr>
            <a:r>
              <a:rPr lang="en-US" u="sng" dirty="0"/>
              <a:t>OTHER ASIAN RELIGIONS</a:t>
            </a:r>
          </a:p>
          <a:p>
            <a:r>
              <a:rPr lang="en-US" dirty="0"/>
              <a:t>In South </a:t>
            </a:r>
            <a:r>
              <a:rPr lang="en-US" dirty="0" smtClean="0"/>
              <a:t>Asia (somewhat related to Hinduism)</a:t>
            </a:r>
            <a:endParaRPr lang="en-US" dirty="0"/>
          </a:p>
          <a:p>
            <a:pPr lvl="1"/>
            <a:r>
              <a:rPr lang="en-US" dirty="0"/>
              <a:t>Sikhism: combines Hindu and Muslim qualities</a:t>
            </a:r>
          </a:p>
          <a:p>
            <a:pPr lvl="1"/>
            <a:r>
              <a:rPr lang="en-US" dirty="0"/>
              <a:t>Jainism: ancient religion teaching </a:t>
            </a:r>
            <a:r>
              <a:rPr lang="en-US" dirty="0" smtClean="0"/>
              <a:t>extreme form of </a:t>
            </a:r>
            <a:r>
              <a:rPr lang="en-US" dirty="0"/>
              <a:t>nonviolence</a:t>
            </a:r>
          </a:p>
          <a:p>
            <a:r>
              <a:rPr lang="en-US" dirty="0"/>
              <a:t>In East Asia</a:t>
            </a:r>
          </a:p>
          <a:p>
            <a:pPr lvl="1"/>
            <a:r>
              <a:rPr lang="en-US" dirty="0"/>
              <a:t>Shinto: Japan’s traditional religion</a:t>
            </a:r>
          </a:p>
          <a:p>
            <a:pPr lvl="1"/>
            <a:r>
              <a:rPr lang="en-US" dirty="0"/>
              <a:t>Confucianism: philosophy and religion stressing family loyalty and social harmony</a:t>
            </a:r>
          </a:p>
          <a:p>
            <a:pPr lvl="1"/>
            <a:endParaRPr lang="en-US" b="1" dirty="0"/>
          </a:p>
          <a:p>
            <a:pPr lvl="1"/>
            <a:endParaRPr lang="en-US" b="1" dirty="0"/>
          </a:p>
          <a:p>
            <a:pPr lvl="1"/>
            <a:endParaRPr lang="en-US" dirty="0"/>
          </a:p>
        </p:txBody>
      </p:sp>
      <p:sp>
        <p:nvSpPr>
          <p:cNvPr id="7" name="Text Placeholder 6"/>
          <p:cNvSpPr>
            <a:spLocks noGrp="1"/>
          </p:cNvSpPr>
          <p:nvPr>
            <p:ph type="body" sz="quarter" idx="13"/>
          </p:nvPr>
        </p:nvSpPr>
        <p:spPr>
          <a:xfrm>
            <a:off x="8515846" y="5698592"/>
            <a:ext cx="3923950" cy="652244"/>
          </a:xfrm>
        </p:spPr>
        <p:txBody>
          <a:bodyPr/>
          <a:lstStyle/>
          <a:p>
            <a:r>
              <a:rPr lang="en-US" dirty="0"/>
              <a:t>Jain Temple in Mumbai, India.</a:t>
            </a:r>
          </a:p>
        </p:txBody>
      </p:sp>
      <p:pic>
        <p:nvPicPr>
          <p:cNvPr id="8194" name="Picture 2" descr="L:\Higher Education Editorial\Kaveney\Short, Human Geography, 2e\Supplements\Figure JPEGs\Chapter 10\Figure 1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9525" y="1038261"/>
            <a:ext cx="3117675" cy="466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360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Where?</a:t>
            </a:r>
            <a:endParaRPr lang="en-US" dirty="0"/>
          </a:p>
        </p:txBody>
      </p:sp>
      <p:sp>
        <p:nvSpPr>
          <p:cNvPr id="56324" name="Rectangle 3"/>
          <p:cNvSpPr>
            <a:spLocks noGrp="1" noChangeArrowheads="1"/>
          </p:cNvSpPr>
          <p:nvPr>
            <p:ph sz="quarter" idx="11"/>
          </p:nvPr>
        </p:nvSpPr>
        <p:spPr/>
        <p:txBody>
          <a:bodyPr>
            <a:normAutofit/>
          </a:bodyPr>
          <a:lstStyle/>
          <a:p>
            <a:pPr>
              <a:lnSpc>
                <a:spcPct val="90000"/>
              </a:lnSpc>
            </a:pPr>
            <a:r>
              <a:rPr lang="en-US" altLang="en-US" sz="3300" dirty="0" smtClean="0"/>
              <a:t>Other Eastern </a:t>
            </a:r>
            <a:r>
              <a:rPr lang="en-US" altLang="en-US" sz="3300" dirty="0"/>
              <a:t>Religions</a:t>
            </a:r>
          </a:p>
          <a:p>
            <a:pPr lvl="1">
              <a:lnSpc>
                <a:spcPct val="90000"/>
              </a:lnSpc>
            </a:pPr>
            <a:r>
              <a:rPr lang="en-US" altLang="en-US" sz="2900" dirty="0" smtClean="0"/>
              <a:t>Jainism - India</a:t>
            </a:r>
          </a:p>
          <a:p>
            <a:pPr lvl="1">
              <a:lnSpc>
                <a:spcPct val="90000"/>
              </a:lnSpc>
            </a:pPr>
            <a:r>
              <a:rPr lang="en-US" altLang="en-US" sz="2900" dirty="0" smtClean="0"/>
              <a:t>Sikhism – Punjab region of India &amp; Pakistan</a:t>
            </a:r>
            <a:endParaRPr lang="en-US" altLang="en-US" sz="2900" dirty="0"/>
          </a:p>
          <a:p>
            <a:pPr lvl="1">
              <a:lnSpc>
                <a:spcPct val="90000"/>
              </a:lnSpc>
            </a:pPr>
            <a:r>
              <a:rPr lang="en-US" altLang="en-US" sz="2900" dirty="0" smtClean="0"/>
              <a:t>Confucianism </a:t>
            </a:r>
            <a:r>
              <a:rPr lang="en-US" altLang="en-US" sz="2900" dirty="0"/>
              <a:t>– China </a:t>
            </a:r>
            <a:r>
              <a:rPr lang="en-US" altLang="en-US" sz="2900" dirty="0" smtClean="0"/>
              <a:t>(basically a philosophy of living)</a:t>
            </a:r>
            <a:endParaRPr lang="en-US" altLang="en-US" sz="2900" dirty="0"/>
          </a:p>
          <a:p>
            <a:pPr lvl="1">
              <a:lnSpc>
                <a:spcPct val="90000"/>
              </a:lnSpc>
            </a:pPr>
            <a:r>
              <a:rPr lang="en-US" altLang="en-US" sz="2900" dirty="0"/>
              <a:t>Taoism – China </a:t>
            </a:r>
          </a:p>
          <a:p>
            <a:pPr lvl="1">
              <a:lnSpc>
                <a:spcPct val="90000"/>
              </a:lnSpc>
            </a:pPr>
            <a:r>
              <a:rPr lang="en-US" altLang="en-US" sz="2900" dirty="0"/>
              <a:t>Shinto – Japan </a:t>
            </a:r>
          </a:p>
          <a:p>
            <a:pPr lvl="1">
              <a:lnSpc>
                <a:spcPct val="90000"/>
              </a:lnSpc>
            </a:pPr>
            <a:r>
              <a:rPr lang="en-US" altLang="en-US" sz="2900" dirty="0"/>
              <a:t>Zoroastrianism – Iran</a:t>
            </a:r>
          </a:p>
          <a:p>
            <a:pPr lvl="1">
              <a:lnSpc>
                <a:spcPct val="90000"/>
              </a:lnSpc>
            </a:pPr>
            <a:r>
              <a:rPr lang="en-US" altLang="en-US" dirty="0" smtClean="0"/>
              <a:t>Baha'i – Iran </a:t>
            </a:r>
            <a:endParaRPr lang="en-US" altLang="en-US" sz="2900" dirty="0"/>
          </a:p>
        </p:txBody>
      </p:sp>
      <p:sp>
        <p:nvSpPr>
          <p:cNvPr id="3" name="Content Placeholder 2"/>
          <p:cNvSpPr>
            <a:spLocks noGrp="1"/>
          </p:cNvSpPr>
          <p:nvPr>
            <p:ph sz="quarter" idx="12"/>
          </p:nvPr>
        </p:nvSpPr>
        <p:spPr/>
        <p:txBody>
          <a:bodyPr/>
          <a:lstStyle/>
          <a:p>
            <a:pPr>
              <a:lnSpc>
                <a:spcPct val="90000"/>
              </a:lnSpc>
            </a:pPr>
            <a:r>
              <a:rPr lang="en-US" altLang="en-US" sz="3300" dirty="0"/>
              <a:t>Animism and Shamanism (usually in remote areas) – not only in Asia</a:t>
            </a:r>
          </a:p>
          <a:p>
            <a:pPr lvl="1">
              <a:lnSpc>
                <a:spcPct val="90000"/>
              </a:lnSpc>
            </a:pPr>
            <a:r>
              <a:rPr lang="en-US" altLang="en-US" sz="2900" dirty="0"/>
              <a:t>Animism  </a:t>
            </a:r>
          </a:p>
          <a:p>
            <a:pPr lvl="2">
              <a:lnSpc>
                <a:spcPct val="90000"/>
              </a:lnSpc>
            </a:pPr>
            <a:r>
              <a:rPr lang="en-US" altLang="en-US" sz="2600" dirty="0"/>
              <a:t>Belief in influence of spirits or spiritual forces in all creation</a:t>
            </a:r>
          </a:p>
          <a:p>
            <a:pPr lvl="1">
              <a:lnSpc>
                <a:spcPct val="90000"/>
              </a:lnSpc>
            </a:pPr>
            <a:r>
              <a:rPr lang="en-US" altLang="en-US" sz="2900" dirty="0"/>
              <a:t>Shamanism</a:t>
            </a:r>
          </a:p>
          <a:p>
            <a:pPr lvl="2">
              <a:lnSpc>
                <a:spcPct val="90000"/>
              </a:lnSpc>
            </a:pPr>
            <a:r>
              <a:rPr lang="en-US" altLang="en-US" sz="2600" dirty="0"/>
              <a:t>Shaman</a:t>
            </a:r>
          </a:p>
          <a:p>
            <a:endParaRPr lang="en-US" dirty="0"/>
          </a:p>
        </p:txBody>
      </p:sp>
      <p:sp>
        <p:nvSpPr>
          <p:cNvPr id="56322" name="Slide Number Placeholder 5"/>
          <p:cNvSpPr>
            <a:spLocks noGrp="1"/>
          </p:cNvSpPr>
          <p:nvPr>
            <p:ph type="sldNum" sz="quarter" idx="4294967295"/>
          </p:nvPr>
        </p:nvSpPr>
        <p:spPr>
          <a:xfrm>
            <a:off x="9652000" y="6221413"/>
            <a:ext cx="2540000" cy="457200"/>
          </a:xfrm>
          <a:prstGeom prst="rect">
            <a:avLst/>
          </a:prstGeo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94A825-10D0-458A-BAF4-6D2D51819DCA}" type="slidenum">
              <a:rPr lang="en-US" altLang="en-US"/>
              <a:pPr/>
              <a:t>26</a:t>
            </a:fld>
            <a:endParaRPr lang="en-US" altLang="en-US"/>
          </a:p>
        </p:txBody>
      </p:sp>
    </p:spTree>
    <p:extLst>
      <p:ext uri="{BB962C8B-B14F-4D97-AF65-F5344CB8AC3E}">
        <p14:creationId xmlns:p14="http://schemas.microsoft.com/office/powerpoint/2010/main" val="163160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Geography of Major Religions</a:t>
            </a:r>
          </a:p>
        </p:txBody>
      </p:sp>
      <p:sp>
        <p:nvSpPr>
          <p:cNvPr id="5" name="Content Placeholder 4"/>
          <p:cNvSpPr>
            <a:spLocks noGrp="1"/>
          </p:cNvSpPr>
          <p:nvPr>
            <p:ph sz="quarter" idx="11"/>
          </p:nvPr>
        </p:nvSpPr>
        <p:spPr/>
        <p:txBody>
          <a:bodyPr>
            <a:normAutofit lnSpcReduction="10000"/>
          </a:bodyPr>
          <a:lstStyle/>
          <a:p>
            <a:r>
              <a:rPr lang="en-US" b="1" dirty="0"/>
              <a:t>Semitic region </a:t>
            </a:r>
            <a:r>
              <a:rPr lang="en-US" dirty="0"/>
              <a:t>is hearth of 3 global religions</a:t>
            </a:r>
          </a:p>
          <a:p>
            <a:pPr lvl="1"/>
            <a:r>
              <a:rPr lang="en-US" dirty="0"/>
              <a:t>Judaism</a:t>
            </a:r>
          </a:p>
          <a:p>
            <a:pPr lvl="1"/>
            <a:r>
              <a:rPr lang="en-US" dirty="0"/>
              <a:t>Christianity</a:t>
            </a:r>
          </a:p>
          <a:p>
            <a:pPr lvl="1"/>
            <a:r>
              <a:rPr lang="en-US" dirty="0"/>
              <a:t>Islam</a:t>
            </a:r>
          </a:p>
          <a:p>
            <a:r>
              <a:rPr lang="en-US" b="1" dirty="0"/>
              <a:t>Abrahamic religions</a:t>
            </a:r>
            <a:endParaRPr lang="en-US" dirty="0"/>
          </a:p>
          <a:p>
            <a:pPr lvl="1"/>
            <a:r>
              <a:rPr lang="en-US" dirty="0"/>
              <a:t>Monotheistic</a:t>
            </a:r>
          </a:p>
          <a:p>
            <a:pPr lvl="1"/>
            <a:r>
              <a:rPr lang="en-US" dirty="0"/>
              <a:t>Religious beliefs in texts</a:t>
            </a:r>
          </a:p>
          <a:p>
            <a:pPr lvl="1"/>
            <a:r>
              <a:rPr lang="en-US" dirty="0"/>
              <a:t>Myths and shared stories</a:t>
            </a:r>
          </a:p>
          <a:p>
            <a:pPr lvl="1"/>
            <a:r>
              <a:rPr lang="en-US" dirty="0"/>
              <a:t>Same figures, varied </a:t>
            </a:r>
            <a:r>
              <a:rPr lang="en-US" dirty="0" err="1"/>
              <a:t>tellings</a:t>
            </a:r>
            <a:endParaRPr lang="en-US" dirty="0"/>
          </a:p>
        </p:txBody>
      </p:sp>
      <p:sp>
        <p:nvSpPr>
          <p:cNvPr id="7" name="Text Placeholder 6"/>
          <p:cNvSpPr>
            <a:spLocks noGrp="1"/>
          </p:cNvSpPr>
          <p:nvPr>
            <p:ph type="body" sz="quarter" idx="13"/>
          </p:nvPr>
        </p:nvSpPr>
        <p:spPr>
          <a:xfrm>
            <a:off x="6247002" y="4330816"/>
            <a:ext cx="4343400" cy="1371600"/>
          </a:xfrm>
        </p:spPr>
        <p:txBody>
          <a:bodyPr/>
          <a:lstStyle/>
          <a:p>
            <a:pPr algn="ctr"/>
            <a:r>
              <a:rPr lang="en-US" dirty="0"/>
              <a:t>Main world religions.</a:t>
            </a:r>
          </a:p>
        </p:txBody>
      </p:sp>
      <p:pic>
        <p:nvPicPr>
          <p:cNvPr id="8" name="Picture 2" descr="L:\Higher Education Editorial\Kaveney\Short, Human Geography, 2e\Supplements\Figure JPEGs\Chapter 10\Figure 1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3541" y="1736522"/>
            <a:ext cx="4992506" cy="253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830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4"/>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2CF320-479F-4DDF-A781-D14E9CF6D753}" type="slidenum">
              <a:rPr lang="en-US" altLang="en-US"/>
              <a:pPr/>
              <a:t>28</a:t>
            </a:fld>
            <a:endParaRPr lang="en-US" altLang="en-US"/>
          </a:p>
        </p:txBody>
      </p:sp>
      <p:sp>
        <p:nvSpPr>
          <p:cNvPr id="33795" name="Rectangle 2"/>
          <p:cNvSpPr>
            <a:spLocks noGrp="1" noChangeArrowheads="1"/>
          </p:cNvSpPr>
          <p:nvPr>
            <p:ph type="title"/>
          </p:nvPr>
        </p:nvSpPr>
        <p:spPr>
          <a:xfrm>
            <a:off x="983876" y="413545"/>
            <a:ext cx="7785847" cy="846138"/>
          </a:xfrm>
        </p:spPr>
        <p:txBody>
          <a:bodyPr/>
          <a:lstStyle/>
          <a:p>
            <a:pPr algn="l"/>
            <a:r>
              <a:rPr lang="en-US" altLang="en-US" dirty="0" smtClean="0"/>
              <a:t>Judaism</a:t>
            </a:r>
          </a:p>
        </p:txBody>
      </p:sp>
      <p:pic>
        <p:nvPicPr>
          <p:cNvPr id="33796" name="Picture 3" descr="She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04" y="1877738"/>
            <a:ext cx="5352192" cy="44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Juda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5832" y="268941"/>
            <a:ext cx="7136168" cy="572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9343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591671" y="1143000"/>
            <a:ext cx="11600329" cy="5029200"/>
          </a:xfrm>
        </p:spPr>
        <p:txBody>
          <a:bodyPr>
            <a:normAutofit lnSpcReduction="10000"/>
          </a:bodyPr>
          <a:lstStyle/>
          <a:p>
            <a:pPr marL="0" indent="0">
              <a:buNone/>
            </a:pPr>
            <a:r>
              <a:rPr lang="en-US" u="sng" dirty="0"/>
              <a:t>JUDAISM</a:t>
            </a:r>
          </a:p>
          <a:p>
            <a:r>
              <a:rPr lang="en-US" dirty="0"/>
              <a:t>Monotheistic but not universalizing religion </a:t>
            </a:r>
          </a:p>
          <a:p>
            <a:r>
              <a:rPr lang="en-US" dirty="0"/>
              <a:t>Early Mesopotamian urbanists</a:t>
            </a:r>
          </a:p>
          <a:p>
            <a:pPr lvl="1"/>
            <a:r>
              <a:rPr lang="en-US" dirty="0"/>
              <a:t>Purposeful nature evidence of an all-powerful God testing their faith</a:t>
            </a:r>
          </a:p>
          <a:p>
            <a:pPr lvl="1"/>
            <a:r>
              <a:rPr lang="en-US" dirty="0"/>
              <a:t>Environmental disasters like floods, famines</a:t>
            </a:r>
          </a:p>
          <a:p>
            <a:r>
              <a:rPr lang="en-US" dirty="0"/>
              <a:t>Forced dispersing throughout Middle East, later Europe and the New World</a:t>
            </a:r>
          </a:p>
          <a:p>
            <a:pPr lvl="1"/>
            <a:r>
              <a:rPr lang="en-US" dirty="0"/>
              <a:t>Ages of conflict and discrimination, </a:t>
            </a:r>
            <a:r>
              <a:rPr lang="en-US" dirty="0" smtClean="0"/>
              <a:t>culminated </a:t>
            </a:r>
            <a:r>
              <a:rPr lang="en-US" dirty="0"/>
              <a:t>in Holocaust</a:t>
            </a:r>
          </a:p>
          <a:p>
            <a:pPr lvl="1"/>
            <a:r>
              <a:rPr lang="en-US" dirty="0"/>
              <a:t>Creation of Israel 1948 and </a:t>
            </a:r>
            <a:r>
              <a:rPr lang="en-US" b="1" dirty="0"/>
              <a:t>Zionism</a:t>
            </a:r>
          </a:p>
          <a:p>
            <a:pPr lvl="1"/>
            <a:r>
              <a:rPr lang="en-US" dirty="0"/>
              <a:t>Jewish diaspora and “Israel lobby”</a:t>
            </a:r>
          </a:p>
        </p:txBody>
      </p:sp>
      <p:sp>
        <p:nvSpPr>
          <p:cNvPr id="4" name="Title 3"/>
          <p:cNvSpPr>
            <a:spLocks noGrp="1"/>
          </p:cNvSpPr>
          <p:nvPr>
            <p:ph type="title"/>
          </p:nvPr>
        </p:nvSpPr>
        <p:spPr/>
        <p:txBody>
          <a:bodyPr/>
          <a:lstStyle/>
          <a:p>
            <a:r>
              <a:rPr lang="en-US" dirty="0"/>
              <a:t>The Geography of Major Religions</a:t>
            </a:r>
          </a:p>
        </p:txBody>
      </p:sp>
    </p:spTree>
    <p:extLst>
      <p:ext uri="{BB962C8B-B14F-4D97-AF65-F5344CB8AC3E}">
        <p14:creationId xmlns:p14="http://schemas.microsoft.com/office/powerpoint/2010/main" val="2032810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CE94B0-421E-4351-AD24-1FA7DE583C6C}" type="slidenum">
              <a:rPr lang="en-US" altLang="en-US"/>
              <a:pPr/>
              <a:t>3</a:t>
            </a:fld>
            <a:endParaRPr lang="en-US" altLang="en-US"/>
          </a:p>
        </p:txBody>
      </p:sp>
      <p:sp>
        <p:nvSpPr>
          <p:cNvPr id="27651" name="Rectangle 2"/>
          <p:cNvSpPr>
            <a:spLocks noGrp="1" noChangeArrowheads="1"/>
          </p:cNvSpPr>
          <p:nvPr>
            <p:ph type="title"/>
          </p:nvPr>
        </p:nvSpPr>
        <p:spPr/>
        <p:txBody>
          <a:bodyPr/>
          <a:lstStyle/>
          <a:p>
            <a:r>
              <a:rPr lang="en-US" altLang="en-US" smtClean="0"/>
              <a:t>Religion—transmitter of culture</a:t>
            </a:r>
          </a:p>
        </p:txBody>
      </p:sp>
      <p:pic>
        <p:nvPicPr>
          <p:cNvPr id="27653" name="Picture 4" descr="jesus cries for us">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447" y="1385047"/>
            <a:ext cx="7738186" cy="483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L_Buddhism">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471" y="1385047"/>
            <a:ext cx="4090976" cy="483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20423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240350-2810-4F37-AAE0-D0AF51C68522}" type="slidenum">
              <a:rPr lang="en-US" altLang="en-US"/>
              <a:pPr/>
              <a:t>30</a:t>
            </a:fld>
            <a:endParaRPr lang="en-US" altLang="en-US"/>
          </a:p>
        </p:txBody>
      </p:sp>
      <p:sp>
        <p:nvSpPr>
          <p:cNvPr id="34820" name="Rectangle 3"/>
          <p:cNvSpPr>
            <a:spLocks noGrp="1" noChangeArrowheads="1"/>
          </p:cNvSpPr>
          <p:nvPr>
            <p:ph type="body" idx="1"/>
          </p:nvPr>
        </p:nvSpPr>
        <p:spPr>
          <a:xfrm>
            <a:off x="134470" y="506413"/>
            <a:ext cx="10183906" cy="5715000"/>
          </a:xfrm>
        </p:spPr>
        <p:txBody>
          <a:bodyPr/>
          <a:lstStyle/>
          <a:p>
            <a:pPr>
              <a:lnSpc>
                <a:spcPct val="90000"/>
              </a:lnSpc>
            </a:pPr>
            <a:r>
              <a:rPr lang="en-US" altLang="en-US" dirty="0" smtClean="0"/>
              <a:t>14 million adherents</a:t>
            </a:r>
          </a:p>
          <a:p>
            <a:pPr>
              <a:lnSpc>
                <a:spcPct val="90000"/>
              </a:lnSpc>
            </a:pPr>
            <a:r>
              <a:rPr lang="en-US" altLang="en-US" dirty="0" smtClean="0"/>
              <a:t>Monotheistic (claims to the oldest one)</a:t>
            </a:r>
          </a:p>
          <a:p>
            <a:pPr>
              <a:lnSpc>
                <a:spcPct val="90000"/>
              </a:lnSpc>
            </a:pPr>
            <a:r>
              <a:rPr lang="en-US" altLang="en-US" dirty="0" smtClean="0"/>
              <a:t>Based on covenant with Abraham</a:t>
            </a:r>
          </a:p>
          <a:p>
            <a:pPr>
              <a:lnSpc>
                <a:spcPct val="90000"/>
              </a:lnSpc>
            </a:pPr>
            <a:r>
              <a:rPr lang="en-US" altLang="en-US" dirty="0" smtClean="0"/>
              <a:t>Scriptures: Torah – 5 books of the “Law”</a:t>
            </a:r>
          </a:p>
          <a:p>
            <a:pPr lvl="1">
              <a:lnSpc>
                <a:spcPct val="90000"/>
              </a:lnSpc>
            </a:pPr>
            <a:r>
              <a:rPr lang="en-US" altLang="en-US" dirty="0" smtClean="0"/>
              <a:t>Genesis, Exodus, Leviticus, Numbers, Deuteronomy</a:t>
            </a:r>
          </a:p>
          <a:p>
            <a:pPr>
              <a:lnSpc>
                <a:spcPct val="90000"/>
              </a:lnSpc>
            </a:pPr>
            <a:r>
              <a:rPr lang="en-US" altLang="en-US" dirty="0" smtClean="0"/>
              <a:t>Sects</a:t>
            </a:r>
          </a:p>
          <a:p>
            <a:pPr lvl="1">
              <a:lnSpc>
                <a:spcPct val="90000"/>
              </a:lnSpc>
            </a:pPr>
            <a:r>
              <a:rPr lang="en-US" altLang="en-US" dirty="0" smtClean="0"/>
              <a:t>Orthodox, Conservative, Reform</a:t>
            </a:r>
          </a:p>
          <a:p>
            <a:pPr>
              <a:lnSpc>
                <a:spcPct val="90000"/>
              </a:lnSpc>
            </a:pPr>
            <a:r>
              <a:rPr lang="en-US" altLang="en-US" dirty="0" smtClean="0"/>
              <a:t>Israel – More Jews in New York City than in </a:t>
            </a:r>
            <a:r>
              <a:rPr lang="en-US" altLang="en-US" dirty="0" err="1" smtClean="0"/>
              <a:t>Isreal</a:t>
            </a:r>
            <a:endParaRPr lang="en-US" altLang="en-US" dirty="0" smtClean="0"/>
          </a:p>
          <a:p>
            <a:pPr lvl="1">
              <a:lnSpc>
                <a:spcPct val="90000"/>
              </a:lnSpc>
            </a:pPr>
            <a:r>
              <a:rPr lang="en-US" altLang="en-US" dirty="0" smtClean="0"/>
              <a:t>Homeland for Jewish people</a:t>
            </a:r>
          </a:p>
          <a:p>
            <a:pPr lvl="1">
              <a:lnSpc>
                <a:spcPct val="90000"/>
              </a:lnSpc>
            </a:pPr>
            <a:r>
              <a:rPr lang="en-US" altLang="en-US" dirty="0" smtClean="0"/>
              <a:t>Created 1948</a:t>
            </a:r>
          </a:p>
          <a:p>
            <a:pPr lvl="1">
              <a:lnSpc>
                <a:spcPct val="90000"/>
              </a:lnSpc>
            </a:pPr>
            <a:r>
              <a:rPr lang="en-US" altLang="en-US" dirty="0" smtClean="0"/>
              <a:t>Conflict between Israel and Palestine</a:t>
            </a:r>
          </a:p>
        </p:txBody>
      </p:sp>
    </p:spTree>
    <p:extLst>
      <p:ext uri="{BB962C8B-B14F-4D97-AF65-F5344CB8AC3E}">
        <p14:creationId xmlns:p14="http://schemas.microsoft.com/office/powerpoint/2010/main" val="3284557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B03364-6EF0-4368-9E9F-D8D21EB344CC}" type="slidenum">
              <a:rPr lang="en-US" altLang="en-US"/>
              <a:pPr/>
              <a:t>31</a:t>
            </a:fld>
            <a:endParaRPr lang="en-US" altLang="en-US"/>
          </a:p>
        </p:txBody>
      </p:sp>
      <p:sp>
        <p:nvSpPr>
          <p:cNvPr id="35843" name="Rectangle 2"/>
          <p:cNvSpPr>
            <a:spLocks noGrp="1" noChangeArrowheads="1"/>
          </p:cNvSpPr>
          <p:nvPr>
            <p:ph type="title"/>
          </p:nvPr>
        </p:nvSpPr>
        <p:spPr>
          <a:xfrm>
            <a:off x="1730376" y="138114"/>
            <a:ext cx="7343775" cy="733425"/>
          </a:xfrm>
        </p:spPr>
        <p:txBody>
          <a:bodyPr>
            <a:normAutofit fontScale="90000"/>
          </a:bodyPr>
          <a:lstStyle/>
          <a:p>
            <a:pPr algn="r"/>
            <a:r>
              <a:rPr lang="en-US" altLang="en-US" dirty="0" smtClean="0"/>
              <a:t>Jewish Worship</a:t>
            </a:r>
          </a:p>
        </p:txBody>
      </p:sp>
      <p:sp>
        <p:nvSpPr>
          <p:cNvPr id="35844" name="Rectangle 3"/>
          <p:cNvSpPr>
            <a:spLocks noGrp="1" noChangeArrowheads="1"/>
          </p:cNvSpPr>
          <p:nvPr>
            <p:ph type="body" idx="1"/>
          </p:nvPr>
        </p:nvSpPr>
        <p:spPr>
          <a:xfrm>
            <a:off x="5818093" y="1130301"/>
            <a:ext cx="5800165" cy="5091112"/>
          </a:xfrm>
        </p:spPr>
        <p:txBody>
          <a:bodyPr/>
          <a:lstStyle/>
          <a:p>
            <a:r>
              <a:rPr lang="en-US" altLang="en-US" dirty="0" smtClean="0"/>
              <a:t>Synagogue came into existence during exile after the temple, which had previously been the center of worship, had been destroyed and many Jews had been taken to Babylon as captives.</a:t>
            </a:r>
          </a:p>
        </p:txBody>
      </p:sp>
      <p:pic>
        <p:nvPicPr>
          <p:cNvPr id="35845" name="Picture 4" descr="Jewish synagogue"/>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51435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12869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6185"/>
            <a:ext cx="11582400" cy="777875"/>
          </a:xfrm>
        </p:spPr>
        <p:txBody>
          <a:bodyPr>
            <a:normAutofit/>
          </a:bodyPr>
          <a:lstStyle/>
          <a:p>
            <a:r>
              <a:rPr lang="en-US" dirty="0" smtClean="0"/>
              <a:t>Jewish Sects</a:t>
            </a:r>
            <a:endParaRPr lang="en-US" dirty="0"/>
          </a:p>
        </p:txBody>
      </p:sp>
      <p:pic>
        <p:nvPicPr>
          <p:cNvPr id="8" name="Content Placeholder 7"/>
          <p:cNvPicPr>
            <a:picLocks noGrp="1" noChangeAspect="1"/>
          </p:cNvPicPr>
          <p:nvPr>
            <p:ph idx="1"/>
          </p:nvPr>
        </p:nvPicPr>
        <p:blipFill>
          <a:blip r:embed="rId2"/>
          <a:stretch>
            <a:fillRect/>
          </a:stretch>
        </p:blipFill>
        <p:spPr>
          <a:xfrm>
            <a:off x="169488" y="874060"/>
            <a:ext cx="7619286" cy="5392269"/>
          </a:xfrm>
          <a:prstGeom prst="rect">
            <a:avLst/>
          </a:prstGeom>
        </p:spPr>
      </p:pic>
      <p:sp>
        <p:nvSpPr>
          <p:cNvPr id="9" name="TextBox 8"/>
          <p:cNvSpPr txBox="1"/>
          <p:nvPr/>
        </p:nvSpPr>
        <p:spPr>
          <a:xfrm>
            <a:off x="8108577" y="1075764"/>
            <a:ext cx="3814482" cy="2308324"/>
          </a:xfrm>
          <a:prstGeom prst="rect">
            <a:avLst/>
          </a:prstGeom>
          <a:noFill/>
        </p:spPr>
        <p:txBody>
          <a:bodyPr wrap="square" rtlCol="0">
            <a:spAutoFit/>
          </a:bodyPr>
          <a:lstStyle/>
          <a:p>
            <a:r>
              <a:rPr lang="en-US" sz="2400" dirty="0" smtClean="0"/>
              <a:t>We will concentrate on the three major sects found in the USA:</a:t>
            </a:r>
          </a:p>
          <a:p>
            <a:pPr lvl="1"/>
            <a:r>
              <a:rPr lang="en-US" sz="2400" dirty="0" smtClean="0"/>
              <a:t>Orthodox</a:t>
            </a:r>
          </a:p>
          <a:p>
            <a:pPr lvl="1"/>
            <a:r>
              <a:rPr lang="en-US" sz="2400" dirty="0" smtClean="0"/>
              <a:t>Conservative</a:t>
            </a:r>
          </a:p>
          <a:p>
            <a:pPr lvl="1"/>
            <a:r>
              <a:rPr lang="en-US" sz="2400" dirty="0" smtClean="0"/>
              <a:t>Reformed</a:t>
            </a:r>
            <a:endParaRPr lang="en-US" sz="2400" dirty="0"/>
          </a:p>
        </p:txBody>
      </p:sp>
    </p:spTree>
    <p:extLst>
      <p:ext uri="{BB962C8B-B14F-4D97-AF65-F5344CB8AC3E}">
        <p14:creationId xmlns:p14="http://schemas.microsoft.com/office/powerpoint/2010/main" val="786003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65672" y="0"/>
            <a:ext cx="10626328" cy="6858000"/>
          </a:xfrm>
          <a:prstGeom prst="rect">
            <a:avLst/>
          </a:prstGeom>
        </p:spPr>
      </p:pic>
    </p:spTree>
    <p:extLst>
      <p:ext uri="{BB962C8B-B14F-4D97-AF65-F5344CB8AC3E}">
        <p14:creationId xmlns:p14="http://schemas.microsoft.com/office/powerpoint/2010/main" val="1014002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4"/>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D8C664-D012-4C18-B3CE-A73E973EAF72}" type="slidenum">
              <a:rPr lang="en-US" altLang="en-US"/>
              <a:pPr/>
              <a:t>34</a:t>
            </a:fld>
            <a:endParaRPr lang="en-US" altLang="en-US"/>
          </a:p>
        </p:txBody>
      </p:sp>
      <p:sp>
        <p:nvSpPr>
          <p:cNvPr id="36867" name="Rectangle 2"/>
          <p:cNvSpPr>
            <a:spLocks noGrp="1" noChangeArrowheads="1"/>
          </p:cNvSpPr>
          <p:nvPr>
            <p:ph type="title"/>
          </p:nvPr>
        </p:nvSpPr>
        <p:spPr>
          <a:xfrm>
            <a:off x="-273424" y="123079"/>
            <a:ext cx="10304929" cy="777875"/>
          </a:xfrm>
        </p:spPr>
        <p:txBody>
          <a:bodyPr/>
          <a:lstStyle/>
          <a:p>
            <a:pPr algn="r"/>
            <a:r>
              <a:rPr lang="en-US" altLang="en-US" dirty="0" smtClean="0"/>
              <a:t>Christianity</a:t>
            </a:r>
          </a:p>
        </p:txBody>
      </p:sp>
      <p:pic>
        <p:nvPicPr>
          <p:cNvPr id="36868" name="Picture 3" descr="Christian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8109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84384" y="843677"/>
            <a:ext cx="6057394" cy="5078313"/>
          </a:xfrm>
          <a:prstGeom prst="rect">
            <a:avLst/>
          </a:prstGeom>
          <a:noFill/>
        </p:spPr>
        <p:txBody>
          <a:bodyPr wrap="square" rtlCol="0">
            <a:spAutoFit/>
          </a:bodyPr>
          <a:lstStyle/>
          <a:p>
            <a:r>
              <a:rPr lang="en-US" dirty="0" smtClean="0"/>
              <a:t>Originally a sect of Judaism – the separation into separate religions came somewhere around 60-80 C.E.</a:t>
            </a:r>
          </a:p>
          <a:p>
            <a:endParaRPr lang="en-US" dirty="0"/>
          </a:p>
          <a:p>
            <a:r>
              <a:rPr lang="en-US" dirty="0" smtClean="0"/>
              <a:t>Spread in the eastern part of the Mediterranean and Rome. Became the official religion of the Roman Empire shortly after 312 C.E. under the Emperor Constantine and based on the Nicene Creed.</a:t>
            </a:r>
          </a:p>
          <a:p>
            <a:endParaRPr lang="en-US" dirty="0" smtClean="0"/>
          </a:p>
          <a:p>
            <a:r>
              <a:rPr lang="en-US" dirty="0" smtClean="0"/>
              <a:t>Latin speaking churches and Greek speaking churches separated around 1055 C.E. over the authority of the Bishop of Rome (Pope). West called Catholic, and East called Orthodox.</a:t>
            </a:r>
            <a:endParaRPr lang="en-US" dirty="0"/>
          </a:p>
          <a:p>
            <a:endParaRPr lang="en-US" dirty="0" smtClean="0"/>
          </a:p>
          <a:p>
            <a:r>
              <a:rPr lang="en-US" dirty="0" smtClean="0"/>
              <a:t>Martin Luther in 1517 posted his 95 Theses for debate. Thanks to the printing press (a relatively new invention) his 95 areas of dispute with the official Catholic church became widespread. While his intention was to reform the church (he was a Catholic priest and professor of theology), it ended up in another major split in Christianity: Protestant Christianity</a:t>
            </a:r>
            <a:endParaRPr lang="en-US" dirty="0"/>
          </a:p>
        </p:txBody>
      </p:sp>
    </p:spTree>
    <p:extLst>
      <p:ext uri="{BB962C8B-B14F-4D97-AF65-F5344CB8AC3E}">
        <p14:creationId xmlns:p14="http://schemas.microsoft.com/office/powerpoint/2010/main" val="569755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Geography of Major Religions</a:t>
            </a:r>
          </a:p>
        </p:txBody>
      </p:sp>
      <p:sp>
        <p:nvSpPr>
          <p:cNvPr id="5" name="Content Placeholder 4"/>
          <p:cNvSpPr>
            <a:spLocks noGrp="1"/>
          </p:cNvSpPr>
          <p:nvPr>
            <p:ph sz="quarter" idx="11"/>
          </p:nvPr>
        </p:nvSpPr>
        <p:spPr>
          <a:xfrm>
            <a:off x="0" y="1143001"/>
            <a:ext cx="5405718" cy="5029200"/>
          </a:xfrm>
        </p:spPr>
        <p:txBody>
          <a:bodyPr>
            <a:normAutofit fontScale="92500" lnSpcReduction="10000"/>
          </a:bodyPr>
          <a:lstStyle/>
          <a:p>
            <a:pPr marL="0" indent="0">
              <a:buNone/>
            </a:pPr>
            <a:r>
              <a:rPr lang="en-US" u="sng" dirty="0"/>
              <a:t>CHRISTIANITY</a:t>
            </a:r>
          </a:p>
          <a:p>
            <a:r>
              <a:rPr lang="en-US" dirty="0"/>
              <a:t>Expansionist religion</a:t>
            </a:r>
          </a:p>
          <a:p>
            <a:r>
              <a:rPr lang="en-US" dirty="0"/>
              <a:t>Judaic sect on edges of the Roman Empire</a:t>
            </a:r>
          </a:p>
          <a:p>
            <a:pPr lvl="1"/>
            <a:r>
              <a:rPr lang="en-US" dirty="0"/>
              <a:t>Spread along trade routes</a:t>
            </a:r>
          </a:p>
          <a:p>
            <a:pPr lvl="1"/>
            <a:r>
              <a:rPr lang="en-US" dirty="0"/>
              <a:t>Eventually official religion of empire</a:t>
            </a:r>
          </a:p>
          <a:p>
            <a:r>
              <a:rPr lang="en-US" dirty="0"/>
              <a:t>Exporting during the European colonialism</a:t>
            </a:r>
          </a:p>
          <a:p>
            <a:pPr lvl="1"/>
            <a:r>
              <a:rPr lang="en-US" dirty="0"/>
              <a:t>Some places resisted, some created blends</a:t>
            </a:r>
          </a:p>
        </p:txBody>
      </p:sp>
      <p:sp>
        <p:nvSpPr>
          <p:cNvPr id="7" name="Text Placeholder 6"/>
          <p:cNvSpPr>
            <a:spLocks noGrp="1"/>
          </p:cNvSpPr>
          <p:nvPr>
            <p:ph type="body" sz="quarter" idx="13"/>
          </p:nvPr>
        </p:nvSpPr>
        <p:spPr>
          <a:xfrm>
            <a:off x="5831790" y="5427677"/>
            <a:ext cx="6360210" cy="968810"/>
          </a:xfrm>
        </p:spPr>
        <p:txBody>
          <a:bodyPr/>
          <a:lstStyle/>
          <a:p>
            <a:pPr algn="ctr"/>
            <a:r>
              <a:rPr lang="en-US" dirty="0"/>
              <a:t>St. Joseph’s Cathedral in Antigua, Guatemala, first built in 1594.</a:t>
            </a:r>
          </a:p>
        </p:txBody>
      </p:sp>
      <p:pic>
        <p:nvPicPr>
          <p:cNvPr id="9218" name="Picture 2" descr="L:\Higher Education Editorial\Kaveney\Short, Human Geography, 2e\Supplements\Figure JPEGs\Chapter 10\Figure 1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1790" y="1062826"/>
            <a:ext cx="6360210" cy="436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301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1"/>
          </p:nvPr>
        </p:nvSpPr>
        <p:spPr/>
        <p:txBody>
          <a:bodyPr>
            <a:normAutofit lnSpcReduction="10000"/>
          </a:bodyPr>
          <a:lstStyle/>
          <a:p>
            <a:r>
              <a:rPr lang="en-US" dirty="0" smtClean="0"/>
              <a:t>Roman Catholics, the Anglican Communion, Eastern Orthodox recognize and administer all seven, others may not </a:t>
            </a:r>
          </a:p>
          <a:p>
            <a:pPr lvl="1"/>
            <a:r>
              <a:rPr lang="en-US" b="1" dirty="0" smtClean="0">
                <a:solidFill>
                  <a:srgbClr val="FF0000"/>
                </a:solidFill>
              </a:rPr>
              <a:t>Baptism</a:t>
            </a:r>
            <a:r>
              <a:rPr lang="en-US" dirty="0" smtClean="0"/>
              <a:t> (all require Baptism – they differ on how it is administered)</a:t>
            </a:r>
          </a:p>
          <a:p>
            <a:pPr lvl="1"/>
            <a:r>
              <a:rPr lang="en-US" b="1" dirty="0" smtClean="0">
                <a:solidFill>
                  <a:srgbClr val="FF0000"/>
                </a:solidFill>
              </a:rPr>
              <a:t>Communion</a:t>
            </a:r>
            <a:r>
              <a:rPr lang="en-US" dirty="0" smtClean="0"/>
              <a:t> (all practice it but differ on frequency and meaning)</a:t>
            </a:r>
          </a:p>
          <a:p>
            <a:pPr lvl="1"/>
            <a:r>
              <a:rPr lang="en-US" dirty="0" smtClean="0"/>
              <a:t>Reconciliation (confession) – one on one is not required by most</a:t>
            </a:r>
          </a:p>
          <a:p>
            <a:pPr lvl="1"/>
            <a:r>
              <a:rPr lang="en-US" dirty="0" smtClean="0"/>
              <a:t>Confirmation -  only practiced by those who baptize infants</a:t>
            </a:r>
          </a:p>
          <a:p>
            <a:pPr lvl="1"/>
            <a:r>
              <a:rPr lang="en-US" dirty="0" smtClean="0"/>
              <a:t>Matrimony – it may not be considered “sacramental” by some</a:t>
            </a:r>
          </a:p>
          <a:p>
            <a:pPr lvl="1"/>
            <a:r>
              <a:rPr lang="en-US" dirty="0" smtClean="0"/>
              <a:t>Holy Orders – Ordaining priests or ministers (not all are ordained)</a:t>
            </a:r>
          </a:p>
          <a:p>
            <a:pPr lvl="1"/>
            <a:r>
              <a:rPr lang="en-US" dirty="0" smtClean="0"/>
              <a:t>Rite of the sick – administered to chronically ill or seriously ill or dying persons – its prays for healing (physical, spiritual, or both)</a:t>
            </a:r>
          </a:p>
        </p:txBody>
      </p:sp>
      <p:sp>
        <p:nvSpPr>
          <p:cNvPr id="6" name="Title 5"/>
          <p:cNvSpPr>
            <a:spLocks noGrp="1"/>
          </p:cNvSpPr>
          <p:nvPr>
            <p:ph type="title"/>
          </p:nvPr>
        </p:nvSpPr>
        <p:spPr/>
        <p:txBody>
          <a:bodyPr/>
          <a:lstStyle/>
          <a:p>
            <a:r>
              <a:rPr lang="en-US" dirty="0" smtClean="0"/>
              <a:t>7 Sacraments</a:t>
            </a:r>
            <a:endParaRPr lang="en-US" dirty="0"/>
          </a:p>
        </p:txBody>
      </p:sp>
    </p:spTree>
    <p:extLst>
      <p:ext uri="{BB962C8B-B14F-4D97-AF65-F5344CB8AC3E}">
        <p14:creationId xmlns:p14="http://schemas.microsoft.com/office/powerpoint/2010/main" val="13408869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902DB01-3415-494A-A1FA-74758C3A6EC0}" type="slidenum">
              <a:rPr lang="en-US" altLang="en-US"/>
              <a:pPr/>
              <a:t>37</a:t>
            </a:fld>
            <a:endParaRPr lang="en-US" altLang="en-US"/>
          </a:p>
        </p:txBody>
      </p:sp>
      <p:sp>
        <p:nvSpPr>
          <p:cNvPr id="37892" name="Rectangle 3"/>
          <p:cNvSpPr>
            <a:spLocks noGrp="1" noChangeArrowheads="1"/>
          </p:cNvSpPr>
          <p:nvPr>
            <p:ph type="body" idx="1"/>
          </p:nvPr>
        </p:nvSpPr>
        <p:spPr>
          <a:xfrm>
            <a:off x="121024" y="506413"/>
            <a:ext cx="12070976" cy="5943600"/>
          </a:xfrm>
        </p:spPr>
        <p:txBody>
          <a:bodyPr>
            <a:normAutofit lnSpcReduction="10000"/>
          </a:bodyPr>
          <a:lstStyle/>
          <a:p>
            <a:r>
              <a:rPr lang="en-US" altLang="en-US" dirty="0" smtClean="0"/>
              <a:t>Emerged from Judaism – Jesus was a Jew!</a:t>
            </a:r>
          </a:p>
          <a:p>
            <a:r>
              <a:rPr lang="en-US" altLang="en-US" dirty="0" smtClean="0"/>
              <a:t>Coptic Church</a:t>
            </a:r>
          </a:p>
          <a:p>
            <a:pPr lvl="1"/>
            <a:r>
              <a:rPr lang="en-US" altLang="en-US" dirty="0" smtClean="0"/>
              <a:t>Founded in Alexandria in CE 41</a:t>
            </a:r>
          </a:p>
          <a:p>
            <a:pPr lvl="1"/>
            <a:r>
              <a:rPr lang="en-US" altLang="en-US" dirty="0" smtClean="0"/>
              <a:t>Still present in Egypt and </a:t>
            </a:r>
            <a:r>
              <a:rPr lang="en-US" altLang="en-US" b="1" dirty="0" smtClean="0">
                <a:solidFill>
                  <a:srgbClr val="FF0000"/>
                </a:solidFill>
              </a:rPr>
              <a:t>Ethiopia</a:t>
            </a:r>
          </a:p>
          <a:p>
            <a:r>
              <a:rPr lang="en-US" altLang="en-US" dirty="0" smtClean="0"/>
              <a:t>Official religion of Roman Empire – 312 CE</a:t>
            </a:r>
          </a:p>
          <a:p>
            <a:pPr lvl="1"/>
            <a:r>
              <a:rPr lang="en-US" altLang="en-US" dirty="0" smtClean="0"/>
              <a:t>Facilitated geographical spread</a:t>
            </a:r>
          </a:p>
          <a:p>
            <a:pPr lvl="1"/>
            <a:r>
              <a:rPr lang="en-US" altLang="en-US" dirty="0" smtClean="0"/>
              <a:t>Model for its bureaucratic structure </a:t>
            </a:r>
          </a:p>
          <a:p>
            <a:r>
              <a:rPr lang="en-US" altLang="en-US" dirty="0" smtClean="0"/>
              <a:t>Split with Eastern Orthodox 11</a:t>
            </a:r>
            <a:r>
              <a:rPr lang="en-US" altLang="en-US" baseline="30000" dirty="0" smtClean="0"/>
              <a:t>th</a:t>
            </a:r>
            <a:r>
              <a:rPr lang="en-US" altLang="en-US" dirty="0" smtClean="0"/>
              <a:t> century CE</a:t>
            </a:r>
          </a:p>
          <a:p>
            <a:r>
              <a:rPr lang="en-US" altLang="en-US" dirty="0" smtClean="0"/>
              <a:t>Dark Ages – preserver of European culture</a:t>
            </a:r>
          </a:p>
          <a:p>
            <a:r>
              <a:rPr lang="en-US" altLang="en-US" dirty="0" smtClean="0"/>
              <a:t>Protestant Reformation 1517 CE</a:t>
            </a:r>
          </a:p>
          <a:p>
            <a:r>
              <a:rPr lang="en-US" altLang="en-US" dirty="0" smtClean="0"/>
              <a:t>Significant growth in Africa, Asia and Latin America</a:t>
            </a:r>
          </a:p>
        </p:txBody>
      </p:sp>
      <p:pic>
        <p:nvPicPr>
          <p:cNvPr id="3" name="Picture 2"/>
          <p:cNvPicPr>
            <a:picLocks noChangeAspect="1"/>
          </p:cNvPicPr>
          <p:nvPr/>
        </p:nvPicPr>
        <p:blipFill>
          <a:blip r:embed="rId2"/>
          <a:stretch>
            <a:fillRect/>
          </a:stretch>
        </p:blipFill>
        <p:spPr>
          <a:xfrm>
            <a:off x="8260017" y="833716"/>
            <a:ext cx="3931983" cy="4303059"/>
          </a:xfrm>
          <a:prstGeom prst="rect">
            <a:avLst/>
          </a:prstGeom>
        </p:spPr>
      </p:pic>
    </p:spTree>
    <p:extLst>
      <p:ext uri="{BB962C8B-B14F-4D97-AF65-F5344CB8AC3E}">
        <p14:creationId xmlns:p14="http://schemas.microsoft.com/office/powerpoint/2010/main" val="3405402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3A89DF6-B82C-4BA7-BD35-183FDEA643CE}" type="slidenum">
              <a:rPr lang="en-US" altLang="en-US"/>
              <a:pPr/>
              <a:t>38</a:t>
            </a:fld>
            <a:endParaRPr lang="en-US" altLang="en-US"/>
          </a:p>
        </p:txBody>
      </p:sp>
      <p:sp>
        <p:nvSpPr>
          <p:cNvPr id="38915" name="Rectangle 2"/>
          <p:cNvSpPr>
            <a:spLocks noGrp="1" noChangeArrowheads="1"/>
          </p:cNvSpPr>
          <p:nvPr>
            <p:ph type="title"/>
          </p:nvPr>
        </p:nvSpPr>
        <p:spPr>
          <a:xfrm>
            <a:off x="609600" y="230656"/>
            <a:ext cx="11582400" cy="777875"/>
          </a:xfrm>
        </p:spPr>
        <p:txBody>
          <a:bodyPr/>
          <a:lstStyle/>
          <a:p>
            <a:r>
              <a:rPr lang="en-US" altLang="en-US" dirty="0" smtClean="0"/>
              <a:t>Christian Fundamentals</a:t>
            </a:r>
          </a:p>
        </p:txBody>
      </p:sp>
      <p:sp>
        <p:nvSpPr>
          <p:cNvPr id="38916" name="Rectangle 3"/>
          <p:cNvSpPr>
            <a:spLocks noGrp="1" noChangeArrowheads="1"/>
          </p:cNvSpPr>
          <p:nvPr>
            <p:ph type="body" idx="1"/>
          </p:nvPr>
        </p:nvSpPr>
        <p:spPr>
          <a:xfrm>
            <a:off x="-1" y="1452282"/>
            <a:ext cx="11967633" cy="5405718"/>
          </a:xfrm>
        </p:spPr>
        <p:txBody>
          <a:bodyPr/>
          <a:lstStyle/>
          <a:p>
            <a:r>
              <a:rPr lang="en-US" altLang="en-US" sz="3300" dirty="0"/>
              <a:t>Areas of almost complete agreement</a:t>
            </a:r>
          </a:p>
          <a:p>
            <a:pPr lvl="1"/>
            <a:r>
              <a:rPr lang="en-US" altLang="en-US" sz="2900" dirty="0"/>
              <a:t>Sacraments of Baptism &amp; Matrimony</a:t>
            </a:r>
          </a:p>
          <a:p>
            <a:pPr lvl="1"/>
            <a:r>
              <a:rPr lang="en-US" altLang="en-US" sz="2900" dirty="0"/>
              <a:t>Monotheism involving one God in a trinity of persons (referred to as a mystery)</a:t>
            </a:r>
          </a:p>
          <a:p>
            <a:pPr lvl="1"/>
            <a:r>
              <a:rPr lang="en-US" altLang="en-US" sz="2900" dirty="0"/>
              <a:t>Blessing and sharing bread and wine at least in memory of Jesus sacrifice</a:t>
            </a:r>
          </a:p>
          <a:p>
            <a:pPr lvl="1"/>
            <a:r>
              <a:rPr lang="en-US" altLang="en-US" sz="2900" dirty="0"/>
              <a:t>Jesus was/is 100% God and 100% human</a:t>
            </a:r>
          </a:p>
          <a:p>
            <a:pPr lvl="1"/>
            <a:r>
              <a:rPr lang="en-US" altLang="en-US" sz="2900" dirty="0"/>
              <a:t>Salvation comes from belief in and acceptance of Jesus as one’s savior</a:t>
            </a:r>
          </a:p>
          <a:p>
            <a:pPr lvl="1"/>
            <a:r>
              <a:rPr lang="en-US" altLang="en-US" sz="2900" dirty="0"/>
              <a:t>There will be a second coming at the end of time</a:t>
            </a:r>
          </a:p>
        </p:txBody>
      </p:sp>
    </p:spTree>
    <p:extLst>
      <p:ext uri="{BB962C8B-B14F-4D97-AF65-F5344CB8AC3E}">
        <p14:creationId xmlns:p14="http://schemas.microsoft.com/office/powerpoint/2010/main" val="2192914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3446D4-A8C7-47CD-98C6-CC7933A01E07}" type="slidenum">
              <a:rPr lang="en-US" altLang="en-US"/>
              <a:pPr/>
              <a:t>39</a:t>
            </a:fld>
            <a:endParaRPr lang="en-US" altLang="en-US"/>
          </a:p>
        </p:txBody>
      </p:sp>
      <p:sp>
        <p:nvSpPr>
          <p:cNvPr id="39939" name="Rectangle 2"/>
          <p:cNvSpPr>
            <a:spLocks noGrp="1" noChangeArrowheads="1"/>
          </p:cNvSpPr>
          <p:nvPr>
            <p:ph type="title"/>
          </p:nvPr>
        </p:nvSpPr>
        <p:spPr>
          <a:xfrm>
            <a:off x="1524000" y="0"/>
            <a:ext cx="7772400" cy="1143000"/>
          </a:xfrm>
        </p:spPr>
        <p:txBody>
          <a:bodyPr/>
          <a:lstStyle/>
          <a:p>
            <a:pPr algn="ctr"/>
            <a:r>
              <a:rPr lang="en-US" altLang="en-US" smtClean="0"/>
              <a:t>Christian Denominations</a:t>
            </a:r>
          </a:p>
        </p:txBody>
      </p:sp>
      <p:sp>
        <p:nvSpPr>
          <p:cNvPr id="39940" name="Rectangle 3"/>
          <p:cNvSpPr>
            <a:spLocks noGrp="1" noChangeArrowheads="1"/>
          </p:cNvSpPr>
          <p:nvPr>
            <p:ph type="body" idx="1"/>
          </p:nvPr>
        </p:nvSpPr>
        <p:spPr>
          <a:xfrm>
            <a:off x="29633" y="811213"/>
            <a:ext cx="10668000" cy="5638800"/>
          </a:xfrm>
        </p:spPr>
        <p:txBody>
          <a:bodyPr/>
          <a:lstStyle/>
          <a:p>
            <a:pPr>
              <a:lnSpc>
                <a:spcPct val="90000"/>
              </a:lnSpc>
            </a:pPr>
            <a:r>
              <a:rPr lang="en-US" altLang="en-US" sz="3300" dirty="0"/>
              <a:t>Coptic</a:t>
            </a:r>
          </a:p>
          <a:p>
            <a:pPr>
              <a:lnSpc>
                <a:spcPct val="90000"/>
              </a:lnSpc>
            </a:pPr>
            <a:r>
              <a:rPr lang="en-US" altLang="en-US" sz="3300" dirty="0"/>
              <a:t>Eastern Orthodox</a:t>
            </a:r>
          </a:p>
          <a:p>
            <a:pPr lvl="1">
              <a:lnSpc>
                <a:spcPct val="90000"/>
              </a:lnSpc>
            </a:pPr>
            <a:r>
              <a:rPr lang="en-US" altLang="en-US" sz="2900" dirty="0"/>
              <a:t>Greek, Serbian, Russian, Armenian, etc.</a:t>
            </a:r>
          </a:p>
          <a:p>
            <a:pPr>
              <a:lnSpc>
                <a:spcPct val="90000"/>
              </a:lnSpc>
            </a:pPr>
            <a:r>
              <a:rPr lang="en-US" altLang="en-US" sz="3300" dirty="0"/>
              <a:t>Roman Catholic – Latin Rite &amp; Greek Rite</a:t>
            </a:r>
          </a:p>
          <a:p>
            <a:pPr lvl="1">
              <a:lnSpc>
                <a:spcPct val="90000"/>
              </a:lnSpc>
            </a:pPr>
            <a:r>
              <a:rPr lang="en-US" altLang="en-US" sz="2900" dirty="0"/>
              <a:t>Largest single denomination in the USA</a:t>
            </a:r>
          </a:p>
          <a:p>
            <a:pPr>
              <a:lnSpc>
                <a:spcPct val="90000"/>
              </a:lnSpc>
            </a:pPr>
            <a:r>
              <a:rPr lang="en-US" altLang="en-US" sz="3300" dirty="0"/>
              <a:t>Protestant – hundreds of denominations</a:t>
            </a:r>
          </a:p>
          <a:p>
            <a:pPr lvl="1">
              <a:lnSpc>
                <a:spcPct val="90000"/>
              </a:lnSpc>
            </a:pPr>
            <a:r>
              <a:rPr lang="en-US" altLang="en-US" sz="2900" dirty="0"/>
              <a:t>Luther, Calvin, Zwingli, etc.</a:t>
            </a:r>
          </a:p>
          <a:p>
            <a:pPr>
              <a:lnSpc>
                <a:spcPct val="90000"/>
              </a:lnSpc>
            </a:pPr>
            <a:r>
              <a:rPr lang="en-US" altLang="en-US" sz="3300" dirty="0"/>
              <a:t>Peripheral – significant differences from the mainstream Christian denominations</a:t>
            </a:r>
          </a:p>
          <a:p>
            <a:pPr lvl="1">
              <a:lnSpc>
                <a:spcPct val="90000"/>
              </a:lnSpc>
            </a:pPr>
            <a:r>
              <a:rPr lang="en-US" altLang="en-US" sz="2900" dirty="0"/>
              <a:t>Mormon, </a:t>
            </a:r>
            <a:r>
              <a:rPr lang="en-US" altLang="en-US" sz="2900" dirty="0" err="1"/>
              <a:t>Jehova</a:t>
            </a:r>
            <a:r>
              <a:rPr lang="en-US" altLang="en-US" sz="2900" dirty="0"/>
              <a:t> Witnesses, etc.</a:t>
            </a:r>
          </a:p>
        </p:txBody>
      </p:sp>
    </p:spTree>
    <p:extLst>
      <p:ext uri="{BB962C8B-B14F-4D97-AF65-F5344CB8AC3E}">
        <p14:creationId xmlns:p14="http://schemas.microsoft.com/office/powerpoint/2010/main" val="3621079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Geography of Major Religions</a:t>
            </a:r>
          </a:p>
        </p:txBody>
      </p:sp>
      <p:sp>
        <p:nvSpPr>
          <p:cNvPr id="5" name="Content Placeholder 4"/>
          <p:cNvSpPr>
            <a:spLocks noGrp="1"/>
          </p:cNvSpPr>
          <p:nvPr>
            <p:ph sz="quarter" idx="11"/>
          </p:nvPr>
        </p:nvSpPr>
        <p:spPr>
          <a:xfrm>
            <a:off x="110950" y="1143001"/>
            <a:ext cx="3694568" cy="5029200"/>
          </a:xfrm>
        </p:spPr>
        <p:txBody>
          <a:bodyPr/>
          <a:lstStyle/>
          <a:p>
            <a:r>
              <a:rPr lang="en-US" dirty="0"/>
              <a:t>Three broad types</a:t>
            </a:r>
          </a:p>
          <a:p>
            <a:pPr lvl="1"/>
            <a:r>
              <a:rPr lang="en-US" b="1" dirty="0"/>
              <a:t>Animist religions</a:t>
            </a:r>
          </a:p>
          <a:p>
            <a:pPr lvl="1"/>
            <a:r>
              <a:rPr lang="en-US" dirty="0"/>
              <a:t>Great religions of Asia</a:t>
            </a:r>
          </a:p>
          <a:p>
            <a:pPr lvl="1"/>
            <a:r>
              <a:rPr lang="en-US" b="1" dirty="0"/>
              <a:t>Monotheism </a:t>
            </a:r>
          </a:p>
          <a:p>
            <a:r>
              <a:rPr lang="en-US" dirty="0"/>
              <a:t>Traits of all religions </a:t>
            </a:r>
          </a:p>
          <a:p>
            <a:pPr lvl="1"/>
            <a:r>
              <a:rPr lang="en-US" b="1" dirty="0"/>
              <a:t>Core of believers</a:t>
            </a:r>
            <a:endParaRPr lang="en-US" dirty="0"/>
          </a:p>
          <a:p>
            <a:pPr lvl="1"/>
            <a:r>
              <a:rPr lang="en-US" dirty="0"/>
              <a:t>Global diffusion </a:t>
            </a:r>
          </a:p>
        </p:txBody>
      </p:sp>
      <p:sp>
        <p:nvSpPr>
          <p:cNvPr id="7" name="Text Placeholder 6"/>
          <p:cNvSpPr>
            <a:spLocks noGrp="1"/>
          </p:cNvSpPr>
          <p:nvPr>
            <p:ph type="body" sz="quarter" idx="13"/>
          </p:nvPr>
        </p:nvSpPr>
        <p:spPr>
          <a:xfrm>
            <a:off x="5674659" y="5669138"/>
            <a:ext cx="4343400" cy="503063"/>
          </a:xfrm>
        </p:spPr>
        <p:txBody>
          <a:bodyPr/>
          <a:lstStyle/>
          <a:p>
            <a:pPr algn="ctr"/>
            <a:r>
              <a:rPr lang="en-US" dirty="0"/>
              <a:t>Main world religions.</a:t>
            </a:r>
          </a:p>
        </p:txBody>
      </p:sp>
      <p:pic>
        <p:nvPicPr>
          <p:cNvPr id="2050" name="Picture 2" descr="L:\Higher Education Editorial\Kaveney\Short, Human Geography, 2e\Supplements\Figure JPEGs\Chapter 10\Figure 1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0306" y="1358153"/>
            <a:ext cx="8491694" cy="4310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925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13137"/>
          <a:stretch/>
        </p:blipFill>
        <p:spPr>
          <a:xfrm>
            <a:off x="0" y="0"/>
            <a:ext cx="12192000" cy="6857999"/>
          </a:xfrm>
          <a:prstGeom prst="rect">
            <a:avLst/>
          </a:prstGeom>
        </p:spPr>
      </p:pic>
    </p:spTree>
    <p:extLst>
      <p:ext uri="{BB962C8B-B14F-4D97-AF65-F5344CB8AC3E}">
        <p14:creationId xmlns:p14="http://schemas.microsoft.com/office/powerpoint/2010/main" val="73849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4"/>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D8FB2D-EE55-4600-A66C-67133DCF2135}" type="slidenum">
              <a:rPr lang="en-US" altLang="en-US"/>
              <a:pPr/>
              <a:t>41</a:t>
            </a:fld>
            <a:endParaRPr lang="en-US" altLang="en-US"/>
          </a:p>
        </p:txBody>
      </p:sp>
      <p:sp>
        <p:nvSpPr>
          <p:cNvPr id="40963" name="Rectangle 2"/>
          <p:cNvSpPr>
            <a:spLocks noGrp="1" noChangeArrowheads="1"/>
          </p:cNvSpPr>
          <p:nvPr>
            <p:ph type="title"/>
          </p:nvPr>
        </p:nvSpPr>
        <p:spPr>
          <a:xfrm>
            <a:off x="264459" y="96185"/>
            <a:ext cx="9471212" cy="777875"/>
          </a:xfrm>
        </p:spPr>
        <p:txBody>
          <a:bodyPr/>
          <a:lstStyle/>
          <a:p>
            <a:pPr algn="r"/>
            <a:r>
              <a:rPr lang="en-US" altLang="en-US" smtClean="0"/>
              <a:t>Islam</a:t>
            </a:r>
          </a:p>
        </p:txBody>
      </p:sp>
      <p:pic>
        <p:nvPicPr>
          <p:cNvPr id="40964" name="Picture 3" descr="Isl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99983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140388" y="1223682"/>
            <a:ext cx="5051612" cy="4154984"/>
          </a:xfrm>
          <a:prstGeom prst="rect">
            <a:avLst/>
          </a:prstGeom>
          <a:noFill/>
        </p:spPr>
        <p:txBody>
          <a:bodyPr wrap="square" rtlCol="0">
            <a:spAutoFit/>
          </a:bodyPr>
          <a:lstStyle/>
          <a:p>
            <a:r>
              <a:rPr lang="en-US" sz="2400" b="1" dirty="0" smtClean="0"/>
              <a:t>Youngest of the Abrahamic religions</a:t>
            </a:r>
          </a:p>
          <a:p>
            <a:pPr lvl="1"/>
            <a:r>
              <a:rPr lang="en-US" sz="2400" dirty="0" smtClean="0"/>
              <a:t>Angel Gabriel reveals God’s final teachings to Muhammad and he preaches against the pagan polytheism being practiced in Mecca.</a:t>
            </a:r>
          </a:p>
          <a:p>
            <a:r>
              <a:rPr lang="en-US" sz="2400" dirty="0" smtClean="0"/>
              <a:t>622 C.E. is given as the year of the beginning of the Muslim calendar.</a:t>
            </a:r>
          </a:p>
          <a:p>
            <a:pPr lvl="1"/>
            <a:r>
              <a:rPr lang="en-US" sz="2400" dirty="0" err="1" smtClean="0"/>
              <a:t>Hijra</a:t>
            </a:r>
            <a:r>
              <a:rPr lang="en-US" sz="2400" dirty="0" smtClean="0"/>
              <a:t>, Muhammad flees for his life to Medina and converts the people there.</a:t>
            </a:r>
            <a:endParaRPr lang="en-US" sz="2400" dirty="0"/>
          </a:p>
        </p:txBody>
      </p:sp>
    </p:spTree>
    <p:extLst>
      <p:ext uri="{BB962C8B-B14F-4D97-AF65-F5344CB8AC3E}">
        <p14:creationId xmlns:p14="http://schemas.microsoft.com/office/powerpoint/2010/main" val="3506708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Islam</a:t>
            </a:r>
            <a:endParaRPr lang="en-US" dirty="0"/>
          </a:p>
        </p:txBody>
      </p:sp>
      <p:sp>
        <p:nvSpPr>
          <p:cNvPr id="5" name="Content Placeholder 4"/>
          <p:cNvSpPr>
            <a:spLocks noGrp="1"/>
          </p:cNvSpPr>
          <p:nvPr>
            <p:ph sz="quarter" idx="11"/>
          </p:nvPr>
        </p:nvSpPr>
        <p:spPr>
          <a:xfrm>
            <a:off x="0" y="1143000"/>
            <a:ext cx="6096000" cy="5029200"/>
          </a:xfrm>
        </p:spPr>
        <p:txBody>
          <a:bodyPr>
            <a:normAutofit/>
          </a:bodyPr>
          <a:lstStyle/>
          <a:p>
            <a:pPr marL="0" indent="0">
              <a:buNone/>
            </a:pPr>
            <a:r>
              <a:rPr lang="en-US" u="sng" dirty="0"/>
              <a:t>ISLAM</a:t>
            </a:r>
          </a:p>
          <a:p>
            <a:r>
              <a:rPr lang="en-US" dirty="0"/>
              <a:t>Universalist religion</a:t>
            </a:r>
          </a:p>
          <a:p>
            <a:r>
              <a:rPr lang="en-US" dirty="0"/>
              <a:t>Muhammad and the Quran in Arabic</a:t>
            </a:r>
          </a:p>
          <a:p>
            <a:pPr lvl="1"/>
            <a:r>
              <a:rPr lang="en-US" dirty="0"/>
              <a:t>Spread through imperial expansion</a:t>
            </a:r>
          </a:p>
          <a:p>
            <a:pPr lvl="1"/>
            <a:r>
              <a:rPr lang="en-US" dirty="0"/>
              <a:t>Related spheres of religious and politics</a:t>
            </a:r>
          </a:p>
          <a:p>
            <a:r>
              <a:rPr lang="en-US" dirty="0"/>
              <a:t>As it diffused from the core, it was influenced by local traditions</a:t>
            </a:r>
          </a:p>
        </p:txBody>
      </p:sp>
      <p:sp>
        <p:nvSpPr>
          <p:cNvPr id="7" name="Text Placeholder 6"/>
          <p:cNvSpPr>
            <a:spLocks noGrp="1"/>
          </p:cNvSpPr>
          <p:nvPr>
            <p:ph type="body" sz="quarter" idx="13"/>
          </p:nvPr>
        </p:nvSpPr>
        <p:spPr>
          <a:xfrm>
            <a:off x="6595720" y="5733467"/>
            <a:ext cx="5596280" cy="648643"/>
          </a:xfrm>
        </p:spPr>
        <p:txBody>
          <a:bodyPr/>
          <a:lstStyle/>
          <a:p>
            <a:pPr algn="ctr"/>
            <a:r>
              <a:rPr lang="en-US" dirty="0"/>
              <a:t>The interior of the Blue Mosque, Istanbul.</a:t>
            </a:r>
          </a:p>
        </p:txBody>
      </p:sp>
      <p:pic>
        <p:nvPicPr>
          <p:cNvPr id="10242" name="Picture 2" descr="L:\Higher Education Editorial\Kaveney\Short, Human Geography, 2e\Supplements\Figure JPEGs\Chapter 10\Figure 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522" y="0"/>
            <a:ext cx="3881359" cy="5788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4806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0" y="839040"/>
            <a:ext cx="12192000" cy="1613647"/>
          </a:xfrm>
        </p:spPr>
        <p:txBody>
          <a:bodyPr/>
          <a:lstStyle/>
          <a:p>
            <a:r>
              <a:rPr lang="en-US" dirty="0" smtClean="0"/>
              <a:t>Appropriate dress for women: the Quran only says that women  should dress modestly. Modestly means different things in different cultures,.</a:t>
            </a:r>
            <a:endParaRPr lang="en-US" dirty="0"/>
          </a:p>
        </p:txBody>
      </p:sp>
      <p:sp>
        <p:nvSpPr>
          <p:cNvPr id="6" name="Title 5"/>
          <p:cNvSpPr>
            <a:spLocks noGrp="1"/>
          </p:cNvSpPr>
          <p:nvPr>
            <p:ph type="title"/>
          </p:nvPr>
        </p:nvSpPr>
        <p:spPr>
          <a:xfrm>
            <a:off x="1272989" y="163420"/>
            <a:ext cx="11582400" cy="777875"/>
          </a:xfrm>
        </p:spPr>
        <p:txBody>
          <a:bodyPr/>
          <a:lstStyle/>
          <a:p>
            <a:r>
              <a:rPr lang="en-US" dirty="0" smtClean="0"/>
              <a:t>influence of local culture</a:t>
            </a:r>
            <a:endParaRPr lang="en-US" dirty="0"/>
          </a:p>
        </p:txBody>
      </p:sp>
      <p:pic>
        <p:nvPicPr>
          <p:cNvPr id="8" name="Picture 7"/>
          <p:cNvPicPr>
            <a:picLocks noChangeAspect="1"/>
          </p:cNvPicPr>
          <p:nvPr/>
        </p:nvPicPr>
        <p:blipFill>
          <a:blip r:embed="rId2"/>
          <a:stretch>
            <a:fillRect/>
          </a:stretch>
        </p:blipFill>
        <p:spPr>
          <a:xfrm>
            <a:off x="1" y="1861458"/>
            <a:ext cx="8229600" cy="4996542"/>
          </a:xfrm>
          <a:prstGeom prst="rect">
            <a:avLst/>
          </a:prstGeom>
        </p:spPr>
      </p:pic>
      <p:pic>
        <p:nvPicPr>
          <p:cNvPr id="9" name="Picture 8"/>
          <p:cNvPicPr>
            <a:picLocks noChangeAspect="1"/>
          </p:cNvPicPr>
          <p:nvPr/>
        </p:nvPicPr>
        <p:blipFill>
          <a:blip r:embed="rId3"/>
          <a:stretch>
            <a:fillRect/>
          </a:stretch>
        </p:blipFill>
        <p:spPr>
          <a:xfrm>
            <a:off x="8229601" y="3424937"/>
            <a:ext cx="2285439" cy="3433063"/>
          </a:xfrm>
          <a:prstGeom prst="rect">
            <a:avLst/>
          </a:prstGeom>
        </p:spPr>
      </p:pic>
      <p:pic>
        <p:nvPicPr>
          <p:cNvPr id="10" name="Picture 9"/>
          <p:cNvPicPr>
            <a:picLocks noChangeAspect="1"/>
          </p:cNvPicPr>
          <p:nvPr/>
        </p:nvPicPr>
        <p:blipFill rotWithShape="1">
          <a:blip r:embed="rId4"/>
          <a:srcRect l="32451" r="14195"/>
          <a:stretch/>
        </p:blipFill>
        <p:spPr>
          <a:xfrm>
            <a:off x="10515041" y="3257594"/>
            <a:ext cx="1676960" cy="3694938"/>
          </a:xfrm>
          <a:prstGeom prst="rect">
            <a:avLst/>
          </a:prstGeom>
        </p:spPr>
      </p:pic>
    </p:spTree>
    <p:extLst>
      <p:ext uri="{BB962C8B-B14F-4D97-AF65-F5344CB8AC3E}">
        <p14:creationId xmlns:p14="http://schemas.microsoft.com/office/powerpoint/2010/main" val="27704913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1"/>
          </p:nvPr>
        </p:nvPicPr>
        <p:blipFill>
          <a:blip r:embed="rId2"/>
          <a:stretch>
            <a:fillRect/>
          </a:stretch>
        </p:blipFill>
        <p:spPr>
          <a:xfrm>
            <a:off x="0" y="0"/>
            <a:ext cx="5056094" cy="3372415"/>
          </a:xfrm>
          <a:prstGeom prst="rect">
            <a:avLst/>
          </a:prstGeom>
        </p:spPr>
      </p:pic>
      <p:pic>
        <p:nvPicPr>
          <p:cNvPr id="5" name="Picture 4"/>
          <p:cNvPicPr>
            <a:picLocks noChangeAspect="1"/>
          </p:cNvPicPr>
          <p:nvPr/>
        </p:nvPicPr>
        <p:blipFill>
          <a:blip r:embed="rId3"/>
          <a:stretch>
            <a:fillRect/>
          </a:stretch>
        </p:blipFill>
        <p:spPr>
          <a:xfrm>
            <a:off x="5056094" y="-63876"/>
            <a:ext cx="2171726" cy="3414998"/>
          </a:xfrm>
          <a:prstGeom prst="rect">
            <a:avLst/>
          </a:prstGeom>
        </p:spPr>
      </p:pic>
      <p:pic>
        <p:nvPicPr>
          <p:cNvPr id="6" name="Picture 5"/>
          <p:cNvPicPr>
            <a:picLocks noChangeAspect="1"/>
          </p:cNvPicPr>
          <p:nvPr/>
        </p:nvPicPr>
        <p:blipFill>
          <a:blip r:embed="rId4"/>
          <a:stretch>
            <a:fillRect/>
          </a:stretch>
        </p:blipFill>
        <p:spPr>
          <a:xfrm>
            <a:off x="7227820" y="-42583"/>
            <a:ext cx="1467850" cy="3414998"/>
          </a:xfrm>
          <a:prstGeom prst="rect">
            <a:avLst/>
          </a:prstGeom>
        </p:spPr>
      </p:pic>
      <p:pic>
        <p:nvPicPr>
          <p:cNvPr id="7" name="Picture 6"/>
          <p:cNvPicPr>
            <a:picLocks noChangeAspect="1"/>
          </p:cNvPicPr>
          <p:nvPr/>
        </p:nvPicPr>
        <p:blipFill>
          <a:blip r:embed="rId5"/>
          <a:stretch>
            <a:fillRect/>
          </a:stretch>
        </p:blipFill>
        <p:spPr>
          <a:xfrm>
            <a:off x="8695670" y="-21292"/>
            <a:ext cx="2498085" cy="3372415"/>
          </a:xfrm>
          <a:prstGeom prst="rect">
            <a:avLst/>
          </a:prstGeom>
        </p:spPr>
      </p:pic>
      <p:pic>
        <p:nvPicPr>
          <p:cNvPr id="8" name="Picture 7"/>
          <p:cNvPicPr>
            <a:picLocks noChangeAspect="1"/>
          </p:cNvPicPr>
          <p:nvPr/>
        </p:nvPicPr>
        <p:blipFill rotWithShape="1">
          <a:blip r:embed="rId6"/>
          <a:srcRect t="11423"/>
          <a:stretch/>
        </p:blipFill>
        <p:spPr>
          <a:xfrm>
            <a:off x="-1" y="3372415"/>
            <a:ext cx="2623407" cy="3485585"/>
          </a:xfrm>
          <a:prstGeom prst="rect">
            <a:avLst/>
          </a:prstGeom>
        </p:spPr>
      </p:pic>
      <p:pic>
        <p:nvPicPr>
          <p:cNvPr id="9" name="Picture 8"/>
          <p:cNvPicPr>
            <a:picLocks noChangeAspect="1"/>
          </p:cNvPicPr>
          <p:nvPr/>
        </p:nvPicPr>
        <p:blipFill>
          <a:blip r:embed="rId7"/>
          <a:stretch>
            <a:fillRect/>
          </a:stretch>
        </p:blipFill>
        <p:spPr>
          <a:xfrm>
            <a:off x="2528047" y="3414998"/>
            <a:ext cx="6913659" cy="3443002"/>
          </a:xfrm>
          <a:prstGeom prst="rect">
            <a:avLst/>
          </a:prstGeom>
        </p:spPr>
      </p:pic>
      <p:pic>
        <p:nvPicPr>
          <p:cNvPr id="10" name="Picture 9"/>
          <p:cNvPicPr>
            <a:picLocks noChangeAspect="1"/>
          </p:cNvPicPr>
          <p:nvPr/>
        </p:nvPicPr>
        <p:blipFill rotWithShape="1">
          <a:blip r:embed="rId8"/>
          <a:srcRect l="25954" t="5294" r="6246" b="-5294"/>
          <a:stretch/>
        </p:blipFill>
        <p:spPr>
          <a:xfrm>
            <a:off x="10689145" y="-21293"/>
            <a:ext cx="1502856" cy="3372415"/>
          </a:xfrm>
          <a:prstGeom prst="rect">
            <a:avLst/>
          </a:prstGeom>
        </p:spPr>
      </p:pic>
      <p:pic>
        <p:nvPicPr>
          <p:cNvPr id="12" name="Picture 11"/>
          <p:cNvPicPr>
            <a:picLocks noChangeAspect="1"/>
          </p:cNvPicPr>
          <p:nvPr/>
        </p:nvPicPr>
        <p:blipFill>
          <a:blip r:embed="rId9"/>
          <a:stretch>
            <a:fillRect/>
          </a:stretch>
        </p:blipFill>
        <p:spPr>
          <a:xfrm>
            <a:off x="9069987" y="3393704"/>
            <a:ext cx="3122014" cy="3464295"/>
          </a:xfrm>
          <a:prstGeom prst="rect">
            <a:avLst/>
          </a:prstGeom>
        </p:spPr>
      </p:pic>
      <p:sp>
        <p:nvSpPr>
          <p:cNvPr id="13" name="TextBox 12"/>
          <p:cNvSpPr txBox="1"/>
          <p:nvPr/>
        </p:nvSpPr>
        <p:spPr>
          <a:xfrm>
            <a:off x="9143999" y="6396334"/>
            <a:ext cx="3048001" cy="461665"/>
          </a:xfrm>
          <a:prstGeom prst="rect">
            <a:avLst/>
          </a:prstGeom>
          <a:noFill/>
        </p:spPr>
        <p:txBody>
          <a:bodyPr wrap="square" rtlCol="0">
            <a:spAutoFit/>
          </a:bodyPr>
          <a:lstStyle/>
          <a:p>
            <a:r>
              <a:rPr lang="en-US" sz="2400" b="1" dirty="0" smtClean="0">
                <a:solidFill>
                  <a:schemeClr val="bg1"/>
                </a:solidFill>
                <a:effectLst>
                  <a:outerShdw blurRad="38100" dist="38100" dir="2700000" algn="tl">
                    <a:srgbClr val="000000">
                      <a:alpha val="43137"/>
                    </a:srgbClr>
                  </a:outerShdw>
                </a:effectLst>
              </a:rPr>
              <a:t>First lady of Indonesia</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617276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6"/>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36B581-E289-43C0-A478-FC35E4701935}" type="slidenum">
              <a:rPr lang="en-US" altLang="en-US"/>
              <a:pPr/>
              <a:t>45</a:t>
            </a:fld>
            <a:endParaRPr lang="en-US" altLang="en-US"/>
          </a:p>
        </p:txBody>
      </p:sp>
      <p:sp>
        <p:nvSpPr>
          <p:cNvPr id="41987" name="Rectangle 2"/>
          <p:cNvSpPr>
            <a:spLocks noGrp="1" noChangeArrowheads="1"/>
          </p:cNvSpPr>
          <p:nvPr>
            <p:ph type="title"/>
          </p:nvPr>
        </p:nvSpPr>
        <p:spPr/>
        <p:txBody>
          <a:bodyPr/>
          <a:lstStyle/>
          <a:p>
            <a:r>
              <a:rPr lang="en-US" altLang="en-US" smtClean="0"/>
              <a:t>Islam</a:t>
            </a:r>
          </a:p>
        </p:txBody>
      </p:sp>
      <p:sp>
        <p:nvSpPr>
          <p:cNvPr id="41988" name="Rectangle 3"/>
          <p:cNvSpPr>
            <a:spLocks noGrp="1" noChangeArrowheads="1"/>
          </p:cNvSpPr>
          <p:nvPr>
            <p:ph type="body" sz="half" idx="1"/>
          </p:nvPr>
        </p:nvSpPr>
        <p:spPr>
          <a:xfrm>
            <a:off x="275167" y="1143000"/>
            <a:ext cx="8720915" cy="5715000"/>
          </a:xfrm>
        </p:spPr>
        <p:txBody>
          <a:bodyPr/>
          <a:lstStyle/>
          <a:p>
            <a:r>
              <a:rPr lang="en-US" altLang="en-US" dirty="0" smtClean="0"/>
              <a:t>Muhammad the final prophet– 622 CE</a:t>
            </a:r>
          </a:p>
          <a:p>
            <a:r>
              <a:rPr lang="en-US" altLang="en-US" dirty="0" smtClean="0"/>
              <a:t>Allah (word for God)</a:t>
            </a:r>
          </a:p>
          <a:p>
            <a:r>
              <a:rPr lang="en-US" altLang="en-US" dirty="0" smtClean="0"/>
              <a:t>Monotheistic </a:t>
            </a:r>
          </a:p>
          <a:p>
            <a:r>
              <a:rPr lang="en-US" altLang="en-US" dirty="0" smtClean="0"/>
              <a:t>Major Sects: Sunni – 85% and Shiite – 15%</a:t>
            </a:r>
          </a:p>
          <a:p>
            <a:r>
              <a:rPr lang="en-US" altLang="en-US" dirty="0" smtClean="0"/>
              <a:t>Koran (</a:t>
            </a:r>
            <a:r>
              <a:rPr lang="en-US" altLang="en-US" b="1" dirty="0" smtClean="0">
                <a:solidFill>
                  <a:srgbClr val="FF0000"/>
                </a:solidFill>
              </a:rPr>
              <a:t>only</a:t>
            </a:r>
            <a:r>
              <a:rPr lang="en-US" altLang="en-US" dirty="0" smtClean="0"/>
              <a:t> </a:t>
            </a:r>
            <a:r>
              <a:rPr lang="en-US" altLang="en-US" b="1" dirty="0" smtClean="0">
                <a:solidFill>
                  <a:srgbClr val="FF0000"/>
                </a:solidFill>
              </a:rPr>
              <a:t>in Arabic</a:t>
            </a:r>
            <a:r>
              <a:rPr lang="en-US" altLang="en-US" dirty="0" smtClean="0"/>
              <a:t>) is sufficient to direct all aspects of life</a:t>
            </a:r>
          </a:p>
          <a:p>
            <a:r>
              <a:rPr lang="en-US" altLang="en-US" dirty="0" smtClean="0"/>
              <a:t>No clergy or building required</a:t>
            </a:r>
          </a:p>
          <a:p>
            <a:r>
              <a:rPr lang="en-US" altLang="en-US" dirty="0" smtClean="0"/>
              <a:t>Jews &amp; Christians – people of the book (</a:t>
            </a:r>
            <a:r>
              <a:rPr lang="en-US" altLang="en-US" b="1" dirty="0" smtClean="0">
                <a:solidFill>
                  <a:srgbClr val="FF0000"/>
                </a:solidFill>
              </a:rPr>
              <a:t>supposed</a:t>
            </a:r>
            <a:r>
              <a:rPr lang="en-US" altLang="en-US" dirty="0" smtClean="0"/>
              <a:t> to be respected and not persecuted according to Muhammad)</a:t>
            </a:r>
          </a:p>
        </p:txBody>
      </p:sp>
      <p:pic>
        <p:nvPicPr>
          <p:cNvPr id="41989" name="Picture 4" descr="MINIRE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375090" y="0"/>
            <a:ext cx="2702439" cy="6858000"/>
          </a:xfrm>
          <a:noFill/>
          <a:ln w="76200" cmpd="tri">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916175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6"/>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B35FA1E-27F4-4AC1-A052-D8F0979030CA}" type="slidenum">
              <a:rPr lang="en-US" altLang="en-US"/>
              <a:pPr/>
              <a:t>46</a:t>
            </a:fld>
            <a:endParaRPr lang="en-US" altLang="en-US"/>
          </a:p>
        </p:txBody>
      </p:sp>
      <p:sp>
        <p:nvSpPr>
          <p:cNvPr id="43011" name="Rectangle 2"/>
          <p:cNvSpPr>
            <a:spLocks noGrp="1" noChangeArrowheads="1"/>
          </p:cNvSpPr>
          <p:nvPr>
            <p:ph type="title"/>
          </p:nvPr>
        </p:nvSpPr>
        <p:spPr/>
        <p:txBody>
          <a:bodyPr/>
          <a:lstStyle/>
          <a:p>
            <a:r>
              <a:rPr lang="en-US" altLang="en-US" smtClean="0"/>
              <a:t>Five Pillars</a:t>
            </a:r>
          </a:p>
        </p:txBody>
      </p:sp>
      <p:sp>
        <p:nvSpPr>
          <p:cNvPr id="43012" name="Rectangle 3"/>
          <p:cNvSpPr>
            <a:spLocks noGrp="1" noChangeArrowheads="1"/>
          </p:cNvSpPr>
          <p:nvPr>
            <p:ph type="body" sz="half" idx="1"/>
          </p:nvPr>
        </p:nvSpPr>
        <p:spPr>
          <a:xfrm>
            <a:off x="0" y="938004"/>
            <a:ext cx="6019800" cy="5516584"/>
          </a:xfrm>
        </p:spPr>
        <p:txBody>
          <a:bodyPr/>
          <a:lstStyle/>
          <a:p>
            <a:r>
              <a:rPr lang="en-US" altLang="en-US" sz="3300" dirty="0"/>
              <a:t>Five Pillars of Islam</a:t>
            </a:r>
          </a:p>
          <a:p>
            <a:pPr lvl="1"/>
            <a:r>
              <a:rPr lang="en-US" altLang="en-US" sz="3000" dirty="0"/>
              <a:t>Belief in one God</a:t>
            </a:r>
          </a:p>
          <a:p>
            <a:pPr lvl="1"/>
            <a:r>
              <a:rPr lang="en-US" altLang="en-US" sz="3000" dirty="0"/>
              <a:t>Five daily prayers facing Mecca</a:t>
            </a:r>
          </a:p>
          <a:p>
            <a:pPr lvl="1"/>
            <a:r>
              <a:rPr lang="en-US" altLang="en-US" sz="3000" dirty="0"/>
              <a:t>Generous alms (help to poor)</a:t>
            </a:r>
          </a:p>
          <a:p>
            <a:pPr lvl="1"/>
            <a:r>
              <a:rPr lang="en-US" altLang="en-US" sz="3000" dirty="0"/>
              <a:t>Fasting during the holy month of Ramadan</a:t>
            </a:r>
          </a:p>
          <a:p>
            <a:pPr lvl="1"/>
            <a:r>
              <a:rPr lang="en-US" altLang="en-US" sz="3000" dirty="0"/>
              <a:t>Pilgrimage to Mecca (hajj</a:t>
            </a:r>
            <a:r>
              <a:rPr lang="en-US" altLang="en-US" sz="3000" dirty="0" smtClean="0"/>
              <a:t>)</a:t>
            </a:r>
          </a:p>
          <a:p>
            <a:r>
              <a:rPr lang="en-US" altLang="en-US" sz="3400" dirty="0" smtClean="0"/>
              <a:t>And, of course, read and follow the teachings of the Quran.</a:t>
            </a:r>
            <a:endParaRPr lang="en-US" altLang="en-US" sz="3400" dirty="0"/>
          </a:p>
        </p:txBody>
      </p:sp>
      <p:pic>
        <p:nvPicPr>
          <p:cNvPr id="43013" name="Picture 4" descr="07-02RF"/>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73495" y="984251"/>
            <a:ext cx="6118505" cy="501934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829686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2531" y="0"/>
            <a:ext cx="10518405" cy="6858000"/>
          </a:xfrm>
        </p:spPr>
      </p:pic>
    </p:spTree>
    <p:extLst>
      <p:ext uri="{BB962C8B-B14F-4D97-AF65-F5344CB8AC3E}">
        <p14:creationId xmlns:p14="http://schemas.microsoft.com/office/powerpoint/2010/main" val="23028353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Geographies of Religious Belief</a:t>
            </a:r>
          </a:p>
        </p:txBody>
      </p:sp>
      <p:sp>
        <p:nvSpPr>
          <p:cNvPr id="3" name="Content Placeholder 2">
            <a:extLst>
              <a:ext uri="{FF2B5EF4-FFF2-40B4-BE49-F238E27FC236}">
                <a16:creationId xmlns:a16="http://schemas.microsoft.com/office/drawing/2014/main" id="{E6FCFDDB-3892-4516-ABED-713B01132141}"/>
              </a:ext>
            </a:extLst>
          </p:cNvPr>
          <p:cNvSpPr>
            <a:spLocks noGrp="1"/>
          </p:cNvSpPr>
          <p:nvPr>
            <p:ph sz="quarter" idx="11"/>
          </p:nvPr>
        </p:nvSpPr>
        <p:spPr>
          <a:xfrm>
            <a:off x="1752600" y="1143000"/>
            <a:ext cx="8722453" cy="5029200"/>
          </a:xfrm>
        </p:spPr>
        <p:txBody>
          <a:bodyPr>
            <a:normAutofit/>
          </a:bodyPr>
          <a:lstStyle/>
          <a:p>
            <a:r>
              <a:rPr lang="en-US" dirty="0"/>
              <a:t>Scale and regional variation of </a:t>
            </a:r>
            <a:r>
              <a:rPr lang="en-US" dirty="0" smtClean="0"/>
              <a:t>belief</a:t>
            </a:r>
          </a:p>
          <a:p>
            <a:pPr marL="0" indent="0">
              <a:buNone/>
            </a:pPr>
            <a:endParaRPr lang="en-US" sz="2400" dirty="0"/>
          </a:p>
          <a:p>
            <a:r>
              <a:rPr lang="en-US" dirty="0"/>
              <a:t>The Sunni-Shia Split in the Middle East</a:t>
            </a:r>
          </a:p>
          <a:p>
            <a:pPr lvl="1"/>
            <a:r>
              <a:rPr lang="en-US" dirty="0"/>
              <a:t>Both share basic tenets of Islamic teaching</a:t>
            </a:r>
          </a:p>
          <a:p>
            <a:pPr lvl="1"/>
            <a:r>
              <a:rPr lang="en-US" dirty="0"/>
              <a:t>Division was over who would be </a:t>
            </a:r>
            <a:r>
              <a:rPr lang="en-US" dirty="0" smtClean="0"/>
              <a:t>next </a:t>
            </a:r>
            <a:r>
              <a:rPr lang="en-US" dirty="0"/>
              <a:t>prophet</a:t>
            </a:r>
          </a:p>
          <a:p>
            <a:pPr lvl="1"/>
            <a:r>
              <a:rPr lang="en-US" dirty="0"/>
              <a:t>Sunni dominates in number of followers</a:t>
            </a:r>
          </a:p>
          <a:p>
            <a:pPr lvl="1"/>
            <a:r>
              <a:rPr lang="en-US" dirty="0"/>
              <a:t>Shia found in pockets in the Middle East region</a:t>
            </a:r>
          </a:p>
          <a:p>
            <a:endParaRPr lang="en-US" dirty="0"/>
          </a:p>
        </p:txBody>
      </p:sp>
    </p:spTree>
    <p:extLst>
      <p:ext uri="{BB962C8B-B14F-4D97-AF65-F5344CB8AC3E}">
        <p14:creationId xmlns:p14="http://schemas.microsoft.com/office/powerpoint/2010/main" val="27271820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2412"/>
            <a:ext cx="3352800" cy="2162921"/>
          </a:xfrm>
        </p:spPr>
        <p:txBody>
          <a:bodyPr>
            <a:normAutofit fontScale="90000"/>
          </a:bodyPr>
          <a:lstStyle/>
          <a:p>
            <a:r>
              <a:rPr lang="en-US" dirty="0"/>
              <a:t>The Geographies of Religious Belief</a:t>
            </a:r>
          </a:p>
        </p:txBody>
      </p:sp>
      <p:pic>
        <p:nvPicPr>
          <p:cNvPr id="12290" name="Picture 2" descr="L:\Higher Education Editorial\Kaveney\Short, Human Geography, 2e\Supplements\Figure JPEGs\Chapter 10\Figure 1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479" y="399197"/>
            <a:ext cx="9150521" cy="5392271"/>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8">
            <a:extLst>
              <a:ext uri="{FF2B5EF4-FFF2-40B4-BE49-F238E27FC236}">
                <a16:creationId xmlns:a16="http://schemas.microsoft.com/office/drawing/2014/main" id="{1E72EF4D-CD99-42FE-B539-A9D352C47575}"/>
              </a:ext>
            </a:extLst>
          </p:cNvPr>
          <p:cNvSpPr>
            <a:spLocks noGrp="1"/>
          </p:cNvSpPr>
          <p:nvPr>
            <p:ph type="body" sz="quarter" idx="13"/>
          </p:nvPr>
        </p:nvSpPr>
        <p:spPr>
          <a:xfrm>
            <a:off x="2171001" y="5808141"/>
            <a:ext cx="7849998" cy="870358"/>
          </a:xfrm>
        </p:spPr>
        <p:txBody>
          <a:bodyPr/>
          <a:lstStyle/>
          <a:p>
            <a:pPr algn="ctr"/>
            <a:r>
              <a:rPr lang="en-US" dirty="0"/>
              <a:t>The Sunni–Shia divide in the Middle East.</a:t>
            </a:r>
          </a:p>
        </p:txBody>
      </p:sp>
    </p:spTree>
    <p:extLst>
      <p:ext uri="{BB962C8B-B14F-4D97-AF65-F5344CB8AC3E}">
        <p14:creationId xmlns:p14="http://schemas.microsoft.com/office/powerpoint/2010/main" val="663201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Higher Education Editorial\Kaveney\Short, Human Geography, 2e\Supplements\Figure JPEGs\Chapter 10\Figure 1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129"/>
            <a:ext cx="10534589" cy="534810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9897034" y="365126"/>
            <a:ext cx="2294965" cy="1920874"/>
          </a:xfrm>
        </p:spPr>
        <p:txBody>
          <a:bodyPr>
            <a:normAutofit fontScale="90000"/>
          </a:bodyPr>
          <a:lstStyle/>
          <a:p>
            <a:r>
              <a:rPr lang="en-US" dirty="0"/>
              <a:t>Main World Religions</a:t>
            </a:r>
          </a:p>
        </p:txBody>
      </p:sp>
      <p:sp>
        <p:nvSpPr>
          <p:cNvPr id="8" name="Text Placeholder 7"/>
          <p:cNvSpPr>
            <a:spLocks noGrp="1"/>
          </p:cNvSpPr>
          <p:nvPr>
            <p:ph type="body" sz="quarter" idx="13"/>
          </p:nvPr>
        </p:nvSpPr>
        <p:spPr>
          <a:xfrm>
            <a:off x="0" y="5348104"/>
            <a:ext cx="12192000" cy="1371600"/>
          </a:xfrm>
        </p:spPr>
        <p:txBody>
          <a:bodyPr/>
          <a:lstStyle/>
          <a:p>
            <a:pPr algn="ctr"/>
            <a:r>
              <a:rPr lang="en-US" dirty="0"/>
              <a:t>Shows the main religions across the world and reveals how the traditional animists are now restricted to more peripheral and marginal lands of desert, tundra, and rainforest.</a:t>
            </a:r>
          </a:p>
        </p:txBody>
      </p:sp>
    </p:spTree>
    <p:extLst>
      <p:ext uri="{BB962C8B-B14F-4D97-AF65-F5344CB8AC3E}">
        <p14:creationId xmlns:p14="http://schemas.microsoft.com/office/powerpoint/2010/main" val="36509453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Geographies of Religious Belief</a:t>
            </a:r>
          </a:p>
        </p:txBody>
      </p:sp>
      <p:sp>
        <p:nvSpPr>
          <p:cNvPr id="3" name="Content Placeholder 2">
            <a:extLst>
              <a:ext uri="{FF2B5EF4-FFF2-40B4-BE49-F238E27FC236}">
                <a16:creationId xmlns:a16="http://schemas.microsoft.com/office/drawing/2014/main" id="{E6FCFDDB-3892-4516-ABED-713B01132141}"/>
              </a:ext>
            </a:extLst>
          </p:cNvPr>
          <p:cNvSpPr>
            <a:spLocks noGrp="1"/>
          </p:cNvSpPr>
          <p:nvPr>
            <p:ph sz="quarter" idx="11"/>
          </p:nvPr>
        </p:nvSpPr>
        <p:spPr>
          <a:xfrm>
            <a:off x="0" y="1143001"/>
            <a:ext cx="11228294" cy="5029200"/>
          </a:xfrm>
        </p:spPr>
        <p:txBody>
          <a:bodyPr>
            <a:normAutofit/>
          </a:bodyPr>
          <a:lstStyle/>
          <a:p>
            <a:r>
              <a:rPr lang="en-US" dirty="0"/>
              <a:t>The Case of the USA: distinct regional groups </a:t>
            </a:r>
          </a:p>
          <a:p>
            <a:pPr lvl="1"/>
            <a:r>
              <a:rPr lang="en-US" dirty="0"/>
              <a:t>Reflect settlement patterns</a:t>
            </a:r>
          </a:p>
          <a:p>
            <a:pPr lvl="1"/>
            <a:r>
              <a:rPr lang="en-US" dirty="0"/>
              <a:t>Mormons in mountain West</a:t>
            </a:r>
          </a:p>
          <a:p>
            <a:pPr lvl="1"/>
            <a:r>
              <a:rPr lang="en-US" b="1" dirty="0"/>
              <a:t>Bible Belt </a:t>
            </a:r>
            <a:r>
              <a:rPr lang="en-US" dirty="0"/>
              <a:t>Baptists south of the </a:t>
            </a:r>
            <a:r>
              <a:rPr lang="en-US" b="1" dirty="0"/>
              <a:t>Mason-Dixon Line</a:t>
            </a:r>
          </a:p>
          <a:p>
            <a:pPr lvl="1"/>
            <a:r>
              <a:rPr lang="en-US" dirty="0"/>
              <a:t>Lutherans in upper Midwest</a:t>
            </a:r>
          </a:p>
          <a:p>
            <a:pPr lvl="1"/>
            <a:r>
              <a:rPr lang="en-US" dirty="0"/>
              <a:t>Growing Catholicism associated with Hispanic </a:t>
            </a:r>
            <a:r>
              <a:rPr lang="en-US" dirty="0" smtClean="0"/>
              <a:t>immigration</a:t>
            </a:r>
          </a:p>
          <a:p>
            <a:pPr lvl="1"/>
            <a:r>
              <a:rPr lang="en-US" dirty="0" smtClean="0"/>
              <a:t>Catholic and Jewish presence is more noticeable in large metropolitan areas</a:t>
            </a:r>
          </a:p>
          <a:p>
            <a:pPr lvl="2"/>
            <a:r>
              <a:rPr lang="en-US" dirty="0" smtClean="0"/>
              <a:t>New York, Chicago, St. Louis, Boston, New Orleans, etc.</a:t>
            </a:r>
            <a:endParaRPr lang="en-US" dirty="0"/>
          </a:p>
          <a:p>
            <a:pPr lvl="1"/>
            <a:endParaRPr lang="en-US" dirty="0"/>
          </a:p>
          <a:p>
            <a:pPr lvl="1"/>
            <a:endParaRPr lang="en-US" dirty="0"/>
          </a:p>
        </p:txBody>
      </p:sp>
    </p:spTree>
    <p:extLst>
      <p:ext uri="{BB962C8B-B14F-4D97-AF65-F5344CB8AC3E}">
        <p14:creationId xmlns:p14="http://schemas.microsoft.com/office/powerpoint/2010/main" val="3332107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L:\Higher Education Editorial\Kaveney\Short, Human Geography, 2e\Supplements\Figure JPEGs\Chapter 10\Figure 1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97474" cy="6306671"/>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8">
            <a:extLst>
              <a:ext uri="{FF2B5EF4-FFF2-40B4-BE49-F238E27FC236}">
                <a16:creationId xmlns:a16="http://schemas.microsoft.com/office/drawing/2014/main" id="{1E72EF4D-CD99-42FE-B539-A9D352C47575}"/>
              </a:ext>
            </a:extLst>
          </p:cNvPr>
          <p:cNvSpPr>
            <a:spLocks noGrp="1"/>
          </p:cNvSpPr>
          <p:nvPr>
            <p:ph type="body" sz="quarter" idx="13"/>
          </p:nvPr>
        </p:nvSpPr>
        <p:spPr>
          <a:xfrm>
            <a:off x="9923929" y="965608"/>
            <a:ext cx="2268071" cy="4211510"/>
          </a:xfrm>
        </p:spPr>
        <p:txBody>
          <a:bodyPr/>
          <a:lstStyle/>
          <a:p>
            <a:pPr algn="ctr"/>
            <a:r>
              <a:rPr lang="en-US" sz="2800" b="1" dirty="0"/>
              <a:t>Majority religious affiliation in every county in the United States.</a:t>
            </a:r>
          </a:p>
        </p:txBody>
      </p:sp>
    </p:spTree>
    <p:extLst>
      <p:ext uri="{BB962C8B-B14F-4D97-AF65-F5344CB8AC3E}">
        <p14:creationId xmlns:p14="http://schemas.microsoft.com/office/powerpoint/2010/main" val="9991596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The Geographies of Religious Belief</a:t>
            </a:r>
            <a:endParaRPr lang="en-US" dirty="0"/>
          </a:p>
        </p:txBody>
      </p:sp>
      <p:sp>
        <p:nvSpPr>
          <p:cNvPr id="3" name="Content Placeholder 2">
            <a:extLst>
              <a:ext uri="{FF2B5EF4-FFF2-40B4-BE49-F238E27FC236}">
                <a16:creationId xmlns:a16="http://schemas.microsoft.com/office/drawing/2014/main" id="{E6FCFDDB-3892-4516-ABED-713B01132141}"/>
              </a:ext>
            </a:extLst>
          </p:cNvPr>
          <p:cNvSpPr>
            <a:spLocks noGrp="1"/>
          </p:cNvSpPr>
          <p:nvPr>
            <p:ph sz="quarter" idx="11"/>
          </p:nvPr>
        </p:nvSpPr>
        <p:spPr>
          <a:xfrm>
            <a:off x="0" y="1159778"/>
            <a:ext cx="5768588" cy="5029200"/>
          </a:xfrm>
        </p:spPr>
        <p:txBody>
          <a:bodyPr>
            <a:normAutofit/>
          </a:bodyPr>
          <a:lstStyle/>
          <a:p>
            <a:r>
              <a:rPr lang="en-US" dirty="0"/>
              <a:t>Affiliation differences at regional and local levels</a:t>
            </a:r>
          </a:p>
          <a:p>
            <a:pPr lvl="1"/>
            <a:r>
              <a:rPr lang="en-US" dirty="0"/>
              <a:t>Place influences religious practice and wider politics</a:t>
            </a:r>
          </a:p>
          <a:p>
            <a:r>
              <a:rPr lang="en-US" dirty="0"/>
              <a:t>Religion and Urban Public Space</a:t>
            </a:r>
          </a:p>
          <a:p>
            <a:pPr lvl="1"/>
            <a:r>
              <a:rPr lang="en-US" dirty="0"/>
              <a:t>Religiosity declines with modernization, urbanization</a:t>
            </a:r>
          </a:p>
          <a:p>
            <a:pPr lvl="1"/>
            <a:r>
              <a:rPr lang="en-US" dirty="0"/>
              <a:t>Yet urban spaces also include sacred sites or public displays of </a:t>
            </a:r>
            <a:r>
              <a:rPr lang="en-US" b="1" dirty="0"/>
              <a:t>faith communities</a:t>
            </a:r>
            <a:endParaRPr lang="en-US" dirty="0"/>
          </a:p>
          <a:p>
            <a:pPr lvl="1"/>
            <a:endParaRPr lang="en-US" dirty="0"/>
          </a:p>
        </p:txBody>
      </p:sp>
      <p:sp>
        <p:nvSpPr>
          <p:cNvPr id="5" name="Text Placeholder 4">
            <a:extLst>
              <a:ext uri="{FF2B5EF4-FFF2-40B4-BE49-F238E27FC236}">
                <a16:creationId xmlns:a16="http://schemas.microsoft.com/office/drawing/2014/main" id="{1466D378-30CE-4CDB-B3E3-8D22D535D918}"/>
              </a:ext>
            </a:extLst>
          </p:cNvPr>
          <p:cNvSpPr>
            <a:spLocks noGrp="1"/>
          </p:cNvSpPr>
          <p:nvPr>
            <p:ph type="body" sz="quarter" idx="13"/>
          </p:nvPr>
        </p:nvSpPr>
        <p:spPr>
          <a:xfrm>
            <a:off x="7073153" y="5557473"/>
            <a:ext cx="5244352" cy="927340"/>
          </a:xfrm>
        </p:spPr>
        <p:txBody>
          <a:bodyPr/>
          <a:lstStyle/>
          <a:p>
            <a:pPr algn="ctr"/>
            <a:r>
              <a:rPr lang="en-US" dirty="0"/>
              <a:t>Shrine in downtown Bangkok, Thailand.</a:t>
            </a:r>
          </a:p>
        </p:txBody>
      </p:sp>
      <p:pic>
        <p:nvPicPr>
          <p:cNvPr id="14338" name="Picture 2" descr="L:\Higher Education Editorial\Kaveney\Short, Human Geography, 2e\Supplements\Figure JPEGs\Chapter 10\Figure 10.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7237" y="1264515"/>
            <a:ext cx="6414764" cy="4292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6557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CFDDB-3892-4516-ABED-713B01132141}"/>
              </a:ext>
            </a:extLst>
          </p:cNvPr>
          <p:cNvSpPr>
            <a:spLocks noGrp="1"/>
          </p:cNvSpPr>
          <p:nvPr>
            <p:ph sz="quarter" idx="11"/>
          </p:nvPr>
        </p:nvSpPr>
        <p:spPr/>
        <p:txBody>
          <a:bodyPr>
            <a:normAutofit lnSpcReduction="10000"/>
          </a:bodyPr>
          <a:lstStyle/>
          <a:p>
            <a:r>
              <a:rPr lang="en-US" dirty="0"/>
              <a:t>Religion and the Environment</a:t>
            </a:r>
          </a:p>
          <a:p>
            <a:pPr lvl="1"/>
            <a:r>
              <a:rPr lang="en-US" dirty="0"/>
              <a:t>Environmental change a major theme in sacred stories from animism, incorporated by universalizing religions</a:t>
            </a:r>
          </a:p>
          <a:p>
            <a:pPr lvl="1"/>
            <a:r>
              <a:rPr lang="en-US" dirty="0"/>
              <a:t>Sky-based monotheistic religions displaced more Earth-based beliefs of </a:t>
            </a:r>
            <a:r>
              <a:rPr lang="en-US" b="1" dirty="0"/>
              <a:t>polytheism</a:t>
            </a:r>
            <a:endParaRPr lang="en-US" dirty="0"/>
          </a:p>
          <a:p>
            <a:pPr lvl="1"/>
            <a:r>
              <a:rPr lang="en-US" dirty="0"/>
              <a:t>From “</a:t>
            </a:r>
            <a:r>
              <a:rPr lang="en-US" b="1" dirty="0"/>
              <a:t>ecstatic worship</a:t>
            </a:r>
            <a:r>
              <a:rPr lang="en-US" dirty="0"/>
              <a:t>” to more formalized, authoritative forms</a:t>
            </a:r>
          </a:p>
          <a:p>
            <a:r>
              <a:rPr lang="en-US" dirty="0"/>
              <a:t>The “</a:t>
            </a:r>
            <a:r>
              <a:rPr lang="en-US" b="1" dirty="0"/>
              <a:t>axial age</a:t>
            </a:r>
            <a:r>
              <a:rPr lang="en-US" dirty="0"/>
              <a:t>” and rise of major religions</a:t>
            </a:r>
          </a:p>
          <a:p>
            <a:pPr lvl="1"/>
            <a:r>
              <a:rPr lang="en-US" dirty="0"/>
              <a:t>Reflect collective experience of living in city-states</a:t>
            </a:r>
          </a:p>
          <a:p>
            <a:pPr lvl="1"/>
            <a:r>
              <a:rPr lang="en-US" dirty="0"/>
              <a:t>Growing awareness of other regions and cities</a:t>
            </a:r>
          </a:p>
          <a:p>
            <a:pPr lvl="1"/>
            <a:r>
              <a:rPr lang="en-US" dirty="0"/>
              <a:t>Useful to empire to justify social hierarchy</a:t>
            </a:r>
          </a:p>
        </p:txBody>
      </p:sp>
      <p:sp>
        <p:nvSpPr>
          <p:cNvPr id="4" name="Title 3"/>
          <p:cNvSpPr>
            <a:spLocks noGrp="1"/>
          </p:cNvSpPr>
          <p:nvPr>
            <p:ph type="title"/>
          </p:nvPr>
        </p:nvSpPr>
        <p:spPr/>
        <p:txBody>
          <a:bodyPr/>
          <a:lstStyle/>
          <a:p>
            <a:r>
              <a:rPr lang="en-US" dirty="0"/>
              <a:t>The Religious Organization of Space</a:t>
            </a:r>
          </a:p>
        </p:txBody>
      </p:sp>
    </p:spTree>
    <p:extLst>
      <p:ext uri="{BB962C8B-B14F-4D97-AF65-F5344CB8AC3E}">
        <p14:creationId xmlns:p14="http://schemas.microsoft.com/office/powerpoint/2010/main" val="3462275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Religious Organization of Space</a:t>
            </a:r>
          </a:p>
        </p:txBody>
      </p:sp>
      <p:sp>
        <p:nvSpPr>
          <p:cNvPr id="3" name="Content Placeholder 2">
            <a:extLst>
              <a:ext uri="{FF2B5EF4-FFF2-40B4-BE49-F238E27FC236}">
                <a16:creationId xmlns:a16="http://schemas.microsoft.com/office/drawing/2014/main" id="{E6FCFDDB-3892-4516-ABED-713B01132141}"/>
              </a:ext>
            </a:extLst>
          </p:cNvPr>
          <p:cNvSpPr>
            <a:spLocks noGrp="1"/>
          </p:cNvSpPr>
          <p:nvPr>
            <p:ph sz="quarter" idx="11"/>
          </p:nvPr>
        </p:nvSpPr>
        <p:spPr/>
        <p:txBody>
          <a:bodyPr>
            <a:normAutofit/>
          </a:bodyPr>
          <a:lstStyle/>
          <a:p>
            <a:r>
              <a:rPr lang="en-US" dirty="0"/>
              <a:t>Sacred sites</a:t>
            </a:r>
          </a:p>
          <a:p>
            <a:pPr lvl="1"/>
            <a:r>
              <a:rPr lang="en-US" dirty="0"/>
              <a:t>Place-based animists filled landscape with spiritual significance</a:t>
            </a:r>
          </a:p>
          <a:p>
            <a:pPr lvl="1"/>
            <a:r>
              <a:rPr lang="en-US" dirty="0"/>
              <a:t>Universal religions separated sacred sites</a:t>
            </a:r>
          </a:p>
          <a:p>
            <a:r>
              <a:rPr lang="en-US" dirty="0"/>
              <a:t>Sites of overlapping significance</a:t>
            </a:r>
          </a:p>
          <a:p>
            <a:pPr lvl="1"/>
            <a:r>
              <a:rPr lang="en-US" dirty="0"/>
              <a:t>Source of </a:t>
            </a:r>
            <a:r>
              <a:rPr lang="en-US" dirty="0" smtClean="0"/>
              <a:t>friction</a:t>
            </a:r>
          </a:p>
          <a:p>
            <a:pPr lvl="2"/>
            <a:r>
              <a:rPr lang="en-US" dirty="0" smtClean="0"/>
              <a:t>Jerusalem</a:t>
            </a:r>
            <a:endParaRPr lang="en-US" dirty="0"/>
          </a:p>
        </p:txBody>
      </p:sp>
      <p:sp>
        <p:nvSpPr>
          <p:cNvPr id="2" name="Content Placeholder 1">
            <a:extLst>
              <a:ext uri="{FF2B5EF4-FFF2-40B4-BE49-F238E27FC236}">
                <a16:creationId xmlns:a16="http://schemas.microsoft.com/office/drawing/2014/main" id="{6E0B3D6A-8098-4990-90FD-3E147B90A9FA}"/>
              </a:ext>
            </a:extLst>
          </p:cNvPr>
          <p:cNvSpPr>
            <a:spLocks noGrp="1"/>
          </p:cNvSpPr>
          <p:nvPr>
            <p:ph sz="quarter" idx="12"/>
          </p:nvPr>
        </p:nvSpPr>
        <p:spPr/>
        <p:txBody>
          <a:bodyPr/>
          <a:lstStyle/>
          <a:p>
            <a:r>
              <a:rPr lang="en-US" dirty="0"/>
              <a:t>Pilgrimage</a:t>
            </a:r>
          </a:p>
          <a:p>
            <a:pPr lvl="1"/>
            <a:r>
              <a:rPr lang="en-US" dirty="0"/>
              <a:t>Sacred sites become places of pilgrimage</a:t>
            </a:r>
          </a:p>
          <a:p>
            <a:pPr lvl="1"/>
            <a:r>
              <a:rPr lang="en-US" dirty="0"/>
              <a:t>Search for spiritual revelation through physical endeavor</a:t>
            </a:r>
          </a:p>
          <a:p>
            <a:pPr lvl="1"/>
            <a:r>
              <a:rPr lang="en-US" dirty="0"/>
              <a:t>World’s largest is the hajj, </a:t>
            </a:r>
            <a:r>
              <a:rPr lang="en-US" dirty="0" smtClean="0"/>
              <a:t>as Muslims </a:t>
            </a:r>
            <a:r>
              <a:rPr lang="en-US" dirty="0"/>
              <a:t>make pilgrimage to Mecca</a:t>
            </a:r>
          </a:p>
        </p:txBody>
      </p:sp>
    </p:spTree>
    <p:extLst>
      <p:ext uri="{BB962C8B-B14F-4D97-AF65-F5344CB8AC3E}">
        <p14:creationId xmlns:p14="http://schemas.microsoft.com/office/powerpoint/2010/main" val="26795550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US" dirty="0"/>
              <a:t>Jerusalem</a:t>
            </a:r>
          </a:p>
        </p:txBody>
      </p:sp>
      <p:sp>
        <p:nvSpPr>
          <p:cNvPr id="7" name="Content Placeholder 6"/>
          <p:cNvSpPr>
            <a:spLocks noGrp="1"/>
          </p:cNvSpPr>
          <p:nvPr>
            <p:ph sz="quarter" idx="11"/>
          </p:nvPr>
        </p:nvSpPr>
        <p:spPr>
          <a:noFill/>
        </p:spPr>
        <p:txBody>
          <a:bodyPr>
            <a:normAutofit fontScale="92500" lnSpcReduction="10000"/>
          </a:bodyPr>
          <a:lstStyle/>
          <a:p>
            <a:r>
              <a:rPr lang="en-US" dirty="0"/>
              <a:t>Ancient history starts with physical site</a:t>
            </a:r>
          </a:p>
          <a:p>
            <a:pPr lvl="1"/>
            <a:r>
              <a:rPr lang="en-US" dirty="0"/>
              <a:t>An oasis near a mount</a:t>
            </a:r>
          </a:p>
          <a:p>
            <a:pPr lvl="1"/>
            <a:r>
              <a:rPr lang="en-US" dirty="0"/>
              <a:t>Overlapping sacred space of three world religions</a:t>
            </a:r>
          </a:p>
          <a:p>
            <a:pPr lvl="1"/>
            <a:r>
              <a:rPr lang="en-US" dirty="0"/>
              <a:t>Cycles of destruction and rebuilding</a:t>
            </a:r>
          </a:p>
          <a:p>
            <a:r>
              <a:rPr lang="en-US" dirty="0"/>
              <a:t>Center of conflict</a:t>
            </a:r>
          </a:p>
          <a:p>
            <a:pPr lvl="1"/>
            <a:r>
              <a:rPr lang="en-US" dirty="0"/>
              <a:t>Creation of Israel and Palestinian territory</a:t>
            </a:r>
          </a:p>
          <a:p>
            <a:pPr lvl="1"/>
            <a:r>
              <a:rPr lang="en-US" dirty="0"/>
              <a:t>Building of Jewish settlements a political act</a:t>
            </a:r>
          </a:p>
          <a:p>
            <a:pPr lvl="1"/>
            <a:endParaRPr lang="en-US" dirty="0"/>
          </a:p>
        </p:txBody>
      </p:sp>
      <p:sp>
        <p:nvSpPr>
          <p:cNvPr id="9" name="Text Placeholder 8"/>
          <p:cNvSpPr>
            <a:spLocks noGrp="1"/>
          </p:cNvSpPr>
          <p:nvPr>
            <p:ph type="body" sz="quarter" idx="13"/>
          </p:nvPr>
        </p:nvSpPr>
        <p:spPr>
          <a:xfrm>
            <a:off x="8504339" y="6277774"/>
            <a:ext cx="3687661" cy="580226"/>
          </a:xfrm>
          <a:noFill/>
        </p:spPr>
        <p:txBody>
          <a:bodyPr/>
          <a:lstStyle/>
          <a:p>
            <a:pPr algn="ctr"/>
            <a:r>
              <a:rPr lang="en-US" dirty="0">
                <a:solidFill>
                  <a:schemeClr val="bg1"/>
                </a:solidFill>
              </a:rPr>
              <a:t>Sacred sites in Jerusalem.</a:t>
            </a:r>
          </a:p>
        </p:txBody>
      </p:sp>
      <p:pic>
        <p:nvPicPr>
          <p:cNvPr id="15362" name="Picture 2" descr="L:\Higher Education Editorial\Kaveney\Short, Human Geography, 2e\Supplements\Figure JPEGs\Chapter 10\Box 10.2 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8062" y="0"/>
            <a:ext cx="5688081" cy="634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5913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Religious Organization of Space</a:t>
            </a:r>
          </a:p>
        </p:txBody>
      </p:sp>
      <p:sp>
        <p:nvSpPr>
          <p:cNvPr id="3" name="Content Placeholder 2">
            <a:extLst>
              <a:ext uri="{FF2B5EF4-FFF2-40B4-BE49-F238E27FC236}">
                <a16:creationId xmlns:a16="http://schemas.microsoft.com/office/drawing/2014/main" id="{E6FCFDDB-3892-4516-ABED-713B01132141}"/>
              </a:ext>
            </a:extLst>
          </p:cNvPr>
          <p:cNvSpPr>
            <a:spLocks noGrp="1"/>
          </p:cNvSpPr>
          <p:nvPr>
            <p:ph sz="quarter" idx="11"/>
          </p:nvPr>
        </p:nvSpPr>
        <p:spPr/>
        <p:txBody>
          <a:bodyPr>
            <a:normAutofit fontScale="92500" lnSpcReduction="10000"/>
          </a:bodyPr>
          <a:lstStyle/>
          <a:p>
            <a:r>
              <a:rPr lang="en-US" dirty="0"/>
              <a:t>Variation in religious and secular spaces</a:t>
            </a:r>
          </a:p>
          <a:p>
            <a:pPr lvl="1"/>
            <a:r>
              <a:rPr lang="en-US" dirty="0"/>
              <a:t>Global variation in religion’s worth to self</a:t>
            </a:r>
          </a:p>
          <a:p>
            <a:pPr lvl="1"/>
            <a:r>
              <a:rPr lang="en-US" dirty="0"/>
              <a:t>Societies regulate religious practice in the public sphere</a:t>
            </a:r>
          </a:p>
          <a:p>
            <a:pPr lvl="1"/>
            <a:r>
              <a:rPr lang="en-US" dirty="0"/>
              <a:t>Each society varies in expression of public and private religious space</a:t>
            </a:r>
          </a:p>
          <a:p>
            <a:pPr lvl="1"/>
            <a:r>
              <a:rPr lang="en-US" dirty="0"/>
              <a:t>Rise of secular public spaces</a:t>
            </a:r>
          </a:p>
          <a:p>
            <a:r>
              <a:rPr lang="en-US" dirty="0"/>
              <a:t>Spatial Organization of Religion</a:t>
            </a:r>
          </a:p>
          <a:p>
            <a:pPr lvl="1"/>
            <a:r>
              <a:rPr lang="en-US" dirty="0"/>
              <a:t>Territorial administrative units of religion</a:t>
            </a:r>
          </a:p>
        </p:txBody>
      </p:sp>
      <p:sp>
        <p:nvSpPr>
          <p:cNvPr id="5" name="Text Placeholder 4">
            <a:extLst>
              <a:ext uri="{FF2B5EF4-FFF2-40B4-BE49-F238E27FC236}">
                <a16:creationId xmlns:a16="http://schemas.microsoft.com/office/drawing/2014/main" id="{964C4221-B8FC-46D8-9201-00C5A5472CF3}"/>
              </a:ext>
            </a:extLst>
          </p:cNvPr>
          <p:cNvSpPr>
            <a:spLocks noGrp="1"/>
          </p:cNvSpPr>
          <p:nvPr>
            <p:ph type="body" sz="quarter" idx="13"/>
          </p:nvPr>
        </p:nvSpPr>
        <p:spPr>
          <a:xfrm>
            <a:off x="6448883" y="5278772"/>
            <a:ext cx="4001842" cy="870358"/>
          </a:xfrm>
        </p:spPr>
        <p:txBody>
          <a:bodyPr/>
          <a:lstStyle/>
          <a:p>
            <a:pPr algn="ctr"/>
            <a:r>
              <a:rPr lang="en-US" dirty="0"/>
              <a:t>An eruv in New Rochelle, New York.</a:t>
            </a:r>
          </a:p>
        </p:txBody>
      </p:sp>
      <p:pic>
        <p:nvPicPr>
          <p:cNvPr id="16386" name="Picture 2" descr="L:\Higher Education Editorial\Kaveney\Short, Human Geography, 2e\Supplements\Figure JPEGs\Chapter 10\Figure 1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883" y="1174459"/>
            <a:ext cx="4001842" cy="3997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6741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Religious Organization of Space</a:t>
            </a:r>
          </a:p>
        </p:txBody>
      </p:sp>
      <p:sp>
        <p:nvSpPr>
          <p:cNvPr id="3" name="Content Placeholder 2">
            <a:extLst>
              <a:ext uri="{FF2B5EF4-FFF2-40B4-BE49-F238E27FC236}">
                <a16:creationId xmlns:a16="http://schemas.microsoft.com/office/drawing/2014/main" id="{E6FCFDDB-3892-4516-ABED-713B01132141}"/>
              </a:ext>
            </a:extLst>
          </p:cNvPr>
          <p:cNvSpPr>
            <a:spLocks noGrp="1"/>
          </p:cNvSpPr>
          <p:nvPr>
            <p:ph sz="quarter" idx="11"/>
          </p:nvPr>
        </p:nvSpPr>
        <p:spPr>
          <a:xfrm>
            <a:off x="-1" y="1196255"/>
            <a:ext cx="6719255" cy="5029200"/>
          </a:xfrm>
        </p:spPr>
        <p:txBody>
          <a:bodyPr>
            <a:normAutofit/>
          </a:bodyPr>
          <a:lstStyle/>
          <a:p>
            <a:r>
              <a:rPr lang="en-US" dirty="0"/>
              <a:t>Religious Conflict</a:t>
            </a:r>
          </a:p>
          <a:p>
            <a:pPr lvl="1"/>
            <a:r>
              <a:rPr lang="en-US" dirty="0"/>
              <a:t>Borders between faith communities</a:t>
            </a:r>
          </a:p>
          <a:p>
            <a:pPr lvl="1"/>
            <a:r>
              <a:rPr lang="en-US" dirty="0"/>
              <a:t>Different religious groups sharing same national space</a:t>
            </a:r>
          </a:p>
          <a:p>
            <a:pPr lvl="1"/>
            <a:r>
              <a:rPr lang="en-US" dirty="0"/>
              <a:t>Sectarian divisions in faith communities</a:t>
            </a:r>
          </a:p>
          <a:p>
            <a:pPr lvl="1"/>
            <a:r>
              <a:rPr lang="en-US" dirty="0"/>
              <a:t>Intensified by language and ethnic difference, or socio-economic and political </a:t>
            </a:r>
            <a:r>
              <a:rPr lang="en-US" dirty="0" smtClean="0"/>
              <a:t>marginalization</a:t>
            </a:r>
          </a:p>
          <a:p>
            <a:r>
              <a:rPr lang="en-US" dirty="0" smtClean="0"/>
              <a:t>Also intensified by illogical boundaries set during colonial period</a:t>
            </a:r>
            <a:endParaRPr lang="en-US" dirty="0"/>
          </a:p>
        </p:txBody>
      </p:sp>
      <p:sp>
        <p:nvSpPr>
          <p:cNvPr id="6" name="Text Placeholder 5">
            <a:extLst>
              <a:ext uri="{FF2B5EF4-FFF2-40B4-BE49-F238E27FC236}">
                <a16:creationId xmlns:a16="http://schemas.microsoft.com/office/drawing/2014/main" id="{35997BCB-AE9F-4C7E-AE6B-39F9D22CA304}"/>
              </a:ext>
            </a:extLst>
          </p:cNvPr>
          <p:cNvSpPr>
            <a:spLocks noGrp="1"/>
          </p:cNvSpPr>
          <p:nvPr>
            <p:ph type="body" sz="quarter" idx="13"/>
          </p:nvPr>
        </p:nvSpPr>
        <p:spPr>
          <a:xfrm>
            <a:off x="6719254" y="6211475"/>
            <a:ext cx="4309845" cy="601910"/>
          </a:xfrm>
        </p:spPr>
        <p:txBody>
          <a:bodyPr/>
          <a:lstStyle/>
          <a:p>
            <a:pPr algn="ctr"/>
            <a:r>
              <a:rPr lang="en-US" dirty="0">
                <a:solidFill>
                  <a:schemeClr val="bg1"/>
                </a:solidFill>
              </a:rPr>
              <a:t>Muslims and Christians in Africa.</a:t>
            </a:r>
          </a:p>
        </p:txBody>
      </p:sp>
      <p:pic>
        <p:nvPicPr>
          <p:cNvPr id="17410" name="Picture 2" descr="L:\Higher Education Editorial\Kaveney\Short, Human Geography, 2e\Supplements\Figure JPEGs\Chapter 10\Figure 1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7048" y="1180784"/>
            <a:ext cx="4740152" cy="5044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6734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CFDDB-3892-4516-ABED-713B01132141}"/>
              </a:ext>
            </a:extLst>
          </p:cNvPr>
          <p:cNvSpPr>
            <a:spLocks noGrp="1"/>
          </p:cNvSpPr>
          <p:nvPr>
            <p:ph sz="quarter" idx="11"/>
          </p:nvPr>
        </p:nvSpPr>
        <p:spPr>
          <a:xfrm>
            <a:off x="0" y="470646"/>
            <a:ext cx="12192000" cy="5674659"/>
          </a:xfrm>
        </p:spPr>
        <p:txBody>
          <a:bodyPr>
            <a:normAutofit/>
          </a:bodyPr>
          <a:lstStyle/>
          <a:p>
            <a:r>
              <a:rPr lang="en-US" dirty="0"/>
              <a:t>Identity</a:t>
            </a:r>
          </a:p>
          <a:p>
            <a:pPr lvl="1"/>
            <a:r>
              <a:rPr lang="en-US" dirty="0" smtClean="0"/>
              <a:t>Religious belief folded </a:t>
            </a:r>
            <a:r>
              <a:rPr lang="en-US" dirty="0"/>
              <a:t>up with other forms of identity that have a spatial component</a:t>
            </a:r>
          </a:p>
          <a:p>
            <a:pPr lvl="1"/>
            <a:r>
              <a:rPr lang="en-US" dirty="0"/>
              <a:t>National identity, religion, and conflict</a:t>
            </a:r>
          </a:p>
          <a:p>
            <a:r>
              <a:rPr lang="en-US" dirty="0"/>
              <a:t>Globalization</a:t>
            </a:r>
          </a:p>
          <a:p>
            <a:pPr lvl="1"/>
            <a:r>
              <a:rPr lang="en-US" dirty="0"/>
              <a:t>Religion as culture </a:t>
            </a:r>
          </a:p>
          <a:p>
            <a:pPr lvl="1"/>
            <a:r>
              <a:rPr lang="en-US" dirty="0"/>
              <a:t>Today’s cultural globalization coincides with expression of religious diversity and fundamentalism</a:t>
            </a:r>
          </a:p>
          <a:p>
            <a:pPr lvl="1"/>
            <a:r>
              <a:rPr lang="en-US" dirty="0"/>
              <a:t>Movement of peoples and ideas diffused religions further</a:t>
            </a:r>
          </a:p>
          <a:p>
            <a:pPr lvl="1"/>
            <a:r>
              <a:rPr lang="en-US" dirty="0"/>
              <a:t>Through diasporas, identities can be </a:t>
            </a:r>
            <a:r>
              <a:rPr lang="en-US" dirty="0" smtClean="0"/>
              <a:t>recast</a:t>
            </a:r>
          </a:p>
          <a:p>
            <a:r>
              <a:rPr lang="en-US" b="1" dirty="0" smtClean="0">
                <a:solidFill>
                  <a:srgbClr val="FF0000"/>
                </a:solidFill>
              </a:rPr>
              <a:t>Only with separation of church and state can religions have equality</a:t>
            </a:r>
            <a:endParaRPr lang="en-US" b="1" dirty="0">
              <a:solidFill>
                <a:srgbClr val="FF0000"/>
              </a:solidFill>
            </a:endParaRPr>
          </a:p>
        </p:txBody>
      </p:sp>
      <p:sp>
        <p:nvSpPr>
          <p:cNvPr id="4" name="Title 3"/>
          <p:cNvSpPr>
            <a:spLocks noGrp="1"/>
          </p:cNvSpPr>
          <p:nvPr>
            <p:ph type="title"/>
          </p:nvPr>
        </p:nvSpPr>
        <p:spPr>
          <a:xfrm>
            <a:off x="1326776" y="176867"/>
            <a:ext cx="11582400" cy="777875"/>
          </a:xfrm>
        </p:spPr>
        <p:txBody>
          <a:bodyPr/>
          <a:lstStyle/>
          <a:p>
            <a:r>
              <a:rPr lang="en-US" dirty="0"/>
              <a:t>Religion and Society</a:t>
            </a:r>
          </a:p>
        </p:txBody>
      </p:sp>
    </p:spTree>
    <p:extLst>
      <p:ext uri="{BB962C8B-B14F-4D97-AF65-F5344CB8AC3E}">
        <p14:creationId xmlns:p14="http://schemas.microsoft.com/office/powerpoint/2010/main" val="35922817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Religion and Society</a:t>
            </a:r>
          </a:p>
        </p:txBody>
      </p:sp>
      <p:sp>
        <p:nvSpPr>
          <p:cNvPr id="3" name="Content Placeholder 2">
            <a:extLst>
              <a:ext uri="{FF2B5EF4-FFF2-40B4-BE49-F238E27FC236}">
                <a16:creationId xmlns:a16="http://schemas.microsoft.com/office/drawing/2014/main" id="{E6FCFDDB-3892-4516-ABED-713B01132141}"/>
              </a:ext>
            </a:extLst>
          </p:cNvPr>
          <p:cNvSpPr>
            <a:spLocks noGrp="1"/>
          </p:cNvSpPr>
          <p:nvPr>
            <p:ph sz="quarter" idx="11"/>
          </p:nvPr>
        </p:nvSpPr>
        <p:spPr>
          <a:xfrm>
            <a:off x="304800" y="1143001"/>
            <a:ext cx="5356412" cy="5029200"/>
          </a:xfrm>
        </p:spPr>
        <p:txBody>
          <a:bodyPr>
            <a:normAutofit/>
          </a:bodyPr>
          <a:lstStyle/>
          <a:p>
            <a:r>
              <a:rPr lang="en-US" dirty="0"/>
              <a:t>Social Difference: Gender</a:t>
            </a:r>
          </a:p>
          <a:p>
            <a:pPr lvl="1"/>
            <a:r>
              <a:rPr lang="en-US" dirty="0"/>
              <a:t>Religion’s role in differentiating genders</a:t>
            </a:r>
          </a:p>
          <a:p>
            <a:pPr lvl="1"/>
            <a:r>
              <a:rPr lang="en-US" dirty="0"/>
              <a:t>Patriarchal character of monotheistic religions</a:t>
            </a:r>
          </a:p>
          <a:p>
            <a:r>
              <a:rPr lang="en-US" dirty="0"/>
              <a:t>Witness to Power</a:t>
            </a:r>
          </a:p>
          <a:p>
            <a:pPr lvl="1"/>
            <a:r>
              <a:rPr lang="en-US" dirty="0"/>
              <a:t>Religion has reinforced power arrangements, but also to resist or advance political sphere</a:t>
            </a:r>
          </a:p>
          <a:p>
            <a:pPr lvl="1"/>
            <a:endParaRPr lang="en-US" dirty="0"/>
          </a:p>
        </p:txBody>
      </p:sp>
      <p:sp>
        <p:nvSpPr>
          <p:cNvPr id="5" name="Text Placeholder 4">
            <a:extLst>
              <a:ext uri="{FF2B5EF4-FFF2-40B4-BE49-F238E27FC236}">
                <a16:creationId xmlns:a16="http://schemas.microsoft.com/office/drawing/2014/main" id="{F3F947B0-862C-47F6-9D6B-9EFCC00B88D0}"/>
              </a:ext>
            </a:extLst>
          </p:cNvPr>
          <p:cNvSpPr>
            <a:spLocks noGrp="1"/>
          </p:cNvSpPr>
          <p:nvPr>
            <p:ph type="body" sz="quarter" idx="13"/>
          </p:nvPr>
        </p:nvSpPr>
        <p:spPr>
          <a:xfrm>
            <a:off x="6072855" y="5419289"/>
            <a:ext cx="4343400" cy="752912"/>
          </a:xfrm>
        </p:spPr>
        <p:txBody>
          <a:bodyPr/>
          <a:lstStyle/>
          <a:p>
            <a:pPr algn="ctr"/>
            <a:r>
              <a:rPr lang="en-US" dirty="0"/>
              <a:t>Women in Istanbul, Turkey.</a:t>
            </a:r>
          </a:p>
        </p:txBody>
      </p:sp>
      <p:pic>
        <p:nvPicPr>
          <p:cNvPr id="18434" name="Picture 2" descr="L:\Higher Education Editorial\Kaveney\Short, Human Geography, 2e\Supplements\Figure JPEGs\Chapter 10\Figure 1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2855" y="1143000"/>
            <a:ext cx="6119145" cy="4106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691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07_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a:xfrm>
            <a:off x="3886200" y="6019800"/>
            <a:ext cx="4572000" cy="838200"/>
          </a:xfrm>
        </p:spPr>
        <p:txBody>
          <a:bodyPr/>
          <a:lstStyle/>
          <a:p>
            <a:pPr algn="ctr"/>
            <a:r>
              <a:rPr lang="en-US" altLang="en-US" smtClean="0"/>
              <a:t>Religion Regions</a:t>
            </a:r>
          </a:p>
        </p:txBody>
      </p:sp>
    </p:spTree>
    <p:extLst>
      <p:ext uri="{BB962C8B-B14F-4D97-AF65-F5344CB8AC3E}">
        <p14:creationId xmlns:p14="http://schemas.microsoft.com/office/powerpoint/2010/main" val="15021939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D99444-A378-4C22-8666-760180117F48}" type="slidenum">
              <a:rPr lang="en-US" altLang="en-US"/>
              <a:pPr/>
              <a:t>60</a:t>
            </a:fld>
            <a:endParaRPr lang="en-US" altLang="en-US"/>
          </a:p>
        </p:txBody>
      </p:sp>
      <p:sp>
        <p:nvSpPr>
          <p:cNvPr id="63491" name="Rectangle 2"/>
          <p:cNvSpPr>
            <a:spLocks noGrp="1" noChangeArrowheads="1"/>
          </p:cNvSpPr>
          <p:nvPr>
            <p:ph type="title"/>
          </p:nvPr>
        </p:nvSpPr>
        <p:spPr/>
        <p:txBody>
          <a:bodyPr/>
          <a:lstStyle/>
          <a:p>
            <a:r>
              <a:rPr lang="en-US" altLang="en-US" smtClean="0"/>
              <a:t>Religion &amp; Politics</a:t>
            </a:r>
          </a:p>
        </p:txBody>
      </p:sp>
      <p:sp>
        <p:nvSpPr>
          <p:cNvPr id="63492" name="Rectangle 3"/>
          <p:cNvSpPr>
            <a:spLocks noGrp="1" noChangeArrowheads="1"/>
          </p:cNvSpPr>
          <p:nvPr>
            <p:ph type="body" idx="1"/>
          </p:nvPr>
        </p:nvSpPr>
        <p:spPr>
          <a:xfrm>
            <a:off x="304800" y="1143000"/>
            <a:ext cx="11887200" cy="5715000"/>
          </a:xfrm>
        </p:spPr>
        <p:txBody>
          <a:bodyPr>
            <a:normAutofit/>
          </a:bodyPr>
          <a:lstStyle/>
          <a:p>
            <a:pPr>
              <a:lnSpc>
                <a:spcPct val="90000"/>
              </a:lnSpc>
            </a:pPr>
            <a:r>
              <a:rPr lang="en-US" altLang="en-US" dirty="0" smtClean="0"/>
              <a:t>Freedom of religion</a:t>
            </a:r>
          </a:p>
          <a:p>
            <a:pPr lvl="1">
              <a:lnSpc>
                <a:spcPct val="90000"/>
              </a:lnSpc>
            </a:pPr>
            <a:r>
              <a:rPr lang="en-US" altLang="en-US" dirty="0" smtClean="0"/>
              <a:t>Historically the exception rather than the “rule.” </a:t>
            </a:r>
          </a:p>
          <a:p>
            <a:pPr>
              <a:lnSpc>
                <a:spcPct val="90000"/>
              </a:lnSpc>
            </a:pPr>
            <a:r>
              <a:rPr lang="en-US" altLang="en-US" dirty="0" smtClean="0"/>
              <a:t>Theocracy</a:t>
            </a:r>
          </a:p>
          <a:p>
            <a:pPr lvl="1">
              <a:lnSpc>
                <a:spcPct val="90000"/>
              </a:lnSpc>
            </a:pPr>
            <a:r>
              <a:rPr lang="en-US" altLang="en-US" dirty="0" smtClean="0"/>
              <a:t>Church rules directly – government based on “scriptures.”</a:t>
            </a:r>
          </a:p>
          <a:p>
            <a:pPr>
              <a:lnSpc>
                <a:spcPct val="90000"/>
              </a:lnSpc>
            </a:pPr>
            <a:r>
              <a:rPr lang="en-US" altLang="en-US" dirty="0" smtClean="0"/>
              <a:t>Separation of church and state</a:t>
            </a:r>
          </a:p>
          <a:p>
            <a:pPr lvl="1">
              <a:lnSpc>
                <a:spcPct val="90000"/>
              </a:lnSpc>
            </a:pPr>
            <a:r>
              <a:rPr lang="en-US" altLang="en-US" dirty="0" smtClean="0"/>
              <a:t>Islamic fundamentalists oppose it – favor theocracy</a:t>
            </a:r>
          </a:p>
          <a:p>
            <a:pPr lvl="1">
              <a:lnSpc>
                <a:spcPct val="90000"/>
              </a:lnSpc>
            </a:pPr>
            <a:r>
              <a:rPr lang="en-US" altLang="en-US" dirty="0" smtClean="0"/>
              <a:t>Instituted by United States Constitution to preserve religious freedom.</a:t>
            </a:r>
          </a:p>
          <a:p>
            <a:pPr>
              <a:lnSpc>
                <a:spcPct val="90000"/>
              </a:lnSpc>
            </a:pPr>
            <a:r>
              <a:rPr lang="en-US" altLang="en-US" dirty="0" smtClean="0"/>
              <a:t>Terrorism – unacceptable resort of those who feel marginalized – usually more about power than it is about religion (emotional excuse for violence)</a:t>
            </a:r>
          </a:p>
        </p:txBody>
      </p:sp>
    </p:spTree>
    <p:extLst>
      <p:ext uri="{BB962C8B-B14F-4D97-AF65-F5344CB8AC3E}">
        <p14:creationId xmlns:p14="http://schemas.microsoft.com/office/powerpoint/2010/main" val="42430786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D9FE89D-00CC-46DC-A7F7-5B354E87E00A}" type="slidenum">
              <a:rPr lang="en-US" altLang="en-US"/>
              <a:pPr/>
              <a:t>61</a:t>
            </a:fld>
            <a:endParaRPr lang="en-US" altLang="en-US"/>
          </a:p>
        </p:txBody>
      </p:sp>
      <p:sp>
        <p:nvSpPr>
          <p:cNvPr id="64515" name="Rectangle 2"/>
          <p:cNvSpPr>
            <a:spLocks noGrp="1" noChangeArrowheads="1"/>
          </p:cNvSpPr>
          <p:nvPr>
            <p:ph type="title"/>
          </p:nvPr>
        </p:nvSpPr>
        <p:spPr/>
        <p:txBody>
          <a:bodyPr/>
          <a:lstStyle/>
          <a:p>
            <a:r>
              <a:rPr lang="en-US" altLang="en-US" smtClean="0"/>
              <a:t>Social Impact of Religion</a:t>
            </a:r>
          </a:p>
        </p:txBody>
      </p:sp>
      <p:sp>
        <p:nvSpPr>
          <p:cNvPr id="64516" name="Rectangle 3"/>
          <p:cNvSpPr>
            <a:spLocks noGrp="1" noChangeArrowheads="1"/>
          </p:cNvSpPr>
          <p:nvPr>
            <p:ph type="body" idx="1"/>
          </p:nvPr>
        </p:nvSpPr>
        <p:spPr>
          <a:xfrm>
            <a:off x="304799" y="900907"/>
            <a:ext cx="11662833" cy="5562600"/>
          </a:xfrm>
        </p:spPr>
        <p:txBody>
          <a:bodyPr>
            <a:normAutofit/>
          </a:bodyPr>
          <a:lstStyle/>
          <a:p>
            <a:pPr>
              <a:lnSpc>
                <a:spcPct val="90000"/>
              </a:lnSpc>
            </a:pPr>
            <a:r>
              <a:rPr lang="en-US" altLang="en-US" dirty="0" smtClean="0"/>
              <a:t>Gender roles</a:t>
            </a:r>
          </a:p>
          <a:p>
            <a:pPr lvl="1">
              <a:lnSpc>
                <a:spcPct val="90000"/>
              </a:lnSpc>
            </a:pPr>
            <a:r>
              <a:rPr lang="en-US" altLang="en-US" dirty="0" smtClean="0"/>
              <a:t>Women’s rights, duties, obligations, opportunities, etc.</a:t>
            </a:r>
          </a:p>
          <a:p>
            <a:pPr lvl="1">
              <a:lnSpc>
                <a:spcPct val="90000"/>
              </a:lnSpc>
            </a:pPr>
            <a:r>
              <a:rPr lang="en-US" altLang="en-US" dirty="0" smtClean="0"/>
              <a:t>Patriarchal or matriarchal societies</a:t>
            </a:r>
          </a:p>
          <a:p>
            <a:pPr>
              <a:lnSpc>
                <a:spcPct val="90000"/>
              </a:lnSpc>
            </a:pPr>
            <a:r>
              <a:rPr lang="en-US" altLang="en-US" dirty="0" smtClean="0"/>
              <a:t>Diet and food preparation restrictions</a:t>
            </a:r>
          </a:p>
          <a:p>
            <a:pPr lvl="1">
              <a:lnSpc>
                <a:spcPct val="90000"/>
              </a:lnSpc>
            </a:pPr>
            <a:r>
              <a:rPr lang="en-US" altLang="en-US" dirty="0" smtClean="0"/>
              <a:t>Kosher – ruled relate to how acceptable food is prepared</a:t>
            </a:r>
          </a:p>
          <a:p>
            <a:pPr lvl="1">
              <a:lnSpc>
                <a:spcPct val="90000"/>
              </a:lnSpc>
            </a:pPr>
            <a:r>
              <a:rPr lang="en-US" altLang="en-US" dirty="0" smtClean="0"/>
              <a:t>Pork – forbidden to Jews &amp; Muslims</a:t>
            </a:r>
          </a:p>
          <a:p>
            <a:pPr lvl="1">
              <a:lnSpc>
                <a:spcPct val="90000"/>
              </a:lnSpc>
            </a:pPr>
            <a:r>
              <a:rPr lang="en-US" altLang="en-US" dirty="0" smtClean="0"/>
              <a:t>Beef – unacceptable to Hindus – many are vegetarians</a:t>
            </a:r>
          </a:p>
          <a:p>
            <a:pPr lvl="1">
              <a:lnSpc>
                <a:spcPct val="90000"/>
              </a:lnSpc>
            </a:pPr>
            <a:r>
              <a:rPr lang="en-US" altLang="en-US" dirty="0" smtClean="0"/>
              <a:t>Alcohol – forbidden to Muslims</a:t>
            </a:r>
          </a:p>
          <a:p>
            <a:pPr>
              <a:lnSpc>
                <a:spcPct val="90000"/>
              </a:lnSpc>
            </a:pPr>
            <a:r>
              <a:rPr lang="en-US" altLang="en-US" dirty="0" smtClean="0"/>
              <a:t>Ethics and morals</a:t>
            </a:r>
          </a:p>
          <a:p>
            <a:pPr lvl="1">
              <a:lnSpc>
                <a:spcPct val="90000"/>
              </a:lnSpc>
            </a:pPr>
            <a:r>
              <a:rPr lang="en-US" altLang="en-US" dirty="0" smtClean="0"/>
              <a:t>Guidelines for the “good” life</a:t>
            </a:r>
          </a:p>
          <a:p>
            <a:pPr>
              <a:lnSpc>
                <a:spcPct val="90000"/>
              </a:lnSpc>
            </a:pPr>
            <a:r>
              <a:rPr lang="en-US" altLang="en-US" dirty="0" smtClean="0"/>
              <a:t>Schools and social and medical institutions</a:t>
            </a:r>
          </a:p>
        </p:txBody>
      </p:sp>
    </p:spTree>
    <p:extLst>
      <p:ext uri="{BB962C8B-B14F-4D97-AF65-F5344CB8AC3E}">
        <p14:creationId xmlns:p14="http://schemas.microsoft.com/office/powerpoint/2010/main" val="26649033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8BA2C9-0626-4586-889F-FAB9F0C2A615}" type="slidenum">
              <a:rPr lang="en-US" altLang="en-US"/>
              <a:pPr/>
              <a:t>62</a:t>
            </a:fld>
            <a:endParaRPr lang="en-US" altLang="en-US"/>
          </a:p>
        </p:txBody>
      </p:sp>
      <p:sp>
        <p:nvSpPr>
          <p:cNvPr id="65539" name="Rectangle 2"/>
          <p:cNvSpPr>
            <a:spLocks noGrp="1" noChangeArrowheads="1"/>
          </p:cNvSpPr>
          <p:nvPr>
            <p:ph type="title"/>
          </p:nvPr>
        </p:nvSpPr>
        <p:spPr/>
        <p:txBody>
          <a:bodyPr/>
          <a:lstStyle/>
          <a:p>
            <a:r>
              <a:rPr lang="en-US" altLang="en-US" smtClean="0"/>
              <a:t>Economic Impact</a:t>
            </a:r>
          </a:p>
        </p:txBody>
      </p:sp>
      <p:sp>
        <p:nvSpPr>
          <p:cNvPr id="65540" name="Rectangle 3"/>
          <p:cNvSpPr>
            <a:spLocks noGrp="1" noChangeArrowheads="1"/>
          </p:cNvSpPr>
          <p:nvPr>
            <p:ph type="body" idx="1"/>
          </p:nvPr>
        </p:nvSpPr>
        <p:spPr>
          <a:xfrm>
            <a:off x="174811" y="1219200"/>
            <a:ext cx="11792821" cy="5638800"/>
          </a:xfrm>
        </p:spPr>
        <p:txBody>
          <a:bodyPr/>
          <a:lstStyle/>
          <a:p>
            <a:r>
              <a:rPr lang="en-US" altLang="en-US" sz="3300" dirty="0"/>
              <a:t>Burial practices – costs </a:t>
            </a:r>
          </a:p>
          <a:p>
            <a:pPr lvl="1"/>
            <a:r>
              <a:rPr lang="en-US" altLang="en-US" sz="2900" dirty="0"/>
              <a:t>Time constraints</a:t>
            </a:r>
          </a:p>
          <a:p>
            <a:pPr lvl="1"/>
            <a:r>
              <a:rPr lang="en-US" altLang="en-US" sz="2900" dirty="0"/>
              <a:t>Disposal methods &amp; preparations</a:t>
            </a:r>
          </a:p>
          <a:p>
            <a:r>
              <a:rPr lang="en-US" altLang="en-US" sz="3300" dirty="0"/>
              <a:t>Protestantism and </a:t>
            </a:r>
            <a:r>
              <a:rPr lang="en-US" altLang="en-US" sz="3300" dirty="0" smtClean="0"/>
              <a:t>capitalism</a:t>
            </a:r>
            <a:endParaRPr lang="en-US" altLang="en-US" sz="3300" dirty="0"/>
          </a:p>
          <a:p>
            <a:pPr lvl="1"/>
            <a:r>
              <a:rPr lang="en-US" altLang="en-US" sz="2900" dirty="0"/>
              <a:t>“Protestant work ethic.” – version of Calvinism</a:t>
            </a:r>
          </a:p>
          <a:p>
            <a:r>
              <a:rPr lang="en-US" altLang="en-US" sz="3300" dirty="0"/>
              <a:t>Catholic Church and capitalism</a:t>
            </a:r>
          </a:p>
          <a:p>
            <a:pPr lvl="1"/>
            <a:r>
              <a:rPr lang="en-US" altLang="en-US" sz="2900" dirty="0"/>
              <a:t>Usury was considered sinful in the early church</a:t>
            </a:r>
          </a:p>
          <a:p>
            <a:pPr lvl="1"/>
            <a:r>
              <a:rPr lang="en-US" altLang="en-US" sz="2900" dirty="0"/>
              <a:t>Individualism with a social conscience</a:t>
            </a:r>
          </a:p>
          <a:p>
            <a:r>
              <a:rPr lang="en-US" altLang="en-US" sz="3300" dirty="0"/>
              <a:t>Confucianism verses individualism</a:t>
            </a:r>
          </a:p>
        </p:txBody>
      </p:sp>
    </p:spTree>
    <p:extLst>
      <p:ext uri="{BB962C8B-B14F-4D97-AF65-F5344CB8AC3E}">
        <p14:creationId xmlns:p14="http://schemas.microsoft.com/office/powerpoint/2010/main" val="31321585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146C2D-7001-4072-9550-08C790B61A08}" type="slidenum">
              <a:rPr lang="en-US" altLang="en-US"/>
              <a:pPr/>
              <a:t>63</a:t>
            </a:fld>
            <a:endParaRPr lang="en-US" altLang="en-US"/>
          </a:p>
        </p:txBody>
      </p:sp>
      <p:sp>
        <p:nvSpPr>
          <p:cNvPr id="66563" name="Rectangle 2"/>
          <p:cNvSpPr>
            <a:spLocks noGrp="1" noChangeArrowheads="1"/>
          </p:cNvSpPr>
          <p:nvPr>
            <p:ph type="title"/>
          </p:nvPr>
        </p:nvSpPr>
        <p:spPr/>
        <p:txBody>
          <a:bodyPr/>
          <a:lstStyle/>
          <a:p>
            <a:r>
              <a:rPr lang="en-US" altLang="en-US" smtClean="0"/>
              <a:t>Religion and Environment</a:t>
            </a:r>
          </a:p>
        </p:txBody>
      </p:sp>
      <p:sp>
        <p:nvSpPr>
          <p:cNvPr id="66564" name="Rectangle 3"/>
          <p:cNvSpPr>
            <a:spLocks noGrp="1" noChangeArrowheads="1"/>
          </p:cNvSpPr>
          <p:nvPr>
            <p:ph type="body" idx="1"/>
          </p:nvPr>
        </p:nvSpPr>
        <p:spPr>
          <a:xfrm>
            <a:off x="188259" y="1066800"/>
            <a:ext cx="12003741" cy="5791200"/>
          </a:xfrm>
        </p:spPr>
        <p:txBody>
          <a:bodyPr/>
          <a:lstStyle/>
          <a:p>
            <a:r>
              <a:rPr lang="en-US" altLang="en-US" sz="3300" dirty="0"/>
              <a:t>Burial practices</a:t>
            </a:r>
          </a:p>
          <a:p>
            <a:pPr lvl="1"/>
            <a:r>
              <a:rPr lang="en-US" altLang="en-US" sz="2900" dirty="0"/>
              <a:t>Health considerations in India</a:t>
            </a:r>
          </a:p>
          <a:p>
            <a:r>
              <a:rPr lang="en-US" altLang="en-US" sz="3300" dirty="0"/>
              <a:t>Origin of the world </a:t>
            </a:r>
          </a:p>
          <a:p>
            <a:pPr lvl="1"/>
            <a:r>
              <a:rPr lang="en-US" altLang="en-US" sz="2900" dirty="0"/>
              <a:t>All have some creation story which usually indicates the place of humans in that creation</a:t>
            </a:r>
          </a:p>
          <a:p>
            <a:r>
              <a:rPr lang="en-US" altLang="en-US" sz="3300" dirty="0"/>
              <a:t>Relationship with nature</a:t>
            </a:r>
          </a:p>
          <a:p>
            <a:pPr lvl="1"/>
            <a:r>
              <a:rPr lang="en-US" altLang="en-US" sz="2900" dirty="0"/>
              <a:t>Exploitive approach – Christianity in practice rather in teaching</a:t>
            </a:r>
          </a:p>
          <a:p>
            <a:pPr lvl="1"/>
            <a:r>
              <a:rPr lang="en-US" altLang="en-US" sz="2900" dirty="0"/>
              <a:t>Adaptive approach – Animism and most “Eastern” religions</a:t>
            </a:r>
          </a:p>
        </p:txBody>
      </p:sp>
    </p:spTree>
    <p:extLst>
      <p:ext uri="{BB962C8B-B14F-4D97-AF65-F5344CB8AC3E}">
        <p14:creationId xmlns:p14="http://schemas.microsoft.com/office/powerpoint/2010/main" val="14639691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2C01FA-80C2-4741-80A0-FE5D2B7DFB9C}" type="slidenum">
              <a:rPr lang="en-US" altLang="en-US"/>
              <a:pPr/>
              <a:t>64</a:t>
            </a:fld>
            <a:endParaRPr lang="en-US" altLang="en-US"/>
          </a:p>
        </p:txBody>
      </p:sp>
      <p:sp>
        <p:nvSpPr>
          <p:cNvPr id="67587" name="Rectangle 2"/>
          <p:cNvSpPr>
            <a:spLocks noGrp="1" noChangeArrowheads="1"/>
          </p:cNvSpPr>
          <p:nvPr>
            <p:ph type="title"/>
          </p:nvPr>
        </p:nvSpPr>
        <p:spPr/>
        <p:txBody>
          <a:bodyPr/>
          <a:lstStyle/>
          <a:p>
            <a:r>
              <a:rPr lang="en-US" altLang="en-US" smtClean="0"/>
              <a:t>Other Differences</a:t>
            </a:r>
          </a:p>
        </p:txBody>
      </p:sp>
      <p:sp>
        <p:nvSpPr>
          <p:cNvPr id="67588" name="Rectangle 3"/>
          <p:cNvSpPr>
            <a:spLocks noGrp="1" noChangeArrowheads="1"/>
          </p:cNvSpPr>
          <p:nvPr>
            <p:ph type="body" idx="1"/>
          </p:nvPr>
        </p:nvSpPr>
        <p:spPr>
          <a:xfrm>
            <a:off x="304800" y="1143001"/>
            <a:ext cx="11662833" cy="5638800"/>
          </a:xfrm>
        </p:spPr>
        <p:txBody>
          <a:bodyPr/>
          <a:lstStyle/>
          <a:p>
            <a:r>
              <a:rPr lang="en-US" altLang="en-US" sz="3300" dirty="0"/>
              <a:t>Nature of God</a:t>
            </a:r>
          </a:p>
          <a:p>
            <a:pPr lvl="1"/>
            <a:r>
              <a:rPr lang="en-US" altLang="en-US" sz="2900" dirty="0" err="1"/>
              <a:t>Diest</a:t>
            </a:r>
            <a:endParaRPr lang="en-US" altLang="en-US" sz="2900" dirty="0"/>
          </a:p>
          <a:p>
            <a:pPr lvl="1"/>
            <a:r>
              <a:rPr lang="en-US" altLang="en-US" sz="2900" dirty="0"/>
              <a:t>Personal</a:t>
            </a:r>
          </a:p>
          <a:p>
            <a:r>
              <a:rPr lang="en-US" altLang="en-US" sz="3300" dirty="0"/>
              <a:t>Relation to others</a:t>
            </a:r>
          </a:p>
          <a:p>
            <a:pPr lvl="1"/>
            <a:r>
              <a:rPr lang="en-US" altLang="en-US" sz="2900" dirty="0"/>
              <a:t>Naturally ecumenical </a:t>
            </a:r>
          </a:p>
          <a:p>
            <a:pPr lvl="1"/>
            <a:r>
              <a:rPr lang="en-US" altLang="en-US" sz="2900" dirty="0"/>
              <a:t>Universalizing – emphasis on proselytizing</a:t>
            </a:r>
          </a:p>
          <a:p>
            <a:pPr lvl="1"/>
            <a:r>
              <a:rPr lang="en-US" altLang="en-US" sz="2900" dirty="0"/>
              <a:t>Ethnic – no emphasis on proselytizing</a:t>
            </a:r>
          </a:p>
        </p:txBody>
      </p:sp>
    </p:spTree>
    <p:extLst>
      <p:ext uri="{BB962C8B-B14F-4D97-AF65-F5344CB8AC3E}">
        <p14:creationId xmlns:p14="http://schemas.microsoft.com/office/powerpoint/2010/main" val="19060417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427193-E7D6-4EED-BF83-E0F406A2720B}" type="slidenum">
              <a:rPr lang="en-US" altLang="en-US"/>
              <a:pPr/>
              <a:t>65</a:t>
            </a:fld>
            <a:endParaRPr lang="en-US" altLang="en-US"/>
          </a:p>
        </p:txBody>
      </p:sp>
      <p:sp>
        <p:nvSpPr>
          <p:cNvPr id="68611" name="Rectangle 2"/>
          <p:cNvSpPr>
            <a:spLocks noGrp="1" noChangeArrowheads="1"/>
          </p:cNvSpPr>
          <p:nvPr>
            <p:ph type="title"/>
          </p:nvPr>
        </p:nvSpPr>
        <p:spPr>
          <a:xfrm>
            <a:off x="2590800" y="0"/>
            <a:ext cx="7772400" cy="1143000"/>
          </a:xfrm>
        </p:spPr>
        <p:txBody>
          <a:bodyPr/>
          <a:lstStyle/>
          <a:p>
            <a:pPr algn="ctr"/>
            <a:r>
              <a:rPr lang="en-US" altLang="en-US" smtClean="0"/>
              <a:t>Multi-religious State</a:t>
            </a:r>
          </a:p>
        </p:txBody>
      </p:sp>
      <p:sp>
        <p:nvSpPr>
          <p:cNvPr id="68612" name="Rectangle 3"/>
          <p:cNvSpPr>
            <a:spLocks noGrp="1" noChangeArrowheads="1"/>
          </p:cNvSpPr>
          <p:nvPr>
            <p:ph type="body" idx="1"/>
          </p:nvPr>
        </p:nvSpPr>
        <p:spPr>
          <a:xfrm>
            <a:off x="309281" y="1219200"/>
            <a:ext cx="11658351" cy="5638800"/>
          </a:xfrm>
        </p:spPr>
        <p:txBody>
          <a:bodyPr/>
          <a:lstStyle/>
          <a:p>
            <a:r>
              <a:rPr lang="en-US" altLang="en-US" sz="3300" dirty="0"/>
              <a:t>Where two religions compete to write the laws, a means of working together is needed to avoid possible conflict</a:t>
            </a:r>
          </a:p>
          <a:p>
            <a:pPr lvl="1"/>
            <a:r>
              <a:rPr lang="en-US" altLang="en-US" sz="2900" dirty="0"/>
              <a:t>N. Ireland &amp; Canada</a:t>
            </a:r>
          </a:p>
          <a:p>
            <a:pPr lvl="1"/>
            <a:r>
              <a:rPr lang="en-US" altLang="en-US" sz="2900" dirty="0"/>
              <a:t>Lebanon </a:t>
            </a:r>
          </a:p>
          <a:p>
            <a:pPr lvl="1"/>
            <a:r>
              <a:rPr lang="en-US" altLang="en-US" sz="2900" dirty="0"/>
              <a:t>Philippines</a:t>
            </a:r>
          </a:p>
          <a:p>
            <a:pPr lvl="1"/>
            <a:r>
              <a:rPr lang="en-US" altLang="en-US" sz="2900" dirty="0"/>
              <a:t>Nigeria, Sudan,</a:t>
            </a:r>
          </a:p>
          <a:p>
            <a:pPr lvl="1"/>
            <a:r>
              <a:rPr lang="en-US" altLang="en-US" sz="2900" dirty="0"/>
              <a:t>Division of India in 1948</a:t>
            </a:r>
          </a:p>
          <a:p>
            <a:pPr lvl="1"/>
            <a:r>
              <a:rPr lang="en-US" altLang="en-US" sz="2900" dirty="0"/>
              <a:t>Sri Lanka</a:t>
            </a:r>
          </a:p>
        </p:txBody>
      </p:sp>
    </p:spTree>
    <p:extLst>
      <p:ext uri="{BB962C8B-B14F-4D97-AF65-F5344CB8AC3E}">
        <p14:creationId xmlns:p14="http://schemas.microsoft.com/office/powerpoint/2010/main" val="11698484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52600" y="304741"/>
            <a:ext cx="8686800" cy="777875"/>
          </a:xfrm>
        </p:spPr>
        <p:txBody>
          <a:bodyPr/>
          <a:lstStyle/>
          <a:p>
            <a:r>
              <a:rPr lang="en-US" dirty="0"/>
              <a:t>Chapter Summary</a:t>
            </a:r>
          </a:p>
        </p:txBody>
      </p:sp>
      <p:sp>
        <p:nvSpPr>
          <p:cNvPr id="8" name="Content Placeholder 7"/>
          <p:cNvSpPr>
            <a:spLocks noGrp="1"/>
          </p:cNvSpPr>
          <p:nvPr>
            <p:ph sz="quarter" idx="11"/>
          </p:nvPr>
        </p:nvSpPr>
        <p:spPr>
          <a:xfrm>
            <a:off x="0" y="1013604"/>
            <a:ext cx="12192000" cy="5029200"/>
          </a:xfrm>
        </p:spPr>
        <p:txBody>
          <a:bodyPr>
            <a:noAutofit/>
          </a:bodyPr>
          <a:lstStyle/>
          <a:p>
            <a:pPr>
              <a:spcBef>
                <a:spcPts val="400"/>
              </a:spcBef>
            </a:pPr>
            <a:r>
              <a:rPr lang="en-US" sz="2400" dirty="0"/>
              <a:t>Three types of religion: animism, religions that emerged in Asia, and monotheistic religions that developed in the Middle East. </a:t>
            </a:r>
          </a:p>
          <a:p>
            <a:pPr>
              <a:spcBef>
                <a:spcPts val="400"/>
              </a:spcBef>
            </a:pPr>
            <a:r>
              <a:rPr lang="en-US" sz="2400" dirty="0"/>
              <a:t>The major religions have diffused out from their origin areas.</a:t>
            </a:r>
          </a:p>
          <a:p>
            <a:pPr>
              <a:spcBef>
                <a:spcPts val="400"/>
              </a:spcBef>
            </a:pPr>
            <a:r>
              <a:rPr lang="en-US" sz="2400" dirty="0"/>
              <a:t>The “axial age” from 900 to 200 </a:t>
            </a:r>
            <a:r>
              <a:rPr lang="en-US" sz="2400" cap="small" dirty="0" err="1"/>
              <a:t>bce</a:t>
            </a:r>
            <a:r>
              <a:rPr lang="en-US" sz="2400" dirty="0"/>
              <a:t> saw creation of the great religious traditions, including two main hearth areas of northern India (Buddhism, Hinduism, and Sikhism) and Middle East (Judaism, Christianity, and Islam). All spread throughout the world.</a:t>
            </a:r>
          </a:p>
          <a:p>
            <a:pPr>
              <a:spcBef>
                <a:spcPts val="400"/>
              </a:spcBef>
            </a:pPr>
            <a:r>
              <a:rPr lang="en-US" sz="2400" dirty="0"/>
              <a:t>Substantial differences within the major religions, like the Sunni–Shia divide in Islam or Catholic–Protestant divide in Christianity.</a:t>
            </a:r>
          </a:p>
          <a:p>
            <a:pPr>
              <a:spcBef>
                <a:spcPts val="400"/>
              </a:spcBef>
            </a:pPr>
            <a:r>
              <a:rPr lang="en-US" sz="2400" dirty="0"/>
              <a:t>Also major differences within certain countries’ religious belief. The US, for example, has a rich range of religious diversity.</a:t>
            </a:r>
          </a:p>
          <a:p>
            <a:pPr>
              <a:spcBef>
                <a:spcPts val="400"/>
              </a:spcBef>
            </a:pPr>
            <a:r>
              <a:rPr lang="en-US" sz="2400" dirty="0"/>
              <a:t>Religious beliefs and worship strong in cities around the world. </a:t>
            </a:r>
          </a:p>
          <a:p>
            <a:pPr>
              <a:spcBef>
                <a:spcPts val="400"/>
              </a:spcBef>
            </a:pPr>
            <a:r>
              <a:rPr lang="en-US" sz="2400" dirty="0"/>
              <a:t>The environmental movement is informed by religious beliefs.</a:t>
            </a:r>
          </a:p>
        </p:txBody>
      </p:sp>
    </p:spTree>
    <p:extLst>
      <p:ext uri="{BB962C8B-B14F-4D97-AF65-F5344CB8AC3E}">
        <p14:creationId xmlns:p14="http://schemas.microsoft.com/office/powerpoint/2010/main" val="27767861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Chapter Summary</a:t>
            </a:r>
          </a:p>
        </p:txBody>
      </p:sp>
      <p:sp>
        <p:nvSpPr>
          <p:cNvPr id="8" name="Content Placeholder 7"/>
          <p:cNvSpPr>
            <a:spLocks noGrp="1"/>
          </p:cNvSpPr>
          <p:nvPr>
            <p:ph sz="quarter" idx="11"/>
          </p:nvPr>
        </p:nvSpPr>
        <p:spPr/>
        <p:txBody>
          <a:bodyPr>
            <a:noAutofit/>
          </a:bodyPr>
          <a:lstStyle/>
          <a:p>
            <a:pPr>
              <a:spcBef>
                <a:spcPts val="400"/>
              </a:spcBef>
            </a:pPr>
            <a:r>
              <a:rPr lang="en-US" sz="2400" dirty="0"/>
              <a:t>The profound relationship between religion and space is expressed in the notion of sacred sites, the religious organization of space, and the spatial expression of beliefs and practices.</a:t>
            </a:r>
          </a:p>
          <a:p>
            <a:pPr>
              <a:spcBef>
                <a:spcPts val="400"/>
              </a:spcBef>
            </a:pPr>
            <a:r>
              <a:rPr lang="en-US" sz="2400" dirty="0"/>
              <a:t>All religious have special areas, sites considered sacred. These are honored and visited in pilgrimages.</a:t>
            </a:r>
          </a:p>
          <a:p>
            <a:pPr>
              <a:spcBef>
                <a:spcPts val="400"/>
              </a:spcBef>
            </a:pPr>
            <a:r>
              <a:rPr lang="en-US" sz="2400" dirty="0"/>
              <a:t>The division between religion and secular space can be a contentious issue in many countries and cities.</a:t>
            </a:r>
          </a:p>
          <a:p>
            <a:pPr>
              <a:spcBef>
                <a:spcPts val="400"/>
              </a:spcBef>
            </a:pPr>
            <a:r>
              <a:rPr lang="en-US" sz="2400" dirty="0"/>
              <a:t>Religious conflicts can occur over space and about place. </a:t>
            </a:r>
          </a:p>
          <a:p>
            <a:pPr>
              <a:spcBef>
                <a:spcPts val="400"/>
              </a:spcBef>
            </a:pPr>
            <a:r>
              <a:rPr lang="en-US" sz="2400" dirty="0"/>
              <a:t>Religious conflicts are most severe when they overlap with differences in wealth, access to power, race, and ethnicity. </a:t>
            </a:r>
          </a:p>
          <a:p>
            <a:pPr>
              <a:spcBef>
                <a:spcPts val="400"/>
              </a:spcBef>
            </a:pPr>
            <a:r>
              <a:rPr lang="en-US" sz="2400" dirty="0"/>
              <a:t>Religion is an important source of personal identity, although its importance varies around the world.</a:t>
            </a:r>
          </a:p>
        </p:txBody>
      </p:sp>
    </p:spTree>
    <p:extLst>
      <p:ext uri="{BB962C8B-B14F-4D97-AF65-F5344CB8AC3E}">
        <p14:creationId xmlns:p14="http://schemas.microsoft.com/office/powerpoint/2010/main" val="24347242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Chapter Summary</a:t>
            </a:r>
          </a:p>
        </p:txBody>
      </p:sp>
      <p:sp>
        <p:nvSpPr>
          <p:cNvPr id="8" name="Content Placeholder 7"/>
          <p:cNvSpPr>
            <a:spLocks noGrp="1"/>
          </p:cNvSpPr>
          <p:nvPr>
            <p:ph sz="quarter" idx="11"/>
          </p:nvPr>
        </p:nvSpPr>
        <p:spPr/>
        <p:txBody>
          <a:bodyPr>
            <a:noAutofit/>
          </a:bodyPr>
          <a:lstStyle/>
          <a:p>
            <a:pPr lvl="0"/>
            <a:r>
              <a:rPr lang="en-US" sz="2400" dirty="0"/>
              <a:t>Globalization is a crucial background to the rise of religious fundamentalism around the world. </a:t>
            </a:r>
          </a:p>
          <a:p>
            <a:pPr lvl="0"/>
            <a:r>
              <a:rPr lang="en-US" sz="2400" dirty="0"/>
              <a:t>Religion plays an important role for immigrants in securing community ties and maintaining identity. </a:t>
            </a:r>
          </a:p>
          <a:p>
            <a:pPr lvl="0"/>
            <a:r>
              <a:rPr lang="en-US" sz="2400" dirty="0"/>
              <a:t>Religion can play an important role in assigning and reinforcing social roles such as gender differences.</a:t>
            </a:r>
          </a:p>
          <a:p>
            <a:r>
              <a:rPr lang="en-US" sz="2400" dirty="0"/>
              <a:t>Religious beliefs are used to legitimize but also to question existing social relations. </a:t>
            </a:r>
          </a:p>
        </p:txBody>
      </p:sp>
    </p:spTree>
    <p:extLst>
      <p:ext uri="{BB962C8B-B14F-4D97-AF65-F5344CB8AC3E}">
        <p14:creationId xmlns:p14="http://schemas.microsoft.com/office/powerpoint/2010/main" val="1732379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07_T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8298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7866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0E08E0-0400-4659-9FBC-FEB7DED2E2DA}" type="slidenum">
              <a:rPr lang="en-US" altLang="en-US"/>
              <a:pPr/>
              <a:t>8</a:t>
            </a:fld>
            <a:endParaRPr lang="en-US" altLang="en-US"/>
          </a:p>
        </p:txBody>
      </p:sp>
      <p:sp>
        <p:nvSpPr>
          <p:cNvPr id="26627" name="Rectangle 2"/>
          <p:cNvSpPr>
            <a:spLocks noGrp="1" noChangeArrowheads="1"/>
          </p:cNvSpPr>
          <p:nvPr>
            <p:ph type="title"/>
          </p:nvPr>
        </p:nvSpPr>
        <p:spPr>
          <a:xfrm>
            <a:off x="1524000" y="0"/>
            <a:ext cx="7772400" cy="1143000"/>
          </a:xfrm>
        </p:spPr>
        <p:txBody>
          <a:bodyPr/>
          <a:lstStyle/>
          <a:p>
            <a:pPr algn="ctr"/>
            <a:r>
              <a:rPr lang="en-US" altLang="en-US" smtClean="0"/>
              <a:t>World’s Major Religions</a:t>
            </a:r>
          </a:p>
        </p:txBody>
      </p:sp>
      <p:sp>
        <p:nvSpPr>
          <p:cNvPr id="26628" name="Rectangle 3"/>
          <p:cNvSpPr>
            <a:spLocks noGrp="1" noChangeArrowheads="1"/>
          </p:cNvSpPr>
          <p:nvPr>
            <p:ph type="body" idx="1"/>
          </p:nvPr>
        </p:nvSpPr>
        <p:spPr>
          <a:xfrm>
            <a:off x="228600" y="1219200"/>
            <a:ext cx="11963400" cy="5410200"/>
          </a:xfrm>
        </p:spPr>
        <p:txBody>
          <a:bodyPr/>
          <a:lstStyle/>
          <a:p>
            <a:r>
              <a:rPr lang="en-US" altLang="en-US" sz="3300" dirty="0"/>
              <a:t>Systems of beliefs guiding behavior</a:t>
            </a:r>
          </a:p>
          <a:p>
            <a:pPr lvl="1"/>
            <a:r>
              <a:rPr lang="en-US" altLang="en-US" sz="2900" b="1" dirty="0">
                <a:solidFill>
                  <a:srgbClr val="FF0000"/>
                </a:solidFill>
              </a:rPr>
              <a:t>Orthopraxy</a:t>
            </a:r>
            <a:r>
              <a:rPr lang="en-US" altLang="en-US" sz="2900" dirty="0"/>
              <a:t> (correctness of action or practice)</a:t>
            </a:r>
          </a:p>
          <a:p>
            <a:pPr lvl="2"/>
            <a:r>
              <a:rPr lang="en-US" altLang="en-US" sz="2600" dirty="0"/>
              <a:t>Behavior oriented</a:t>
            </a:r>
          </a:p>
          <a:p>
            <a:pPr lvl="1"/>
            <a:r>
              <a:rPr lang="en-US" altLang="en-US" sz="2900" b="1" dirty="0">
                <a:solidFill>
                  <a:srgbClr val="FF0000"/>
                </a:solidFill>
              </a:rPr>
              <a:t>Orthodoxy</a:t>
            </a:r>
            <a:r>
              <a:rPr lang="en-US" altLang="en-US" sz="2900" dirty="0"/>
              <a:t> (“correctness” of belief or verbal expression)</a:t>
            </a:r>
          </a:p>
          <a:p>
            <a:pPr lvl="2"/>
            <a:r>
              <a:rPr lang="en-US" altLang="en-US" sz="2600" dirty="0"/>
              <a:t>Theological/philosophical</a:t>
            </a:r>
          </a:p>
          <a:p>
            <a:r>
              <a:rPr lang="en-US" altLang="en-US" sz="3300" dirty="0"/>
              <a:t>Fundamentalism -- </a:t>
            </a:r>
            <a:r>
              <a:rPr lang="en-US" altLang="en-US" sz="2500" dirty="0"/>
              <a:t>the strict maintenance of the ancient or essential doctrines of any religion or ideology.</a:t>
            </a:r>
          </a:p>
          <a:p>
            <a:r>
              <a:rPr lang="en-US" altLang="en-US" sz="3300" dirty="0"/>
              <a:t>Secularism -- </a:t>
            </a:r>
            <a:r>
              <a:rPr lang="en-US" altLang="en-US" sz="2500" dirty="0"/>
              <a:t>a philosophy or world view that stresses human values without reference to religion or spirituality</a:t>
            </a:r>
          </a:p>
        </p:txBody>
      </p:sp>
    </p:spTree>
    <p:extLst>
      <p:ext uri="{BB962C8B-B14F-4D97-AF65-F5344CB8AC3E}">
        <p14:creationId xmlns:p14="http://schemas.microsoft.com/office/powerpoint/2010/main" val="4098092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2A855D-D878-4FEF-84D5-B8A9E455E995}" type="slidenum">
              <a:rPr lang="en-US" altLang="en-US"/>
              <a:pPr/>
              <a:t>9</a:t>
            </a:fld>
            <a:endParaRPr lang="en-US" altLang="en-US"/>
          </a:p>
        </p:txBody>
      </p:sp>
      <p:sp>
        <p:nvSpPr>
          <p:cNvPr id="30723" name="Rectangle 2"/>
          <p:cNvSpPr>
            <a:spLocks noGrp="1" noChangeArrowheads="1"/>
          </p:cNvSpPr>
          <p:nvPr>
            <p:ph type="title"/>
          </p:nvPr>
        </p:nvSpPr>
        <p:spPr/>
        <p:txBody>
          <a:bodyPr/>
          <a:lstStyle/>
          <a:p>
            <a:r>
              <a:rPr lang="en-US" altLang="en-US" smtClean="0"/>
              <a:t>Religions</a:t>
            </a:r>
          </a:p>
        </p:txBody>
      </p:sp>
      <p:sp>
        <p:nvSpPr>
          <p:cNvPr id="30724" name="Rectangle 3"/>
          <p:cNvSpPr>
            <a:spLocks noGrp="1" noChangeArrowheads="1"/>
          </p:cNvSpPr>
          <p:nvPr>
            <p:ph type="body" idx="1"/>
          </p:nvPr>
        </p:nvSpPr>
        <p:spPr>
          <a:xfrm>
            <a:off x="304800" y="1524000"/>
            <a:ext cx="10363200" cy="5334000"/>
          </a:xfrm>
        </p:spPr>
        <p:txBody>
          <a:bodyPr/>
          <a:lstStyle/>
          <a:p>
            <a:r>
              <a:rPr lang="en-US" altLang="en-US" sz="3700" dirty="0"/>
              <a:t>Classification and Distribution of Religions</a:t>
            </a:r>
          </a:p>
          <a:p>
            <a:pPr lvl="1"/>
            <a:r>
              <a:rPr lang="en-US" altLang="en-US" sz="3300" b="1" dirty="0">
                <a:solidFill>
                  <a:srgbClr val="FF0000"/>
                </a:solidFill>
              </a:rPr>
              <a:t>Universalizing:</a:t>
            </a:r>
            <a:r>
              <a:rPr lang="en-US" altLang="en-US" sz="3300" dirty="0"/>
              <a:t> Christianity, Islam, Buddhism all proselytize </a:t>
            </a:r>
          </a:p>
          <a:p>
            <a:pPr lvl="1"/>
            <a:r>
              <a:rPr lang="en-US" altLang="en-US" sz="3300" dirty="0"/>
              <a:t>Christianity is </a:t>
            </a:r>
            <a:r>
              <a:rPr lang="en-US" altLang="en-US" sz="3300" dirty="0" smtClean="0"/>
              <a:t>currently the </a:t>
            </a:r>
            <a:r>
              <a:rPr lang="en-US" altLang="en-US" sz="3300" dirty="0"/>
              <a:t>most widespread </a:t>
            </a:r>
          </a:p>
          <a:p>
            <a:pPr lvl="1"/>
            <a:r>
              <a:rPr lang="en-US" altLang="en-US" sz="3300" dirty="0"/>
              <a:t>In Africa, Islam is the fastest growing</a:t>
            </a:r>
          </a:p>
          <a:p>
            <a:pPr lvl="2"/>
            <a:r>
              <a:rPr lang="en-US" altLang="en-US" sz="3000" dirty="0"/>
              <a:t>In </a:t>
            </a:r>
            <a:r>
              <a:rPr lang="en-US" altLang="en-US" sz="3000" dirty="0" err="1"/>
              <a:t>SubSaharan</a:t>
            </a:r>
            <a:r>
              <a:rPr lang="en-US" altLang="en-US" sz="3000" dirty="0"/>
              <a:t> Africa - Christianity</a:t>
            </a:r>
          </a:p>
          <a:p>
            <a:pPr lvl="1"/>
            <a:r>
              <a:rPr lang="en-US" altLang="en-US" sz="3300" b="1" dirty="0">
                <a:solidFill>
                  <a:srgbClr val="FF0000"/>
                </a:solidFill>
              </a:rPr>
              <a:t>Ethnic:</a:t>
            </a:r>
            <a:r>
              <a:rPr lang="en-US" altLang="en-US" sz="3300" dirty="0"/>
              <a:t>  Judaism, Hinduism, Shintoism</a:t>
            </a:r>
          </a:p>
          <a:p>
            <a:pPr lvl="2"/>
            <a:r>
              <a:rPr lang="en-US" altLang="en-US" sz="3000" dirty="0"/>
              <a:t>Tribal (</a:t>
            </a:r>
            <a:r>
              <a:rPr lang="en-US" altLang="en-US" sz="3000" dirty="0" smtClean="0"/>
              <a:t>traditional animistic) </a:t>
            </a:r>
            <a:r>
              <a:rPr lang="en-US" altLang="en-US" sz="3000" dirty="0"/>
              <a:t>– small-size ethnic</a:t>
            </a:r>
          </a:p>
        </p:txBody>
      </p:sp>
    </p:spTree>
    <p:extLst>
      <p:ext uri="{BB962C8B-B14F-4D97-AF65-F5344CB8AC3E}">
        <p14:creationId xmlns:p14="http://schemas.microsoft.com/office/powerpoint/2010/main" val="1102461929"/>
      </p:ext>
    </p:extLst>
  </p:cSld>
  <p:clrMapOvr>
    <a:masterClrMapping/>
  </p:clrMapOvr>
</p:sld>
</file>

<file path=ppt/theme/theme1.xml><?xml version="1.0" encoding="utf-8"?>
<a:theme xmlns:a="http://schemas.openxmlformats.org/drawingml/2006/main" name="Short2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hort2e" id="{59294D7F-2ECF-49C1-8352-90CE828CA8CA}" vid="{162C8823-25F3-4FD1-8624-4CF598B9D3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Short2e</Template>
  <TotalTime>9892</TotalTime>
  <Words>3615</Words>
  <Application>Microsoft Office PowerPoint</Application>
  <PresentationFormat>Widescreen</PresentationFormat>
  <Paragraphs>539</Paragraphs>
  <Slides>68</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Arial</vt:lpstr>
      <vt:lpstr>Calibri</vt:lpstr>
      <vt:lpstr>Tahoma</vt:lpstr>
      <vt:lpstr>Times New Roman</vt:lpstr>
      <vt:lpstr>Short2e</vt:lpstr>
      <vt:lpstr>Chapter 10: The Geography of Religion</vt:lpstr>
      <vt:lpstr>Chapter Learning Objectives</vt:lpstr>
      <vt:lpstr>Religion—transmitter of culture</vt:lpstr>
      <vt:lpstr>The Geography of Major Religions</vt:lpstr>
      <vt:lpstr>Main World Religions</vt:lpstr>
      <vt:lpstr>Religion Regions</vt:lpstr>
      <vt:lpstr>PowerPoint Presentation</vt:lpstr>
      <vt:lpstr>World’s Major Religions</vt:lpstr>
      <vt:lpstr>Religions</vt:lpstr>
      <vt:lpstr>Major Religions: Commonalities</vt:lpstr>
      <vt:lpstr>The Geography of Major Religions</vt:lpstr>
      <vt:lpstr>Alternative Visions</vt:lpstr>
      <vt:lpstr>The Geography of Major Religions</vt:lpstr>
      <vt:lpstr>Hinduism</vt:lpstr>
      <vt:lpstr>PowerPoint Presentation</vt:lpstr>
      <vt:lpstr>Characteristics of Hinduism</vt:lpstr>
      <vt:lpstr>Dharma &amp; Karma</vt:lpstr>
      <vt:lpstr>Monotheism?</vt:lpstr>
      <vt:lpstr>Buddhism</vt:lpstr>
      <vt:lpstr>The Geography of Major Religions</vt:lpstr>
      <vt:lpstr>PowerPoint Presentation</vt:lpstr>
      <vt:lpstr>Follow the Eight-Fold Path to end desire or craving</vt:lpstr>
      <vt:lpstr>PowerPoint Presentation</vt:lpstr>
      <vt:lpstr>PowerPoint Presentation</vt:lpstr>
      <vt:lpstr>The Geography of Major Religions</vt:lpstr>
      <vt:lpstr>Where?</vt:lpstr>
      <vt:lpstr>The Geography of Major Religions</vt:lpstr>
      <vt:lpstr>Judaism</vt:lpstr>
      <vt:lpstr>The Geography of Major Religions</vt:lpstr>
      <vt:lpstr>PowerPoint Presentation</vt:lpstr>
      <vt:lpstr>Jewish Worship</vt:lpstr>
      <vt:lpstr>Jewish Sects</vt:lpstr>
      <vt:lpstr>PowerPoint Presentation</vt:lpstr>
      <vt:lpstr>Christianity</vt:lpstr>
      <vt:lpstr>The Geography of Major Religions</vt:lpstr>
      <vt:lpstr>7 Sacraments</vt:lpstr>
      <vt:lpstr>PowerPoint Presentation</vt:lpstr>
      <vt:lpstr>Christian Fundamentals</vt:lpstr>
      <vt:lpstr>Christian Denominations</vt:lpstr>
      <vt:lpstr>PowerPoint Presentation</vt:lpstr>
      <vt:lpstr>Islam</vt:lpstr>
      <vt:lpstr>Islam</vt:lpstr>
      <vt:lpstr>influence of local culture</vt:lpstr>
      <vt:lpstr>PowerPoint Presentation</vt:lpstr>
      <vt:lpstr>Islam</vt:lpstr>
      <vt:lpstr>Five Pillars</vt:lpstr>
      <vt:lpstr>PowerPoint Presentation</vt:lpstr>
      <vt:lpstr>The Geographies of Religious Belief</vt:lpstr>
      <vt:lpstr>The Geographies of Religious Belief</vt:lpstr>
      <vt:lpstr>The Geographies of Religious Belief</vt:lpstr>
      <vt:lpstr>PowerPoint Presentation</vt:lpstr>
      <vt:lpstr>The Geographies of Religious Belief</vt:lpstr>
      <vt:lpstr>The Religious Organization of Space</vt:lpstr>
      <vt:lpstr>The Religious Organization of Space</vt:lpstr>
      <vt:lpstr>Jerusalem</vt:lpstr>
      <vt:lpstr>The Religious Organization of Space</vt:lpstr>
      <vt:lpstr>The Religious Organization of Space</vt:lpstr>
      <vt:lpstr>Religion and Society</vt:lpstr>
      <vt:lpstr>Religion and Society</vt:lpstr>
      <vt:lpstr>Religion &amp; Politics</vt:lpstr>
      <vt:lpstr>Social Impact of Religion</vt:lpstr>
      <vt:lpstr>Economic Impact</vt:lpstr>
      <vt:lpstr>Religion and Environment</vt:lpstr>
      <vt:lpstr>Other Differences</vt:lpstr>
      <vt:lpstr>Multi-religious State</vt:lpstr>
      <vt:lpstr>Chapter Summary</vt:lpstr>
      <vt:lpstr>Chapter Summary</vt:lpstr>
      <vt:lpstr>Chapter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Intellectual Context</dc:title>
  <dc:creator>Sarah Goggin</dc:creator>
  <cp:lastModifiedBy>Joseph Naumann</cp:lastModifiedBy>
  <cp:revision>108</cp:revision>
  <dcterms:created xsi:type="dcterms:W3CDTF">2017-04-19T13:45:11Z</dcterms:created>
  <dcterms:modified xsi:type="dcterms:W3CDTF">2018-07-09T17:15:14Z</dcterms:modified>
</cp:coreProperties>
</file>