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4" r:id="rId2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9" autoAdjust="0"/>
    <p:restoredTop sz="94600"/>
  </p:normalViewPr>
  <p:slideViewPr>
    <p:cSldViewPr snapToGrid="0">
      <p:cViewPr varScale="1">
        <p:scale>
          <a:sx n="84" d="100"/>
          <a:sy n="84" d="100"/>
        </p:scale>
        <p:origin x="144" y="-1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D93FFFD-5C2F-4A8A-A6D5-DDEBC26E1D3E}" type="slidenum">
              <a:rPr lang="en-US"/>
              <a:pPr/>
              <a:t>‹#›</a:t>
            </a:fld>
            <a:endParaRPr lang="en-US"/>
          </a:p>
        </p:txBody>
      </p:sp>
    </p:spTree>
    <p:extLst>
      <p:ext uri="{BB962C8B-B14F-4D97-AF65-F5344CB8AC3E}">
        <p14:creationId xmlns:p14="http://schemas.microsoft.com/office/powerpoint/2010/main" val="6093846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3602567" y="2130426"/>
            <a:ext cx="6400800" cy="1470025"/>
          </a:xfrm>
        </p:spPr>
        <p:txBody>
          <a:bodyPr/>
          <a:lstStyle>
            <a:lvl1pPr>
              <a:buClr>
                <a:srgbClr val="FFFFFF"/>
              </a:buClr>
              <a:defRPr/>
            </a:lvl1pPr>
          </a:lstStyle>
          <a:p>
            <a:pPr lvl="0"/>
            <a:r>
              <a:rPr lang="en-US" noProof="0" smtClean="0"/>
              <a:t>Click to edit Master title style</a:t>
            </a:r>
            <a:endParaRPr lang="en-US" noProof="0" smtClean="0"/>
          </a:p>
        </p:txBody>
      </p:sp>
      <p:sp>
        <p:nvSpPr>
          <p:cNvPr id="22531" name="Rectangle 3"/>
          <p:cNvSpPr>
            <a:spLocks noGrp="1" noChangeArrowheads="1"/>
          </p:cNvSpPr>
          <p:nvPr>
            <p:ph type="subTitle" idx="1"/>
            <p:custDataLst>
              <p:tags r:id="rId2"/>
            </p:custDataLst>
          </p:nvPr>
        </p:nvSpPr>
        <p:spPr>
          <a:xfrm>
            <a:off x="3602567" y="3886200"/>
            <a:ext cx="5486400" cy="1752600"/>
          </a:xfrm>
        </p:spPr>
        <p:txBody>
          <a:bodyPr/>
          <a:lstStyle>
            <a:lvl1pPr marL="0" indent="0">
              <a:buClr>
                <a:srgbClr val="FFFFFF"/>
              </a:buClr>
              <a:buFontTx/>
              <a:buNone/>
              <a:defRPr/>
            </a:lvl1pPr>
          </a:lstStyle>
          <a:p>
            <a:pPr lvl="0"/>
            <a:r>
              <a:rPr lang="en-US" noProof="0" smtClean="0"/>
              <a:t>Click to edit Master subtitle style</a:t>
            </a:r>
            <a:endParaRPr lang="en-US" noProof="0" smtClean="0"/>
          </a:p>
        </p:txBody>
      </p:sp>
      <p:sp>
        <p:nvSpPr>
          <p:cNvPr id="22532" name="Rectangle 4"/>
          <p:cNvSpPr>
            <a:spLocks noGrp="1" noChangeArrowheads="1"/>
          </p:cNvSpPr>
          <p:nvPr>
            <p:ph type="dt" sz="half" idx="2"/>
          </p:nvPr>
        </p:nvSpPr>
        <p:spPr/>
        <p:txBody>
          <a:bodyPr/>
          <a:lstStyle>
            <a:lvl1pPr>
              <a:defRPr/>
            </a:lvl1pPr>
          </a:lstStyle>
          <a:p>
            <a:endParaRPr lang="en-US"/>
          </a:p>
        </p:txBody>
      </p:sp>
      <p:sp>
        <p:nvSpPr>
          <p:cNvPr id="22533" name="Rectangle 5"/>
          <p:cNvSpPr>
            <a:spLocks noGrp="1" noChangeArrowheads="1"/>
          </p:cNvSpPr>
          <p:nvPr>
            <p:ph type="ftr" sz="quarter" idx="3"/>
          </p:nvPr>
        </p:nvSpPr>
        <p:spPr/>
        <p:txBody>
          <a:bodyPr/>
          <a:lstStyle>
            <a:lvl1pPr>
              <a:defRPr/>
            </a:lvl1pPr>
          </a:lstStyle>
          <a:p>
            <a:endParaRPr lang="en-US"/>
          </a:p>
        </p:txBody>
      </p:sp>
      <p:sp>
        <p:nvSpPr>
          <p:cNvPr id="22534" name="Rectangle 6"/>
          <p:cNvSpPr>
            <a:spLocks noGrp="1" noChangeArrowheads="1"/>
          </p:cNvSpPr>
          <p:nvPr>
            <p:ph type="sldNum" sz="quarter" idx="4"/>
          </p:nvPr>
        </p:nvSpPr>
        <p:spPr/>
        <p:txBody>
          <a:bodyPr/>
          <a:lstStyle>
            <a:lvl1pPr>
              <a:defRPr/>
            </a:lvl1pPr>
          </a:lstStyle>
          <a:p>
            <a:fld id="{72E19551-D73E-46DB-8B2F-BF6CA243FC15}"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2461A00-A9C3-4C08-AD38-FF643A6160EA}" type="slidenum">
              <a:rPr lang="en-US"/>
              <a:pPr/>
              <a:t>‹#›</a:t>
            </a:fld>
            <a:endParaRPr lang="en-US"/>
          </a:p>
        </p:txBody>
      </p:sp>
    </p:spTree>
    <p:extLst>
      <p:ext uri="{BB962C8B-B14F-4D97-AF65-F5344CB8AC3E}">
        <p14:creationId xmlns:p14="http://schemas.microsoft.com/office/powerpoint/2010/main" val="141236451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18700" y="274639"/>
            <a:ext cx="2108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91985" y="274639"/>
            <a:ext cx="6123516"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99CAAD1-9D21-4EA5-A2BB-4092E18C8362}" type="slidenum">
              <a:rPr lang="en-US"/>
              <a:pPr/>
              <a:t>‹#›</a:t>
            </a:fld>
            <a:endParaRPr lang="en-US"/>
          </a:p>
        </p:txBody>
      </p:sp>
    </p:spTree>
    <p:extLst>
      <p:ext uri="{BB962C8B-B14F-4D97-AF65-F5344CB8AC3E}">
        <p14:creationId xmlns:p14="http://schemas.microsoft.com/office/powerpoint/2010/main" val="57288251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82033" y="136526"/>
            <a:ext cx="11821584"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99" name="Rectangle 3"/>
          <p:cNvSpPr>
            <a:spLocks noGrp="1" noChangeArrowheads="1"/>
          </p:cNvSpPr>
          <p:nvPr>
            <p:ph type="ctrTitle"/>
            <p:custDataLst>
              <p:tags r:id="rId1"/>
            </p:custDataLst>
          </p:nvPr>
        </p:nvSpPr>
        <p:spPr>
          <a:xfrm>
            <a:off x="607484" y="2130426"/>
            <a:ext cx="9751483" cy="1470025"/>
          </a:xfrm>
        </p:spPr>
        <p:txBody>
          <a:bodyPr/>
          <a:lstStyle>
            <a:lvl1pPr>
              <a:defRPr/>
            </a:lvl1pPr>
          </a:lstStyle>
          <a:p>
            <a:pPr lvl="0"/>
            <a:r>
              <a:rPr lang="en-US" noProof="0" smtClean="0"/>
              <a:t>Click to edit Master title style</a:t>
            </a:r>
          </a:p>
        </p:txBody>
      </p:sp>
      <p:sp>
        <p:nvSpPr>
          <p:cNvPr id="29700" name="Rectangle 4"/>
          <p:cNvSpPr>
            <a:spLocks noGrp="1" noChangeArrowheads="1"/>
          </p:cNvSpPr>
          <p:nvPr>
            <p:ph type="subTitle" idx="1"/>
            <p:custDataLst>
              <p:tags r:id="rId2"/>
            </p:custDataLst>
          </p:nvPr>
        </p:nvSpPr>
        <p:spPr>
          <a:xfrm>
            <a:off x="607484" y="3886200"/>
            <a:ext cx="9751483" cy="1752600"/>
          </a:xfrm>
        </p:spPr>
        <p:txBody>
          <a:bodyPr/>
          <a:lstStyle>
            <a:lvl1pPr marL="0" indent="0">
              <a:buClr>
                <a:srgbClr val="FFFFFF"/>
              </a:buClr>
              <a:buFontTx/>
              <a:buNone/>
              <a:defRPr/>
            </a:lvl1pPr>
          </a:lstStyle>
          <a:p>
            <a:pPr lvl="0"/>
            <a:r>
              <a:rPr lang="en-US" noProof="0" smtClean="0"/>
              <a:t>Click to edit Master subtitle style</a:t>
            </a:r>
          </a:p>
        </p:txBody>
      </p:sp>
      <p:sp>
        <p:nvSpPr>
          <p:cNvPr id="29701" name="Rectangle 5"/>
          <p:cNvSpPr>
            <a:spLocks noGrp="1" noChangeArrowheads="1"/>
          </p:cNvSpPr>
          <p:nvPr>
            <p:ph type="dt" sz="half" idx="2"/>
          </p:nvPr>
        </p:nvSpPr>
        <p:spPr/>
        <p:txBody>
          <a:bodyPr/>
          <a:lstStyle>
            <a:lvl1pPr>
              <a:defRPr/>
            </a:lvl1pPr>
          </a:lstStyle>
          <a:p>
            <a:endParaRPr lang="en-US"/>
          </a:p>
        </p:txBody>
      </p:sp>
      <p:sp>
        <p:nvSpPr>
          <p:cNvPr id="29702" name="Rectangle 6"/>
          <p:cNvSpPr>
            <a:spLocks noGrp="1" noChangeArrowheads="1"/>
          </p:cNvSpPr>
          <p:nvPr>
            <p:ph type="ftr" sz="quarter" idx="3"/>
          </p:nvPr>
        </p:nvSpPr>
        <p:spPr/>
        <p:txBody>
          <a:bodyPr/>
          <a:lstStyle>
            <a:lvl1pPr>
              <a:defRPr/>
            </a:lvl1pPr>
          </a:lstStyle>
          <a:p>
            <a:endParaRPr lang="en-US"/>
          </a:p>
        </p:txBody>
      </p:sp>
      <p:sp>
        <p:nvSpPr>
          <p:cNvPr id="29703" name="Rectangle 7"/>
          <p:cNvSpPr>
            <a:spLocks noGrp="1" noChangeArrowheads="1"/>
          </p:cNvSpPr>
          <p:nvPr>
            <p:ph type="sldNum" sz="quarter" idx="4"/>
          </p:nvPr>
        </p:nvSpPr>
        <p:spPr/>
        <p:txBody>
          <a:bodyPr/>
          <a:lstStyle>
            <a:lvl1pPr>
              <a:defRPr/>
            </a:lvl1pPr>
          </a:lstStyle>
          <a:p>
            <a:fld id="{0C7AB7C9-BE7F-433C-9D70-68139F521AB6}"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B8315B-E47C-498E-81E9-A9311D9D1143}" type="slidenum">
              <a:rPr lang="en-US"/>
              <a:pPr/>
              <a:t>‹#›</a:t>
            </a:fld>
            <a:endParaRPr lang="en-US"/>
          </a:p>
        </p:txBody>
      </p:sp>
    </p:spTree>
    <p:extLst>
      <p:ext uri="{BB962C8B-B14F-4D97-AF65-F5344CB8AC3E}">
        <p14:creationId xmlns:p14="http://schemas.microsoft.com/office/powerpoint/2010/main" val="198858992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E78910-6C2B-4DEA-92BE-C9E7B2D34128}" type="slidenum">
              <a:rPr lang="en-US"/>
              <a:pPr/>
              <a:t>‹#›</a:t>
            </a:fld>
            <a:endParaRPr lang="en-US"/>
          </a:p>
        </p:txBody>
      </p:sp>
    </p:spTree>
    <p:extLst>
      <p:ext uri="{BB962C8B-B14F-4D97-AF65-F5344CB8AC3E}">
        <p14:creationId xmlns:p14="http://schemas.microsoft.com/office/powerpoint/2010/main" val="28901801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7484" y="1600201"/>
            <a:ext cx="538268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3367" y="1600201"/>
            <a:ext cx="53826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AE5890-68CB-45F2-84D6-95C179860838}" type="slidenum">
              <a:rPr lang="en-US"/>
              <a:pPr/>
              <a:t>‹#›</a:t>
            </a:fld>
            <a:endParaRPr lang="en-US"/>
          </a:p>
        </p:txBody>
      </p:sp>
    </p:spTree>
    <p:extLst>
      <p:ext uri="{BB962C8B-B14F-4D97-AF65-F5344CB8AC3E}">
        <p14:creationId xmlns:p14="http://schemas.microsoft.com/office/powerpoint/2010/main" val="274550107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D08A057-3C5F-413E-AEC4-4C318F547DA8}" type="slidenum">
              <a:rPr lang="en-US"/>
              <a:pPr/>
              <a:t>‹#›</a:t>
            </a:fld>
            <a:endParaRPr lang="en-US"/>
          </a:p>
        </p:txBody>
      </p:sp>
    </p:spTree>
    <p:extLst>
      <p:ext uri="{BB962C8B-B14F-4D97-AF65-F5344CB8AC3E}">
        <p14:creationId xmlns:p14="http://schemas.microsoft.com/office/powerpoint/2010/main" val="377824183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2A7D747-71DF-423A-B348-E2126C85B414}" type="slidenum">
              <a:rPr lang="en-US"/>
              <a:pPr/>
              <a:t>‹#›</a:t>
            </a:fld>
            <a:endParaRPr lang="en-US"/>
          </a:p>
        </p:txBody>
      </p:sp>
    </p:spTree>
    <p:extLst>
      <p:ext uri="{BB962C8B-B14F-4D97-AF65-F5344CB8AC3E}">
        <p14:creationId xmlns:p14="http://schemas.microsoft.com/office/powerpoint/2010/main" val="94363260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08D8155-4D7E-4ED0-A94B-5CC48E6A06AB}" type="slidenum">
              <a:rPr lang="en-US"/>
              <a:pPr/>
              <a:t>‹#›</a:t>
            </a:fld>
            <a:endParaRPr lang="en-US"/>
          </a:p>
        </p:txBody>
      </p:sp>
    </p:spTree>
    <p:extLst>
      <p:ext uri="{BB962C8B-B14F-4D97-AF65-F5344CB8AC3E}">
        <p14:creationId xmlns:p14="http://schemas.microsoft.com/office/powerpoint/2010/main" val="258406224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C15BCA7-5EA5-4B8D-B446-4B8FDFAAEB1E}" type="slidenum">
              <a:rPr lang="en-US"/>
              <a:pPr/>
              <a:t>‹#›</a:t>
            </a:fld>
            <a:endParaRPr lang="en-US"/>
          </a:p>
        </p:txBody>
      </p:sp>
    </p:spTree>
    <p:extLst>
      <p:ext uri="{BB962C8B-B14F-4D97-AF65-F5344CB8AC3E}">
        <p14:creationId xmlns:p14="http://schemas.microsoft.com/office/powerpoint/2010/main" val="4290794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471975-0D2E-4333-8706-CAB455C82A75}" type="slidenum">
              <a:rPr lang="en-US"/>
              <a:pPr/>
              <a:t>‹#›</a:t>
            </a:fld>
            <a:endParaRPr lang="en-US"/>
          </a:p>
        </p:txBody>
      </p:sp>
    </p:spTree>
    <p:extLst>
      <p:ext uri="{BB962C8B-B14F-4D97-AF65-F5344CB8AC3E}">
        <p14:creationId xmlns:p14="http://schemas.microsoft.com/office/powerpoint/2010/main" val="225941043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114FCE-4CE4-4D10-B3F3-FC9A4E303B9F}" type="slidenum">
              <a:rPr lang="en-US"/>
              <a:pPr/>
              <a:t>‹#›</a:t>
            </a:fld>
            <a:endParaRPr lang="en-US"/>
          </a:p>
        </p:txBody>
      </p:sp>
    </p:spTree>
    <p:extLst>
      <p:ext uri="{BB962C8B-B14F-4D97-AF65-F5344CB8AC3E}">
        <p14:creationId xmlns:p14="http://schemas.microsoft.com/office/powerpoint/2010/main" val="143496885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2F63572-92DE-4297-A0B4-950FEF0757FF}" type="slidenum">
              <a:rPr lang="en-US"/>
              <a:pPr/>
              <a:t>‹#›</a:t>
            </a:fld>
            <a:endParaRPr lang="en-US"/>
          </a:p>
        </p:txBody>
      </p:sp>
    </p:spTree>
    <p:extLst>
      <p:ext uri="{BB962C8B-B14F-4D97-AF65-F5344CB8AC3E}">
        <p14:creationId xmlns:p14="http://schemas.microsoft.com/office/powerpoint/2010/main" val="147391467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7" y="274639"/>
            <a:ext cx="274108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7484" y="274639"/>
            <a:ext cx="802428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9D49D9-76F3-4D56-B987-EC08270AA8F1}" type="slidenum">
              <a:rPr lang="en-US"/>
              <a:pPr/>
              <a:t>‹#›</a:t>
            </a:fld>
            <a:endParaRPr lang="en-US"/>
          </a:p>
        </p:txBody>
      </p:sp>
    </p:spTree>
    <p:extLst>
      <p:ext uri="{BB962C8B-B14F-4D97-AF65-F5344CB8AC3E}">
        <p14:creationId xmlns:p14="http://schemas.microsoft.com/office/powerpoint/2010/main" val="426776333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6428CD-76AC-46A8-8C1A-4F5737D13476}" type="slidenum">
              <a:rPr lang="en-US"/>
              <a:pPr/>
              <a:t>‹#›</a:t>
            </a:fld>
            <a:endParaRPr lang="en-US"/>
          </a:p>
        </p:txBody>
      </p:sp>
    </p:spTree>
    <p:extLst>
      <p:ext uri="{BB962C8B-B14F-4D97-AF65-F5344CB8AC3E}">
        <p14:creationId xmlns:p14="http://schemas.microsoft.com/office/powerpoint/2010/main" val="742472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91984" y="1600201"/>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909985" y="1600201"/>
            <a:ext cx="41169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3E1798B-C8D6-4AB8-85C6-F048616B94CD}" type="slidenum">
              <a:rPr lang="en-US"/>
              <a:pPr/>
              <a:t>‹#›</a:t>
            </a:fld>
            <a:endParaRPr lang="en-US"/>
          </a:p>
        </p:txBody>
      </p:sp>
    </p:spTree>
    <p:extLst>
      <p:ext uri="{BB962C8B-B14F-4D97-AF65-F5344CB8AC3E}">
        <p14:creationId xmlns:p14="http://schemas.microsoft.com/office/powerpoint/2010/main" val="405564446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B6382F3-6AA1-498B-BA68-BD6B6C6209D9}" type="slidenum">
              <a:rPr lang="en-US"/>
              <a:pPr/>
              <a:t>‹#›</a:t>
            </a:fld>
            <a:endParaRPr lang="en-US"/>
          </a:p>
        </p:txBody>
      </p:sp>
    </p:spTree>
    <p:extLst>
      <p:ext uri="{BB962C8B-B14F-4D97-AF65-F5344CB8AC3E}">
        <p14:creationId xmlns:p14="http://schemas.microsoft.com/office/powerpoint/2010/main" val="89457040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C2B3385-6E6B-4D38-AC12-28CB830EC41E}" type="slidenum">
              <a:rPr lang="en-US"/>
              <a:pPr/>
              <a:t>‹#›</a:t>
            </a:fld>
            <a:endParaRPr lang="en-US"/>
          </a:p>
        </p:txBody>
      </p:sp>
    </p:spTree>
    <p:extLst>
      <p:ext uri="{BB962C8B-B14F-4D97-AF65-F5344CB8AC3E}">
        <p14:creationId xmlns:p14="http://schemas.microsoft.com/office/powerpoint/2010/main" val="412899857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72BBC90-2033-4B17-AFB2-821B0D8B0016}" type="slidenum">
              <a:rPr lang="en-US"/>
              <a:pPr/>
              <a:t>‹#›</a:t>
            </a:fld>
            <a:endParaRPr lang="en-US"/>
          </a:p>
        </p:txBody>
      </p:sp>
    </p:spTree>
    <p:extLst>
      <p:ext uri="{BB962C8B-B14F-4D97-AF65-F5344CB8AC3E}">
        <p14:creationId xmlns:p14="http://schemas.microsoft.com/office/powerpoint/2010/main" val="145292688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7C4961-6B54-46DF-8A36-E1CDD8E968C6}" type="slidenum">
              <a:rPr lang="en-US"/>
              <a:pPr/>
              <a:t>‹#›</a:t>
            </a:fld>
            <a:endParaRPr lang="en-US"/>
          </a:p>
        </p:txBody>
      </p:sp>
    </p:spTree>
    <p:extLst>
      <p:ext uri="{BB962C8B-B14F-4D97-AF65-F5344CB8AC3E}">
        <p14:creationId xmlns:p14="http://schemas.microsoft.com/office/powerpoint/2010/main" val="354201687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2590413-9DE5-44D2-ADB0-F6BB5FA60997}" type="slidenum">
              <a:rPr lang="en-US"/>
              <a:pPr/>
              <a:t>‹#›</a:t>
            </a:fld>
            <a:endParaRPr lang="en-US"/>
          </a:p>
        </p:txBody>
      </p:sp>
    </p:spTree>
    <p:extLst>
      <p:ext uri="{BB962C8B-B14F-4D97-AF65-F5344CB8AC3E}">
        <p14:creationId xmlns:p14="http://schemas.microsoft.com/office/powerpoint/2010/main" val="2259281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3604684" y="274638"/>
            <a:ext cx="8422216"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custDataLst>
              <p:tags r:id="rId14"/>
            </p:custDataLst>
          </p:nvPr>
        </p:nvSpPr>
        <p:spPr bwMode="auto">
          <a:xfrm>
            <a:off x="3591985" y="1600201"/>
            <a:ext cx="8434916"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3C41946-E523-4949-9A53-DF2662D5DFC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2pPr>
      <a:lvl3pPr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3pPr>
      <a:lvl4pPr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4pPr>
      <a:lvl5pPr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5pPr>
      <a:lvl6pPr marL="4572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6pPr>
      <a:lvl7pPr marL="9144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7pPr>
      <a:lvl8pPr marL="13716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8pPr>
      <a:lvl9pPr marL="18288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82033" y="136526"/>
            <a:ext cx="11821584"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5" name="Rectangle 3"/>
          <p:cNvSpPr>
            <a:spLocks noGrp="1" noChangeArrowheads="1"/>
          </p:cNvSpPr>
          <p:nvPr>
            <p:ph type="title"/>
            <p:custDataLst>
              <p:tags r:id="rId13"/>
            </p:custDataLst>
          </p:nvPr>
        </p:nvSpPr>
        <p:spPr bwMode="auto">
          <a:xfrm>
            <a:off x="607485" y="274638"/>
            <a:ext cx="10968567"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676" name="Rectangle 4"/>
          <p:cNvSpPr>
            <a:spLocks noGrp="1" noChangeArrowheads="1"/>
          </p:cNvSpPr>
          <p:nvPr>
            <p:ph type="body" idx="1"/>
            <p:custDataLst>
              <p:tags r:id="rId14"/>
            </p:custDataLst>
          </p:nvPr>
        </p:nvSpPr>
        <p:spPr bwMode="auto">
          <a:xfrm>
            <a:off x="607485" y="1600201"/>
            <a:ext cx="1096856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8678"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8679"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4B5BB68-F9B1-444C-90D1-BA59828508E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pitchFamily="34" charset="0"/>
        </a:defRPr>
      </a:lvl2pPr>
      <a:lvl3pPr algn="l" rtl="0" fontAlgn="base">
        <a:spcBef>
          <a:spcPct val="0"/>
        </a:spcBef>
        <a:spcAft>
          <a:spcPct val="0"/>
        </a:spcAft>
        <a:buClr>
          <a:schemeClr val="tx1"/>
        </a:buClr>
        <a:defRPr sz="3200">
          <a:solidFill>
            <a:schemeClr val="tx1"/>
          </a:solidFill>
          <a:latin typeface="Arial" pitchFamily="34" charset="0"/>
        </a:defRPr>
      </a:lvl3pPr>
      <a:lvl4pPr algn="l" rtl="0" fontAlgn="base">
        <a:spcBef>
          <a:spcPct val="0"/>
        </a:spcBef>
        <a:spcAft>
          <a:spcPct val="0"/>
        </a:spcAft>
        <a:buClr>
          <a:schemeClr val="tx1"/>
        </a:buClr>
        <a:defRPr sz="3200">
          <a:solidFill>
            <a:schemeClr val="tx1"/>
          </a:solidFill>
          <a:latin typeface="Arial" pitchFamily="34" charset="0"/>
        </a:defRPr>
      </a:lvl4pPr>
      <a:lvl5pPr algn="l" rtl="0" fontAlgn="base">
        <a:spcBef>
          <a:spcPct val="0"/>
        </a:spcBef>
        <a:spcAft>
          <a:spcPct val="0"/>
        </a:spcAft>
        <a:buClr>
          <a:schemeClr val="tx1"/>
        </a:buClr>
        <a:defRPr sz="3200">
          <a:solidFill>
            <a:schemeClr val="tx1"/>
          </a:solidFill>
          <a:latin typeface="Arial" pitchFamily="34" charset="0"/>
        </a:defRPr>
      </a:lvl5pPr>
      <a:lvl6pPr marL="457200" algn="l" rtl="0" fontAlgn="base">
        <a:spcBef>
          <a:spcPct val="0"/>
        </a:spcBef>
        <a:spcAft>
          <a:spcPct val="0"/>
        </a:spcAft>
        <a:buClr>
          <a:schemeClr val="tx1"/>
        </a:buClr>
        <a:defRPr sz="3200">
          <a:solidFill>
            <a:schemeClr val="tx1"/>
          </a:solidFill>
          <a:latin typeface="Arial" pitchFamily="34" charset="0"/>
        </a:defRPr>
      </a:lvl6pPr>
      <a:lvl7pPr marL="914400" algn="l" rtl="0" fontAlgn="base">
        <a:spcBef>
          <a:spcPct val="0"/>
        </a:spcBef>
        <a:spcAft>
          <a:spcPct val="0"/>
        </a:spcAft>
        <a:buClr>
          <a:schemeClr val="tx1"/>
        </a:buClr>
        <a:defRPr sz="3200">
          <a:solidFill>
            <a:schemeClr val="tx1"/>
          </a:solidFill>
          <a:latin typeface="Arial" pitchFamily="34" charset="0"/>
        </a:defRPr>
      </a:lvl7pPr>
      <a:lvl8pPr marL="1371600" algn="l" rtl="0" fontAlgn="base">
        <a:spcBef>
          <a:spcPct val="0"/>
        </a:spcBef>
        <a:spcAft>
          <a:spcPct val="0"/>
        </a:spcAft>
        <a:buClr>
          <a:schemeClr val="tx1"/>
        </a:buClr>
        <a:defRPr sz="3200">
          <a:solidFill>
            <a:schemeClr val="tx1"/>
          </a:solidFill>
          <a:latin typeface="Arial" pitchFamily="34" charset="0"/>
        </a:defRPr>
      </a:lvl8pPr>
      <a:lvl9pPr marL="1828800" algn="l" rtl="0" fontAlgn="base">
        <a:spcBef>
          <a:spcPct val="0"/>
        </a:spcBef>
        <a:spcAft>
          <a:spcPct val="0"/>
        </a:spcAft>
        <a:buClr>
          <a:schemeClr val="tx1"/>
        </a:buClr>
        <a:defRPr sz="3200">
          <a:solidFill>
            <a:schemeClr val="tx1"/>
          </a:solidFill>
          <a:latin typeface="Arial" pitchFamily="34"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148590" y="2130426"/>
            <a:ext cx="11955780" cy="1470025"/>
          </a:xfrm>
        </p:spPr>
        <p:txBody>
          <a:bodyPr/>
          <a:lstStyle/>
          <a:p>
            <a:pPr algn="ctr"/>
            <a:r>
              <a:rPr lang="en-US" sz="3600" b="1" dirty="0"/>
              <a:t>These Are the 15 Most Corrupt Countries in the World</a:t>
            </a:r>
            <a:endParaRPr lang="en-US" sz="3600" b="1" dirty="0"/>
          </a:p>
        </p:txBody>
      </p:sp>
      <p:sp>
        <p:nvSpPr>
          <p:cNvPr id="52227" name="Rectangle 3"/>
          <p:cNvSpPr>
            <a:spLocks noGrp="1" noChangeArrowheads="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720" y="274638"/>
            <a:ext cx="5815332" cy="1143000"/>
          </a:xfrm>
        </p:spPr>
        <p:txBody>
          <a:bodyPr/>
          <a:lstStyle/>
          <a:p>
            <a:r>
              <a:rPr lang="en-US" dirty="0"/>
              <a:t>9. Venezuela</a:t>
            </a:r>
          </a:p>
        </p:txBody>
      </p:sp>
      <p:pic>
        <p:nvPicPr>
          <p:cNvPr id="4" name="Content Placeholder 3"/>
          <p:cNvPicPr>
            <a:picLocks noGrp="1" noChangeAspect="1"/>
          </p:cNvPicPr>
          <p:nvPr>
            <p:ph idx="1"/>
          </p:nvPr>
        </p:nvPicPr>
        <p:blipFill>
          <a:blip r:embed="rId2"/>
          <a:stretch>
            <a:fillRect/>
          </a:stretch>
        </p:blipFill>
        <p:spPr>
          <a:xfrm>
            <a:off x="4315109" y="1417638"/>
            <a:ext cx="7876891" cy="5188902"/>
          </a:xfrm>
          <a:prstGeom prst="rect">
            <a:avLst/>
          </a:prstGeom>
        </p:spPr>
      </p:pic>
      <p:sp>
        <p:nvSpPr>
          <p:cNvPr id="5" name="Rectangle 4"/>
          <p:cNvSpPr/>
          <p:nvPr/>
        </p:nvSpPr>
        <p:spPr>
          <a:xfrm>
            <a:off x="0" y="0"/>
            <a:ext cx="4469130" cy="6740307"/>
          </a:xfrm>
          <a:prstGeom prst="rect">
            <a:avLst/>
          </a:prstGeom>
        </p:spPr>
        <p:txBody>
          <a:bodyPr wrap="square">
            <a:spAutoFit/>
          </a:bodyPr>
          <a:lstStyle/>
          <a:p>
            <a:r>
              <a:rPr lang="en-US" sz="2400" dirty="0" smtClean="0"/>
              <a:t>    </a:t>
            </a:r>
            <a:r>
              <a:rPr lang="en-US" sz="2400" dirty="0"/>
              <a:t>Corruption score: 17</a:t>
            </a:r>
          </a:p>
          <a:p>
            <a:r>
              <a:rPr lang="en-US" sz="2400" dirty="0"/>
              <a:t>    Power structure: Federal Republic</a:t>
            </a:r>
          </a:p>
          <a:p>
            <a:endParaRPr lang="en-US" sz="2400" dirty="0"/>
          </a:p>
          <a:p>
            <a:r>
              <a:rPr lang="en-US" sz="2400" dirty="0"/>
              <a:t>Venezuela is a mess. Hugo Chavez, elected in 1998, caused a number of issues, and the nationalization of the country’s rich oil reserves created more. Money that was supposed to go to the people was instead being funneled to high-ranking government officials. Since then, things have deteriorated even more. The country’s currency is nearly worthless, and its economy is in serious trouble.</a:t>
            </a:r>
          </a:p>
        </p:txBody>
      </p:sp>
    </p:spTree>
    <p:extLst>
      <p:ext uri="{BB962C8B-B14F-4D97-AF65-F5344CB8AC3E}">
        <p14:creationId xmlns:p14="http://schemas.microsoft.com/office/powerpoint/2010/main" val="58810398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0" y="240348"/>
            <a:ext cx="5003802" cy="1143000"/>
          </a:xfrm>
        </p:spPr>
        <p:txBody>
          <a:bodyPr/>
          <a:lstStyle/>
          <a:p>
            <a:r>
              <a:rPr lang="en-US" dirty="0"/>
              <a:t>8. Iraq</a:t>
            </a:r>
          </a:p>
        </p:txBody>
      </p:sp>
      <p:pic>
        <p:nvPicPr>
          <p:cNvPr id="4" name="Content Placeholder 3"/>
          <p:cNvPicPr>
            <a:picLocks noGrp="1" noChangeAspect="1"/>
          </p:cNvPicPr>
          <p:nvPr>
            <p:ph idx="1"/>
          </p:nvPr>
        </p:nvPicPr>
        <p:blipFill>
          <a:blip r:embed="rId2"/>
          <a:stretch>
            <a:fillRect/>
          </a:stretch>
        </p:blipFill>
        <p:spPr>
          <a:xfrm>
            <a:off x="5603384" y="1579086"/>
            <a:ext cx="6588616" cy="4444524"/>
          </a:xfrm>
          <a:prstGeom prst="rect">
            <a:avLst/>
          </a:prstGeom>
        </p:spPr>
      </p:pic>
      <p:sp>
        <p:nvSpPr>
          <p:cNvPr id="5" name="Rectangle 4"/>
          <p:cNvSpPr/>
          <p:nvPr/>
        </p:nvSpPr>
        <p:spPr>
          <a:xfrm>
            <a:off x="0" y="132785"/>
            <a:ext cx="5623560" cy="6555641"/>
          </a:xfrm>
          <a:prstGeom prst="rect">
            <a:avLst/>
          </a:prstGeom>
        </p:spPr>
        <p:txBody>
          <a:bodyPr wrap="square">
            <a:spAutoFit/>
          </a:bodyPr>
          <a:lstStyle/>
          <a:p>
            <a:r>
              <a:rPr lang="en-US" sz="2000" dirty="0" smtClean="0"/>
              <a:t>    </a:t>
            </a:r>
            <a:r>
              <a:rPr lang="en-US" sz="2000" dirty="0"/>
              <a:t>Corruption score: 16</a:t>
            </a:r>
          </a:p>
          <a:p>
            <a:r>
              <a:rPr lang="en-US" sz="2000" dirty="0"/>
              <a:t>    Power structure: Federal Parliamentary Constitutional Republic</a:t>
            </a:r>
          </a:p>
          <a:p>
            <a:endParaRPr lang="en-US" sz="2000" dirty="0"/>
          </a:p>
          <a:p>
            <a:r>
              <a:rPr lang="en-US" sz="2000" dirty="0"/>
              <a:t>The current state of affairs in Iraq is fairly messy. After the second American invasion in 15 years, the pullout of U.S. forces has left Iraq a virtual power vacuum, with several different sects fighting for power over the embattled nation. Fighting is mostly concentrated between the Kurds, the Shiites and the Sunnis, but the arrival of ISIS from Syria is adding to the issues</a:t>
            </a:r>
            <a:r>
              <a:rPr lang="en-US" sz="2000" dirty="0" smtClean="0"/>
              <a:t>. Iraq’s </a:t>
            </a:r>
            <a:r>
              <a:rPr lang="en-US" sz="2000" dirty="0"/>
              <a:t>vast wealth and natural resources have made it a target for all kinds of industry and war profiteers. And, unsurprisingly, corruption. Iraq has actually seen some economic growth as the country rebuilds itself, but there is also a lot of outside interference from American and European contracting companies, hired to rebuild infrastructure and tap into the country’s oil reserves.</a:t>
            </a:r>
          </a:p>
        </p:txBody>
      </p:sp>
    </p:spTree>
    <p:extLst>
      <p:ext uri="{BB962C8B-B14F-4D97-AF65-F5344CB8AC3E}">
        <p14:creationId xmlns:p14="http://schemas.microsoft.com/office/powerpoint/2010/main" val="26819747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6510" y="274638"/>
            <a:ext cx="5209542" cy="1143000"/>
          </a:xfrm>
        </p:spPr>
        <p:txBody>
          <a:bodyPr/>
          <a:lstStyle/>
          <a:p>
            <a:r>
              <a:rPr lang="en-US" dirty="0"/>
              <a:t>7. Libya</a:t>
            </a:r>
          </a:p>
        </p:txBody>
      </p:sp>
      <p:pic>
        <p:nvPicPr>
          <p:cNvPr id="4" name="Content Placeholder 3"/>
          <p:cNvPicPr>
            <a:picLocks noGrp="1" noChangeAspect="1"/>
          </p:cNvPicPr>
          <p:nvPr>
            <p:ph idx="1"/>
          </p:nvPr>
        </p:nvPicPr>
        <p:blipFill>
          <a:blip r:embed="rId2"/>
          <a:stretch>
            <a:fillRect/>
          </a:stretch>
        </p:blipFill>
        <p:spPr>
          <a:xfrm>
            <a:off x="6534150" y="1417638"/>
            <a:ext cx="5657850" cy="3771900"/>
          </a:xfrm>
          <a:prstGeom prst="rect">
            <a:avLst/>
          </a:prstGeom>
        </p:spPr>
      </p:pic>
      <p:sp>
        <p:nvSpPr>
          <p:cNvPr id="5" name="Rectangle 4"/>
          <p:cNvSpPr/>
          <p:nvPr/>
        </p:nvSpPr>
        <p:spPr>
          <a:xfrm>
            <a:off x="0" y="0"/>
            <a:ext cx="6534150" cy="7478970"/>
          </a:xfrm>
          <a:prstGeom prst="rect">
            <a:avLst/>
          </a:prstGeom>
        </p:spPr>
        <p:txBody>
          <a:bodyPr wrap="square">
            <a:spAutoFit/>
          </a:bodyPr>
          <a:lstStyle/>
          <a:p>
            <a:r>
              <a:rPr lang="en-US" dirty="0" smtClean="0"/>
              <a:t>    </a:t>
            </a:r>
            <a:r>
              <a:rPr lang="en-US" sz="2400" dirty="0"/>
              <a:t>Corruption score: 16</a:t>
            </a:r>
          </a:p>
          <a:p>
            <a:r>
              <a:rPr lang="en-US" sz="2400" dirty="0"/>
              <a:t>    Power structure: Transitional</a:t>
            </a:r>
          </a:p>
          <a:p>
            <a:endParaRPr lang="en-US" sz="2400" dirty="0"/>
          </a:p>
          <a:p>
            <a:r>
              <a:rPr lang="en-US" sz="2400" dirty="0"/>
              <a:t>Few nations have experienced as much turmoil over the past few years as Libya. The country’s government saw its downfall during a mass uprising and protest. That ultimately led to protestors parading around with the body of former president Muammar Gaddafi on the streets. The country’s fall was a part of the “Arab Spring</a:t>
            </a:r>
            <a:r>
              <a:rPr lang="en-US" sz="2400" dirty="0" smtClean="0"/>
              <a:t>.” Libya </a:t>
            </a:r>
            <a:r>
              <a:rPr lang="en-US" sz="2400" dirty="0"/>
              <a:t>is still in a state of turmoil. No formal government has taken root, and fighting between rebels and those loyal to the old administration is still taking place. Due to the high levels of uncertainty, the country’s GDP contracted 9.4% during 2013, according to The World Bank. The power vacuum has left open a great opportunity for arms dealers and corrupt military higher-ups to take charge and profit.</a:t>
            </a:r>
          </a:p>
        </p:txBody>
      </p:sp>
    </p:spTree>
    <p:extLst>
      <p:ext uri="{BB962C8B-B14F-4D97-AF65-F5344CB8AC3E}">
        <p14:creationId xmlns:p14="http://schemas.microsoft.com/office/powerpoint/2010/main" val="122102322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5661" y="0"/>
            <a:ext cx="5627078" cy="1143000"/>
          </a:xfrm>
        </p:spPr>
        <p:txBody>
          <a:bodyPr/>
          <a:lstStyle/>
          <a:p>
            <a:r>
              <a:rPr lang="en-US" dirty="0"/>
              <a:t>6. Angola</a:t>
            </a:r>
          </a:p>
        </p:txBody>
      </p:sp>
      <p:pic>
        <p:nvPicPr>
          <p:cNvPr id="4" name="Content Placeholder 3"/>
          <p:cNvPicPr>
            <a:picLocks noGrp="1" noChangeAspect="1"/>
          </p:cNvPicPr>
          <p:nvPr>
            <p:ph idx="1"/>
          </p:nvPr>
        </p:nvPicPr>
        <p:blipFill>
          <a:blip r:embed="rId2"/>
          <a:stretch>
            <a:fillRect/>
          </a:stretch>
        </p:blipFill>
        <p:spPr>
          <a:xfrm>
            <a:off x="4349772" y="1156367"/>
            <a:ext cx="7700723" cy="5675272"/>
          </a:xfrm>
          <a:prstGeom prst="rect">
            <a:avLst/>
          </a:prstGeom>
        </p:spPr>
      </p:pic>
      <p:sp>
        <p:nvSpPr>
          <p:cNvPr id="5" name="Rectangle 4"/>
          <p:cNvSpPr/>
          <p:nvPr/>
        </p:nvSpPr>
        <p:spPr>
          <a:xfrm>
            <a:off x="1" y="91332"/>
            <a:ext cx="4349262" cy="6740307"/>
          </a:xfrm>
          <a:prstGeom prst="rect">
            <a:avLst/>
          </a:prstGeom>
        </p:spPr>
        <p:txBody>
          <a:bodyPr wrap="square">
            <a:spAutoFit/>
          </a:bodyPr>
          <a:lstStyle/>
          <a:p>
            <a:r>
              <a:rPr lang="en-US" sz="2400" dirty="0" smtClean="0"/>
              <a:t>    </a:t>
            </a:r>
            <a:r>
              <a:rPr lang="en-US" sz="2400" dirty="0"/>
              <a:t>Corruption score: 15</a:t>
            </a:r>
          </a:p>
          <a:p>
            <a:r>
              <a:rPr lang="en-US" sz="2400" dirty="0"/>
              <a:t>    Power structure: Republic</a:t>
            </a:r>
          </a:p>
          <a:p>
            <a:endParaRPr lang="en-US" sz="2400" dirty="0"/>
          </a:p>
          <a:p>
            <a:r>
              <a:rPr lang="en-US" sz="2400" dirty="0"/>
              <a:t>Angola, located along southern Africa’s western coast, has jumped several spots on the Corruption Index in recent years. There are many forms that it takes, from the looting of state assets by government officials to widespread money laundering and embezzlement. Angola is rich with oil reserves, which attract a lot of attention. That makes it a corruption magnet. Also, it’s the worst place in the world to be a child.</a:t>
            </a:r>
          </a:p>
        </p:txBody>
      </p:sp>
    </p:spTree>
    <p:extLst>
      <p:ext uri="{BB962C8B-B14F-4D97-AF65-F5344CB8AC3E}">
        <p14:creationId xmlns:p14="http://schemas.microsoft.com/office/powerpoint/2010/main" val="239708451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2210" y="274638"/>
            <a:ext cx="5323842" cy="1143000"/>
          </a:xfrm>
        </p:spPr>
        <p:txBody>
          <a:bodyPr/>
          <a:lstStyle/>
          <a:p>
            <a:r>
              <a:rPr lang="en-US" dirty="0"/>
              <a:t>5. South Sudan</a:t>
            </a:r>
          </a:p>
        </p:txBody>
      </p:sp>
      <p:pic>
        <p:nvPicPr>
          <p:cNvPr id="4" name="Content Placeholder 3"/>
          <p:cNvPicPr>
            <a:picLocks noGrp="1" noChangeAspect="1"/>
          </p:cNvPicPr>
          <p:nvPr>
            <p:ph idx="1"/>
          </p:nvPr>
        </p:nvPicPr>
        <p:blipFill>
          <a:blip r:embed="rId2"/>
          <a:stretch>
            <a:fillRect/>
          </a:stretch>
        </p:blipFill>
        <p:spPr>
          <a:xfrm>
            <a:off x="5496364" y="1589564"/>
            <a:ext cx="6695636" cy="4136866"/>
          </a:xfrm>
          <a:prstGeom prst="rect">
            <a:avLst/>
          </a:prstGeom>
        </p:spPr>
      </p:pic>
      <p:sp>
        <p:nvSpPr>
          <p:cNvPr id="5" name="Rectangle 4"/>
          <p:cNvSpPr/>
          <p:nvPr/>
        </p:nvSpPr>
        <p:spPr>
          <a:xfrm>
            <a:off x="0" y="0"/>
            <a:ext cx="5463540" cy="6863417"/>
          </a:xfrm>
          <a:prstGeom prst="rect">
            <a:avLst/>
          </a:prstGeom>
        </p:spPr>
        <p:txBody>
          <a:bodyPr wrap="square">
            <a:spAutoFit/>
          </a:bodyPr>
          <a:lstStyle/>
          <a:p>
            <a:r>
              <a:rPr lang="en-US" sz="2000" dirty="0" smtClean="0"/>
              <a:t>    </a:t>
            </a:r>
            <a:r>
              <a:rPr lang="en-US" sz="2000" dirty="0"/>
              <a:t>Corruption score: 15</a:t>
            </a:r>
          </a:p>
          <a:p>
            <a:r>
              <a:rPr lang="en-US" sz="2000" dirty="0"/>
              <a:t>    Power structure: Republic</a:t>
            </a:r>
          </a:p>
          <a:p>
            <a:endParaRPr lang="en-US" sz="2000" dirty="0"/>
          </a:p>
          <a:p>
            <a:r>
              <a:rPr lang="en-US" sz="2000" dirty="0"/>
              <a:t>South Sudan officially declared independence in 2011. That, following long-standing conflicts with its parent country, Sudan, which gained its independence in 1956. Between the mid-1950s and now, conflicts in the region have resulted in the deaths of as many as 2.5 million people, or so the CIA contends. South Sudan now stands as an independent republic, composed of 10 states</a:t>
            </a:r>
            <a:r>
              <a:rPr lang="en-US" sz="2000" dirty="0" smtClean="0"/>
              <a:t>. A </a:t>
            </a:r>
            <a:r>
              <a:rPr lang="en-US" sz="2000" dirty="0"/>
              <a:t>nation still in its infancy, South Sudan does not have the traditional long-standing government structures in place that many others do. This has led to ripe opportunities for corrupt politicians to step in. The country remains mostly undeveloped, and its citizens participate in a largely subsistence-based economic system. One other issue is the lack of a sense of nationhood among the 200 or so distinct ethnic groups occupying the country.</a:t>
            </a:r>
          </a:p>
        </p:txBody>
      </p:sp>
    </p:spTree>
    <p:extLst>
      <p:ext uri="{BB962C8B-B14F-4D97-AF65-F5344CB8AC3E}">
        <p14:creationId xmlns:p14="http://schemas.microsoft.com/office/powerpoint/2010/main" val="226188630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0" y="274638"/>
            <a:ext cx="5003802" cy="1143000"/>
          </a:xfrm>
        </p:spPr>
        <p:txBody>
          <a:bodyPr/>
          <a:lstStyle/>
          <a:p>
            <a:r>
              <a:rPr lang="en-US" dirty="0"/>
              <a:t>4. Sudan</a:t>
            </a:r>
          </a:p>
        </p:txBody>
      </p:sp>
      <p:pic>
        <p:nvPicPr>
          <p:cNvPr id="4" name="Content Placeholder 3"/>
          <p:cNvPicPr>
            <a:picLocks noGrp="1" noChangeAspect="1"/>
          </p:cNvPicPr>
          <p:nvPr>
            <p:ph idx="1"/>
          </p:nvPr>
        </p:nvPicPr>
        <p:blipFill>
          <a:blip r:embed="rId2"/>
          <a:stretch>
            <a:fillRect/>
          </a:stretch>
        </p:blipFill>
        <p:spPr>
          <a:xfrm>
            <a:off x="4892040" y="1706939"/>
            <a:ext cx="7299960" cy="4862516"/>
          </a:xfrm>
          <a:prstGeom prst="rect">
            <a:avLst/>
          </a:prstGeom>
        </p:spPr>
      </p:pic>
      <p:sp>
        <p:nvSpPr>
          <p:cNvPr id="5" name="Rectangle 4"/>
          <p:cNvSpPr/>
          <p:nvPr/>
        </p:nvSpPr>
        <p:spPr>
          <a:xfrm>
            <a:off x="0" y="146894"/>
            <a:ext cx="4892040" cy="6863417"/>
          </a:xfrm>
          <a:prstGeom prst="rect">
            <a:avLst/>
          </a:prstGeom>
        </p:spPr>
        <p:txBody>
          <a:bodyPr wrap="square">
            <a:spAutoFit/>
          </a:bodyPr>
          <a:lstStyle/>
          <a:p>
            <a:r>
              <a:rPr lang="en-US" sz="2000" dirty="0" smtClean="0"/>
              <a:t>    </a:t>
            </a:r>
            <a:r>
              <a:rPr lang="en-US" sz="2000" dirty="0"/>
              <a:t>Corruption score: 12</a:t>
            </a:r>
          </a:p>
          <a:p>
            <a:r>
              <a:rPr lang="en-US" sz="2000" dirty="0"/>
              <a:t>    Power structure: Federal Republic</a:t>
            </a:r>
          </a:p>
          <a:p>
            <a:endParaRPr lang="en-US" sz="2000" dirty="0"/>
          </a:p>
          <a:p>
            <a:r>
              <a:rPr lang="en-US" sz="2000" dirty="0"/>
              <a:t>Long-standing conflicts between competing factions and ethnic groups have destabilized Sudan’s ability to efficiently operate from an economic standpoint. The result has been devastating to many of the country’s citizens. South Sudan has also recently broken off from the rest of the country, taking with it vast oil reserves. CNN reports that Sudan’s GDP is expected to continue to contract due to South Sudan’s departure</a:t>
            </a:r>
            <a:r>
              <a:rPr lang="en-US" sz="2000" dirty="0" smtClean="0"/>
              <a:t>. According </a:t>
            </a:r>
            <a:r>
              <a:rPr lang="en-US" sz="2000" dirty="0"/>
              <a:t>to the CIA, the country is ruled by the National Congress Party. The NCP came to power after a coup </a:t>
            </a:r>
            <a:r>
              <a:rPr lang="en-US" sz="2000" dirty="0" err="1"/>
              <a:t>d’etat</a:t>
            </a:r>
            <a:r>
              <a:rPr lang="en-US" sz="2000" dirty="0"/>
              <a:t> in 1989, and has not been able to successfully repair the nation’s issues. As a result of the prolonged instability, Sudan’s GDP has tanked since spiking in 2006.</a:t>
            </a:r>
          </a:p>
        </p:txBody>
      </p:sp>
    </p:spTree>
    <p:extLst>
      <p:ext uri="{BB962C8B-B14F-4D97-AF65-F5344CB8AC3E}">
        <p14:creationId xmlns:p14="http://schemas.microsoft.com/office/powerpoint/2010/main" val="17843681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0780" y="274638"/>
            <a:ext cx="5335272" cy="1143000"/>
          </a:xfrm>
        </p:spPr>
        <p:txBody>
          <a:bodyPr/>
          <a:lstStyle/>
          <a:p>
            <a:r>
              <a:rPr lang="en-US" dirty="0"/>
              <a:t>3. Afghanistan</a:t>
            </a:r>
          </a:p>
        </p:txBody>
      </p:sp>
      <p:pic>
        <p:nvPicPr>
          <p:cNvPr id="4" name="Content Placeholder 3"/>
          <p:cNvPicPr>
            <a:picLocks noGrp="1" noChangeAspect="1"/>
          </p:cNvPicPr>
          <p:nvPr>
            <p:ph idx="1"/>
          </p:nvPr>
        </p:nvPicPr>
        <p:blipFill>
          <a:blip r:embed="rId2"/>
          <a:stretch>
            <a:fillRect/>
          </a:stretch>
        </p:blipFill>
        <p:spPr>
          <a:xfrm>
            <a:off x="5608797" y="1417638"/>
            <a:ext cx="6583203" cy="4388802"/>
          </a:xfrm>
          <a:prstGeom prst="rect">
            <a:avLst/>
          </a:prstGeom>
        </p:spPr>
      </p:pic>
      <p:sp>
        <p:nvSpPr>
          <p:cNvPr id="5" name="Rectangle 4"/>
          <p:cNvSpPr/>
          <p:nvPr/>
        </p:nvSpPr>
        <p:spPr>
          <a:xfrm>
            <a:off x="-1905" y="137478"/>
            <a:ext cx="5716905" cy="6740307"/>
          </a:xfrm>
          <a:prstGeom prst="rect">
            <a:avLst/>
          </a:prstGeom>
        </p:spPr>
        <p:txBody>
          <a:bodyPr wrap="square">
            <a:spAutoFit/>
          </a:bodyPr>
          <a:lstStyle/>
          <a:p>
            <a:r>
              <a:rPr lang="en-US" sz="2400" dirty="0"/>
              <a:t> </a:t>
            </a:r>
            <a:r>
              <a:rPr lang="en-US" sz="2400" dirty="0" err="1"/>
              <a:t>orruption</a:t>
            </a:r>
            <a:r>
              <a:rPr lang="en-US" sz="2400" dirty="0"/>
              <a:t> score: 11</a:t>
            </a:r>
          </a:p>
          <a:p>
            <a:r>
              <a:rPr lang="en-US" sz="2400" dirty="0"/>
              <a:t>    Power structure: Islamic Republic</a:t>
            </a:r>
          </a:p>
          <a:p>
            <a:endParaRPr lang="en-US" sz="2400" dirty="0"/>
          </a:p>
          <a:p>
            <a:r>
              <a:rPr lang="en-US" sz="2400" dirty="0"/>
              <a:t>Afghanistan’s nickname is  “the graveyard of empires,” and for good reason</a:t>
            </a:r>
            <a:r>
              <a:rPr lang="en-US" sz="2400" dirty="0" smtClean="0"/>
              <a:t>. The </a:t>
            </a:r>
            <a:r>
              <a:rPr lang="en-US" sz="2400" dirty="0"/>
              <a:t>country has been loosely held together by a central government that largely lacks power, and has been carved up by numerous local tribal leaders and warlords. The country’s now-former president Hamid Karzai was notoriously corrupt — he’s been recently busted for taking </a:t>
            </a:r>
            <a:r>
              <a:rPr lang="en-US" sz="2400" dirty="0" err="1"/>
              <a:t>bagfuls</a:t>
            </a:r>
            <a:r>
              <a:rPr lang="en-US" sz="2400" dirty="0"/>
              <a:t> of money from the American military, among other things. Afghanistan is also home to an enormous amount of the world’s heroin production, which has brought lots of wealth to a lucky few.</a:t>
            </a:r>
          </a:p>
        </p:txBody>
      </p:sp>
    </p:spTree>
    <p:extLst>
      <p:ext uri="{BB962C8B-B14F-4D97-AF65-F5344CB8AC3E}">
        <p14:creationId xmlns:p14="http://schemas.microsoft.com/office/powerpoint/2010/main" val="229739445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6470" y="274638"/>
            <a:ext cx="5529582" cy="1143000"/>
          </a:xfrm>
        </p:spPr>
        <p:txBody>
          <a:bodyPr/>
          <a:lstStyle/>
          <a:p>
            <a:r>
              <a:rPr lang="en-US" dirty="0"/>
              <a:t>Tie – 1. North Korea</a:t>
            </a:r>
          </a:p>
        </p:txBody>
      </p:sp>
      <p:pic>
        <p:nvPicPr>
          <p:cNvPr id="4" name="Content Placeholder 3"/>
          <p:cNvPicPr>
            <a:picLocks noGrp="1" noChangeAspect="1"/>
          </p:cNvPicPr>
          <p:nvPr>
            <p:ph idx="1"/>
          </p:nvPr>
        </p:nvPicPr>
        <p:blipFill>
          <a:blip r:embed="rId2"/>
          <a:stretch>
            <a:fillRect/>
          </a:stretch>
        </p:blipFill>
        <p:spPr>
          <a:xfrm>
            <a:off x="6191727" y="1417638"/>
            <a:ext cx="6000273" cy="4000182"/>
          </a:xfrm>
          <a:prstGeom prst="rect">
            <a:avLst/>
          </a:prstGeom>
        </p:spPr>
      </p:pic>
      <p:sp>
        <p:nvSpPr>
          <p:cNvPr id="5" name="Rectangle 4"/>
          <p:cNvSpPr/>
          <p:nvPr/>
        </p:nvSpPr>
        <p:spPr>
          <a:xfrm>
            <a:off x="0" y="0"/>
            <a:ext cx="6096000" cy="6463308"/>
          </a:xfrm>
          <a:prstGeom prst="rect">
            <a:avLst/>
          </a:prstGeom>
        </p:spPr>
        <p:txBody>
          <a:bodyPr>
            <a:spAutoFit/>
          </a:bodyPr>
          <a:lstStyle/>
          <a:p>
            <a:r>
              <a:rPr lang="en-US" dirty="0" smtClean="0"/>
              <a:t>    </a:t>
            </a:r>
            <a:r>
              <a:rPr lang="en-US" sz="2000" dirty="0"/>
              <a:t>Corruption score: 8</a:t>
            </a:r>
          </a:p>
          <a:p>
            <a:r>
              <a:rPr lang="en-US" sz="2000" dirty="0"/>
              <a:t>    Power structure: Dictatorship</a:t>
            </a:r>
          </a:p>
          <a:p>
            <a:endParaRPr lang="en-US" dirty="0"/>
          </a:p>
          <a:p>
            <a:r>
              <a:rPr lang="en-US" sz="2000" dirty="0"/>
              <a:t>The CIA lists North Korea’s government as a “communist state one-man dictatorship,” with an estimated GDP of $28 billion as of 2009</a:t>
            </a:r>
            <a:r>
              <a:rPr lang="en-US" sz="2000" dirty="0" smtClean="0"/>
              <a:t>. The </a:t>
            </a:r>
            <a:r>
              <a:rPr lang="en-US" sz="2000" dirty="0"/>
              <a:t>inner workings of the North Korean government and economy are quite mysterious. While it does receive aid from countries like China, North Korea has had problems producing enough fuel and food to properly care for its citizens. Military spending far outweighs spending on social programs and aid, mostly to put on appearances for the rest of the world in their famous outbursts of saber-rattling</a:t>
            </a:r>
            <a:r>
              <a:rPr lang="en-US" sz="2000" dirty="0" smtClean="0"/>
              <a:t>. The </a:t>
            </a:r>
            <a:r>
              <a:rPr lang="en-US" sz="2000" dirty="0"/>
              <a:t>country’s major issues can be traced back to a number of natural disasters and the collapse of the Soviet Union, as the land, people and equipment have all been “worn out” over the years, according to a CNN report. With little hope for change in the near future, North Korea is destined to remain one of the planet’s most corrupt and destitute nations.</a:t>
            </a:r>
          </a:p>
        </p:txBody>
      </p:sp>
    </p:spTree>
    <p:extLst>
      <p:ext uri="{BB962C8B-B14F-4D97-AF65-F5344CB8AC3E}">
        <p14:creationId xmlns:p14="http://schemas.microsoft.com/office/powerpoint/2010/main" val="389575998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4150" y="274638"/>
            <a:ext cx="5041902" cy="1143000"/>
          </a:xfrm>
        </p:spPr>
        <p:txBody>
          <a:bodyPr/>
          <a:lstStyle/>
          <a:p>
            <a:r>
              <a:rPr lang="en-US" dirty="0"/>
              <a:t>Tie – 1. Somalia</a:t>
            </a:r>
          </a:p>
        </p:txBody>
      </p:sp>
      <p:pic>
        <p:nvPicPr>
          <p:cNvPr id="4" name="Content Placeholder 3"/>
          <p:cNvPicPr>
            <a:picLocks noGrp="1" noChangeAspect="1"/>
          </p:cNvPicPr>
          <p:nvPr>
            <p:ph idx="1"/>
          </p:nvPr>
        </p:nvPicPr>
        <p:blipFill>
          <a:blip r:embed="rId2"/>
          <a:stretch>
            <a:fillRect/>
          </a:stretch>
        </p:blipFill>
        <p:spPr>
          <a:xfrm>
            <a:off x="6234545" y="1513363"/>
            <a:ext cx="5957455" cy="3961607"/>
          </a:xfrm>
          <a:prstGeom prst="rect">
            <a:avLst/>
          </a:prstGeom>
        </p:spPr>
      </p:pic>
      <p:sp>
        <p:nvSpPr>
          <p:cNvPr id="5" name="Rectangle 4"/>
          <p:cNvSpPr/>
          <p:nvPr/>
        </p:nvSpPr>
        <p:spPr>
          <a:xfrm>
            <a:off x="0" y="101342"/>
            <a:ext cx="6320790" cy="6586418"/>
          </a:xfrm>
          <a:prstGeom prst="rect">
            <a:avLst/>
          </a:prstGeom>
        </p:spPr>
        <p:txBody>
          <a:bodyPr wrap="square">
            <a:spAutoFit/>
          </a:bodyPr>
          <a:lstStyle/>
          <a:p>
            <a:r>
              <a:rPr lang="en-US" dirty="0" smtClean="0"/>
              <a:t>    </a:t>
            </a:r>
            <a:r>
              <a:rPr lang="en-US" dirty="0"/>
              <a:t>Corruption score: 8</a:t>
            </a:r>
          </a:p>
          <a:p>
            <a:r>
              <a:rPr lang="en-US" dirty="0"/>
              <a:t>    Power structure: Almost none; “in the process of building a federal parliamentary republic” – CIA</a:t>
            </a:r>
          </a:p>
          <a:p>
            <a:endParaRPr lang="en-US" sz="800" dirty="0"/>
          </a:p>
          <a:p>
            <a:r>
              <a:rPr lang="en-US" dirty="0"/>
              <a:t>Somalia may just be the most unstable country on the entire planet. The country has become infamous in the United States for piracy, and the Blackhawk Down incident. Somalia is being loosely held together by a central government. The reality, however, is that it’s being run by a number of competing clans and warlords</a:t>
            </a:r>
            <a:r>
              <a:rPr lang="en-US" dirty="0" smtClean="0"/>
              <a:t>. Life </a:t>
            </a:r>
            <a:r>
              <a:rPr lang="en-US" dirty="0"/>
              <a:t>in Somalia is notoriously tough. On the economic front, many people make a living from raising livestock or farming, and others from fishing. Of course, with things remaining such a mess at the top of the power structure, any long-term planning for social programs and infrastructure is difficult. According to The World Bank, only 29% of the country’s population has been enrolled in school, and life expectancy is only 55 years. Both of these numbers rank well below most other countries and provide some insight into the internal strife the country is experiencing</a:t>
            </a:r>
            <a:r>
              <a:rPr lang="en-US" dirty="0" smtClean="0"/>
              <a:t>. Beyond </a:t>
            </a:r>
            <a:r>
              <a:rPr lang="en-US" dirty="0"/>
              <a:t>these things, information on the inner workings of Somalia’s government and its economic system are scarce. That alone is rather telling, as corrupt officials may not want outsiders seeing the true picture of what’s going on inside the country’s borders.</a:t>
            </a:r>
          </a:p>
        </p:txBody>
      </p:sp>
    </p:spTree>
    <p:extLst>
      <p:ext uri="{BB962C8B-B14F-4D97-AF65-F5344CB8AC3E}">
        <p14:creationId xmlns:p14="http://schemas.microsoft.com/office/powerpoint/2010/main" val="423545116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40007" y="-159703"/>
            <a:ext cx="11703522" cy="7017703"/>
          </a:xfrm>
          <a:prstGeom prst="rect">
            <a:avLst/>
          </a:prstGeom>
        </p:spPr>
      </p:pic>
    </p:spTree>
    <p:extLst>
      <p:ext uri="{BB962C8B-B14F-4D97-AF65-F5344CB8AC3E}">
        <p14:creationId xmlns:p14="http://schemas.microsoft.com/office/powerpoint/2010/main" val="33111623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485" y="262891"/>
            <a:ext cx="10968567" cy="5897564"/>
          </a:xfrm>
        </p:spPr>
        <p:txBody>
          <a:bodyPr/>
          <a:lstStyle/>
          <a:p>
            <a:r>
              <a:rPr lang="en-US" dirty="0" smtClean="0"/>
              <a:t>Corruption </a:t>
            </a:r>
            <a:r>
              <a:rPr lang="en-US" dirty="0"/>
              <a:t>and economic turmoil often go hand-in-hand. In western nations, we often see corruption come to light as the result of whistleblowers or journalistic efforts. But in many other areas of the world, corruption plays a major role in fostering staggering poverty and broken economic systems. Often, </a:t>
            </a:r>
            <a:r>
              <a:rPr lang="en-US" dirty="0" smtClean="0"/>
              <a:t>this </a:t>
            </a:r>
            <a:r>
              <a:rPr lang="en-US" dirty="0"/>
              <a:t>kneecaps a nation’s ability to function</a:t>
            </a:r>
            <a:r>
              <a:rPr lang="en-US" dirty="0" smtClean="0"/>
              <a:t>.</a:t>
            </a:r>
            <a:endParaRPr lang="en-US" dirty="0"/>
          </a:p>
          <a:p>
            <a:r>
              <a:rPr lang="en-US" dirty="0" smtClean="0"/>
              <a:t>In </a:t>
            </a:r>
            <a:r>
              <a:rPr lang="en-US" dirty="0"/>
              <a:t>some countries, specific power structures and government architectures provide an easier means for corrupt officials to exploit the system. Many governments have their roots in constitutions written generations ago and have outgrown their current systems. Other countries simply lack a centralized power structure</a:t>
            </a:r>
            <a:r>
              <a:rPr lang="en-US" dirty="0" smtClean="0"/>
              <a:t>.</a:t>
            </a:r>
          </a:p>
          <a:p>
            <a:r>
              <a:rPr lang="en-US" dirty="0"/>
              <a:t>How do you quantify corruption? Transparency International has managed to do it by developing a comprehensive list of the world’s most corrupt countries. The annual report ranks countries on a scale from 0 to 100, with zero being the most corrupt, and 100 being the least.</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615" y="80010"/>
            <a:ext cx="10968567" cy="560388"/>
          </a:xfrm>
        </p:spPr>
        <p:txBody>
          <a:bodyPr/>
          <a:lstStyle/>
          <a:p>
            <a:pPr algn="r"/>
            <a:r>
              <a:rPr lang="en-US" dirty="0"/>
              <a:t>What about the United States?</a:t>
            </a:r>
          </a:p>
        </p:txBody>
      </p:sp>
      <p:pic>
        <p:nvPicPr>
          <p:cNvPr id="4" name="Content Placeholder 3"/>
          <p:cNvPicPr>
            <a:picLocks noGrp="1" noChangeAspect="1"/>
          </p:cNvPicPr>
          <p:nvPr>
            <p:ph idx="1"/>
          </p:nvPr>
        </p:nvPicPr>
        <p:blipFill>
          <a:blip r:embed="rId2"/>
          <a:stretch>
            <a:fillRect/>
          </a:stretch>
        </p:blipFill>
        <p:spPr>
          <a:xfrm>
            <a:off x="4156801" y="822960"/>
            <a:ext cx="8035199" cy="5314950"/>
          </a:xfrm>
          <a:prstGeom prst="rect">
            <a:avLst/>
          </a:prstGeom>
        </p:spPr>
      </p:pic>
      <p:sp>
        <p:nvSpPr>
          <p:cNvPr id="5" name="Rectangle 4"/>
          <p:cNvSpPr/>
          <p:nvPr/>
        </p:nvSpPr>
        <p:spPr>
          <a:xfrm>
            <a:off x="0" y="241013"/>
            <a:ext cx="4251960" cy="7048083"/>
          </a:xfrm>
          <a:prstGeom prst="rect">
            <a:avLst/>
          </a:prstGeom>
        </p:spPr>
        <p:txBody>
          <a:bodyPr wrap="square">
            <a:spAutoFit/>
          </a:bodyPr>
          <a:lstStyle/>
          <a:p>
            <a:r>
              <a:rPr lang="en-US" dirty="0" smtClean="0"/>
              <a:t>    </a:t>
            </a:r>
            <a:r>
              <a:rPr lang="en-US" dirty="0"/>
              <a:t>Corruption score: 76</a:t>
            </a:r>
          </a:p>
          <a:p>
            <a:r>
              <a:rPr lang="en-US" dirty="0"/>
              <a:t>    Power structure: Democratic Republic</a:t>
            </a:r>
          </a:p>
          <a:p>
            <a:endParaRPr lang="en-US" dirty="0"/>
          </a:p>
          <a:p>
            <a:r>
              <a:rPr lang="en-US" sz="2000" dirty="0"/>
              <a:t>Many Americans think that our government is plenty corrupt. But in comparison to the rest of the world? We’re a role model. Overall, the U.S. ranks as the 17th-least corrupt country in the world.</a:t>
            </a:r>
          </a:p>
          <a:p>
            <a:endParaRPr lang="en-US" sz="2000" dirty="0"/>
          </a:p>
          <a:p>
            <a:r>
              <a:rPr lang="en-US" sz="2000" dirty="0"/>
              <a:t>We have a great deal of corruption in many forms, like lobbying, bribery, and gerrymandering. But according to the corruption index, the U.S. pales in comparison to countries in Africa, Asia, and the Middle East. The U.S. clearly has issues to work out. With the status quo firmly set in place, however, there isn’t much indication that citizens should expect changes in the near term.</a:t>
            </a:r>
          </a:p>
        </p:txBody>
      </p:sp>
    </p:spTree>
    <p:extLst>
      <p:ext uri="{BB962C8B-B14F-4D97-AF65-F5344CB8AC3E}">
        <p14:creationId xmlns:p14="http://schemas.microsoft.com/office/powerpoint/2010/main" val="252790062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Ranking worldwide corruption</a:t>
            </a:r>
          </a:p>
        </p:txBody>
      </p:sp>
      <p:sp>
        <p:nvSpPr>
          <p:cNvPr id="3" name="Content Placeholder 2"/>
          <p:cNvSpPr>
            <a:spLocks noGrp="1"/>
          </p:cNvSpPr>
          <p:nvPr>
            <p:ph idx="1"/>
          </p:nvPr>
        </p:nvSpPr>
        <p:spPr/>
        <p:txBody>
          <a:bodyPr/>
          <a:lstStyle/>
          <a:p>
            <a:r>
              <a:rPr lang="en-US" dirty="0"/>
              <a:t>Although not among the top fifteen, we’ve also included the United States to give some perspective as to where America ranks internationally. By Transparency International’s calculations and scale, the U.S. is doing quite well — but we’ll get to that.</a:t>
            </a:r>
          </a:p>
          <a:p>
            <a:endParaRPr lang="en-US" dirty="0"/>
          </a:p>
          <a:p>
            <a:r>
              <a:rPr lang="en-US" dirty="0"/>
              <a:t>Here are the most corrupt nations in the world, as ranked by Transparency International’s 2015 report.</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3530" y="377190"/>
            <a:ext cx="6192522" cy="377190"/>
          </a:xfrm>
        </p:spPr>
        <p:txBody>
          <a:bodyPr/>
          <a:lstStyle/>
          <a:p>
            <a:r>
              <a:rPr lang="en-US" dirty="0"/>
              <a:t>15. Eritrea</a:t>
            </a:r>
          </a:p>
        </p:txBody>
      </p:sp>
      <p:pic>
        <p:nvPicPr>
          <p:cNvPr id="4" name="Content Placeholder 3"/>
          <p:cNvPicPr>
            <a:picLocks noGrp="1" noChangeAspect="1"/>
          </p:cNvPicPr>
          <p:nvPr>
            <p:ph idx="1"/>
          </p:nvPr>
        </p:nvPicPr>
        <p:blipFill>
          <a:blip r:embed="rId2"/>
          <a:stretch>
            <a:fillRect/>
          </a:stretch>
        </p:blipFill>
        <p:spPr>
          <a:xfrm>
            <a:off x="5267818" y="1074420"/>
            <a:ext cx="6924182" cy="4525963"/>
          </a:xfrm>
          <a:prstGeom prst="rect">
            <a:avLst/>
          </a:prstGeom>
        </p:spPr>
      </p:pic>
      <p:sp>
        <p:nvSpPr>
          <p:cNvPr id="5" name="Rectangle 4"/>
          <p:cNvSpPr/>
          <p:nvPr/>
        </p:nvSpPr>
        <p:spPr>
          <a:xfrm>
            <a:off x="0" y="267891"/>
            <a:ext cx="5267818" cy="6370975"/>
          </a:xfrm>
          <a:prstGeom prst="rect">
            <a:avLst/>
          </a:prstGeom>
        </p:spPr>
        <p:txBody>
          <a:bodyPr wrap="square">
            <a:spAutoFit/>
          </a:bodyPr>
          <a:lstStyle/>
          <a:p>
            <a:r>
              <a:rPr lang="en-US" dirty="0" smtClean="0"/>
              <a:t>    </a:t>
            </a:r>
            <a:r>
              <a:rPr lang="en-US" sz="2400" dirty="0"/>
              <a:t>Corruption score: 18</a:t>
            </a:r>
          </a:p>
          <a:p>
            <a:r>
              <a:rPr lang="en-US" sz="2400" dirty="0"/>
              <a:t>    Power structure: Single-Party Presidential Democracy</a:t>
            </a:r>
          </a:p>
          <a:p>
            <a:endParaRPr lang="en-US" sz="2400" dirty="0"/>
          </a:p>
          <a:p>
            <a:r>
              <a:rPr lang="en-US" sz="2400" dirty="0"/>
              <a:t>Corruption in Eritrea is getting worse. The country vaulted from No. 25 in 2013 to No. 10 in 2014, for example. Eritrea is located in Africa, bordering the Red Sea directly across from Saudi Arabia, bordering Djibouti to the south and Sudan to the north. Eritrea is a small and relatively poor country, with a GDP of only $3.44 billion, and a population of 6.3 million. Most of its issues stem from the recent influx of foreign investment and its single-party government.</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263208"/>
            <a:ext cx="6729732" cy="1143000"/>
          </a:xfrm>
        </p:spPr>
        <p:txBody>
          <a:bodyPr/>
          <a:lstStyle/>
          <a:p>
            <a:r>
              <a:rPr lang="en-US" dirty="0"/>
              <a:t>14. Syria</a:t>
            </a:r>
          </a:p>
        </p:txBody>
      </p:sp>
      <p:pic>
        <p:nvPicPr>
          <p:cNvPr id="4" name="Content Placeholder 3"/>
          <p:cNvPicPr>
            <a:picLocks noGrp="1" noChangeAspect="1"/>
          </p:cNvPicPr>
          <p:nvPr>
            <p:ph idx="1"/>
          </p:nvPr>
        </p:nvPicPr>
        <p:blipFill>
          <a:blip r:embed="rId2"/>
          <a:stretch>
            <a:fillRect/>
          </a:stretch>
        </p:blipFill>
        <p:spPr>
          <a:xfrm>
            <a:off x="4887991" y="1645760"/>
            <a:ext cx="7304009" cy="4869339"/>
          </a:xfrm>
          <a:prstGeom prst="rect">
            <a:avLst/>
          </a:prstGeom>
        </p:spPr>
      </p:pic>
      <p:sp>
        <p:nvSpPr>
          <p:cNvPr id="5" name="Rectangle 4"/>
          <p:cNvSpPr/>
          <p:nvPr/>
        </p:nvSpPr>
        <p:spPr>
          <a:xfrm>
            <a:off x="0" y="194469"/>
            <a:ext cx="4663440" cy="6463308"/>
          </a:xfrm>
          <a:prstGeom prst="rect">
            <a:avLst/>
          </a:prstGeom>
        </p:spPr>
        <p:txBody>
          <a:bodyPr wrap="square">
            <a:spAutoFit/>
          </a:bodyPr>
          <a:lstStyle/>
          <a:p>
            <a:r>
              <a:rPr lang="en-US" dirty="0" smtClean="0"/>
              <a:t>    </a:t>
            </a:r>
            <a:r>
              <a:rPr lang="en-US" dirty="0"/>
              <a:t>Corruption score: 18</a:t>
            </a:r>
          </a:p>
          <a:p>
            <a:r>
              <a:rPr lang="en-US" dirty="0"/>
              <a:t>    Power structure: Presidential Republic</a:t>
            </a:r>
          </a:p>
          <a:p>
            <a:endParaRPr lang="en-US" dirty="0"/>
          </a:p>
          <a:p>
            <a:r>
              <a:rPr lang="en-US" sz="2400" dirty="0"/>
              <a:t>There isn’t a country on Earth that is in worse shape than Syria right now. Syria has been in a state of civil war since the Arab Spring, and there’s no end in sight. It’s caused mass migrations to Europe and created issues in the United States as well. Russia and ISIS are involved, too. Needless to say, it’s a mess. President Bashar al-Assad is still holding on to power, and there’s really no indication as to how the country can get back on track.</a:t>
            </a:r>
          </a:p>
        </p:txBody>
      </p:sp>
    </p:spTree>
    <p:extLst>
      <p:ext uri="{BB962C8B-B14F-4D97-AF65-F5344CB8AC3E}">
        <p14:creationId xmlns:p14="http://schemas.microsoft.com/office/powerpoint/2010/main" val="143241439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5070" y="274638"/>
            <a:ext cx="5300982" cy="1143000"/>
          </a:xfrm>
        </p:spPr>
        <p:txBody>
          <a:bodyPr/>
          <a:lstStyle/>
          <a:p>
            <a:r>
              <a:rPr lang="en-US" dirty="0"/>
              <a:t>13. Turkmenistan</a:t>
            </a:r>
          </a:p>
        </p:txBody>
      </p:sp>
      <p:pic>
        <p:nvPicPr>
          <p:cNvPr id="4" name="Content Placeholder 3"/>
          <p:cNvPicPr>
            <a:picLocks noGrp="1" noChangeAspect="1"/>
          </p:cNvPicPr>
          <p:nvPr>
            <p:ph idx="1"/>
          </p:nvPr>
        </p:nvPicPr>
        <p:blipFill>
          <a:blip r:embed="rId2"/>
          <a:stretch>
            <a:fillRect/>
          </a:stretch>
        </p:blipFill>
        <p:spPr>
          <a:xfrm>
            <a:off x="6572250" y="1417638"/>
            <a:ext cx="5619750" cy="3933825"/>
          </a:xfrm>
          <a:prstGeom prst="rect">
            <a:avLst/>
          </a:prstGeom>
        </p:spPr>
      </p:pic>
      <p:sp>
        <p:nvSpPr>
          <p:cNvPr id="5" name="Rectangle 4"/>
          <p:cNvSpPr/>
          <p:nvPr/>
        </p:nvSpPr>
        <p:spPr>
          <a:xfrm>
            <a:off x="0" y="102513"/>
            <a:ext cx="6572250" cy="6740307"/>
          </a:xfrm>
          <a:prstGeom prst="rect">
            <a:avLst/>
          </a:prstGeom>
        </p:spPr>
        <p:txBody>
          <a:bodyPr wrap="square">
            <a:spAutoFit/>
          </a:bodyPr>
          <a:lstStyle/>
          <a:p>
            <a:r>
              <a:rPr lang="en-US" dirty="0" smtClean="0"/>
              <a:t>    </a:t>
            </a:r>
            <a:r>
              <a:rPr lang="en-US" sz="2400" dirty="0"/>
              <a:t>Corruption score: 18</a:t>
            </a:r>
          </a:p>
          <a:p>
            <a:r>
              <a:rPr lang="en-US" sz="2400" dirty="0"/>
              <a:t>    Power structure: Presidential Democracy/Authoritarian</a:t>
            </a:r>
          </a:p>
          <a:p>
            <a:r>
              <a:rPr lang="en-US" sz="2400" dirty="0" smtClean="0"/>
              <a:t>Bordered </a:t>
            </a:r>
            <a:r>
              <a:rPr lang="en-US" sz="2400" dirty="0"/>
              <a:t>by Iran, Afghanistan, Uzbekistan, and Kazakhstan, Turkmenistan lies in a virtual hotbed of corrupt states. With the constant turmoil all over the Middle East, it’s been very easy for the country to fall into corrupt affairs. Many concern the authoritarian presidential figure, </a:t>
            </a:r>
            <a:r>
              <a:rPr lang="en-US" sz="2400" dirty="0" err="1"/>
              <a:t>Gurbanguly</a:t>
            </a:r>
            <a:r>
              <a:rPr lang="en-US" sz="2400" dirty="0"/>
              <a:t> </a:t>
            </a:r>
            <a:r>
              <a:rPr lang="en-US" sz="2400" dirty="0" err="1"/>
              <a:t>Berdimuhamedow</a:t>
            </a:r>
            <a:r>
              <a:rPr lang="en-US" sz="2400" dirty="0" smtClean="0"/>
              <a:t>. The </a:t>
            </a:r>
            <a:r>
              <a:rPr lang="en-US" sz="2400" dirty="0"/>
              <a:t>CIA’s file says the country is a secular democracy and presidential republic. But in practice, its government more closely resembles an authoritarian dictatorship. The country itself was founded as a result of the Soviet Union’s collapse and the resulting power struggle has left the nation highly corrupt and vulnerable to tomfoolery.</a:t>
            </a:r>
          </a:p>
        </p:txBody>
      </p:sp>
    </p:spTree>
    <p:extLst>
      <p:ext uri="{BB962C8B-B14F-4D97-AF65-F5344CB8AC3E}">
        <p14:creationId xmlns:p14="http://schemas.microsoft.com/office/powerpoint/2010/main" val="60864577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8947" y="111889"/>
            <a:ext cx="6168515" cy="688211"/>
          </a:xfrm>
        </p:spPr>
        <p:txBody>
          <a:bodyPr/>
          <a:lstStyle/>
          <a:p>
            <a:r>
              <a:rPr lang="en-US" dirty="0"/>
              <a:t>12. Yemen</a:t>
            </a:r>
          </a:p>
        </p:txBody>
      </p:sp>
      <p:pic>
        <p:nvPicPr>
          <p:cNvPr id="4" name="Content Placeholder 3"/>
          <p:cNvPicPr>
            <a:picLocks noGrp="1" noChangeAspect="1"/>
          </p:cNvPicPr>
          <p:nvPr>
            <p:ph idx="1"/>
          </p:nvPr>
        </p:nvPicPr>
        <p:blipFill>
          <a:blip r:embed="rId2"/>
          <a:stretch>
            <a:fillRect/>
          </a:stretch>
        </p:blipFill>
        <p:spPr>
          <a:xfrm>
            <a:off x="4028410" y="971868"/>
            <a:ext cx="8163590" cy="5445988"/>
          </a:xfrm>
          <a:prstGeom prst="rect">
            <a:avLst/>
          </a:prstGeom>
        </p:spPr>
      </p:pic>
      <p:sp>
        <p:nvSpPr>
          <p:cNvPr id="5" name="Rectangle 4"/>
          <p:cNvSpPr/>
          <p:nvPr/>
        </p:nvSpPr>
        <p:spPr>
          <a:xfrm>
            <a:off x="0" y="111889"/>
            <a:ext cx="3874770" cy="6740307"/>
          </a:xfrm>
          <a:prstGeom prst="rect">
            <a:avLst/>
          </a:prstGeom>
        </p:spPr>
        <p:txBody>
          <a:bodyPr wrap="square">
            <a:spAutoFit/>
          </a:bodyPr>
          <a:lstStyle/>
          <a:p>
            <a:r>
              <a:rPr lang="en-US" sz="2400" dirty="0" smtClean="0"/>
              <a:t>    </a:t>
            </a:r>
            <a:r>
              <a:rPr lang="en-US" sz="2400" dirty="0"/>
              <a:t>Corruption score: 18</a:t>
            </a:r>
          </a:p>
          <a:p>
            <a:r>
              <a:rPr lang="en-US" sz="2400" dirty="0"/>
              <a:t>    Power structure: Constitutional Republic</a:t>
            </a:r>
          </a:p>
          <a:p>
            <a:endParaRPr lang="en-US" sz="2400" dirty="0"/>
          </a:p>
          <a:p>
            <a:r>
              <a:rPr lang="en-US" sz="2400" dirty="0"/>
              <a:t>Yemen, like many other Middle Eastern countries, is muddled in conflict. It’s adjacent to Oman and </a:t>
            </a:r>
            <a:r>
              <a:rPr lang="en-US" sz="2400" dirty="0" err="1"/>
              <a:t>Saudia</a:t>
            </a:r>
            <a:r>
              <a:rPr lang="en-US" sz="2400" dirty="0"/>
              <a:t> Arabia and borders the Persian Gulf to the west. Given its location, it’s been swept up in many of the issues plaguing the Middle East. It’s undergoing its own civil war, as Syria is, with rival factions vying for control of the government.</a:t>
            </a:r>
          </a:p>
        </p:txBody>
      </p:sp>
    </p:spTree>
    <p:extLst>
      <p:ext uri="{BB962C8B-B14F-4D97-AF65-F5344CB8AC3E}">
        <p14:creationId xmlns:p14="http://schemas.microsoft.com/office/powerpoint/2010/main" val="400805139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0770" y="274638"/>
            <a:ext cx="5415282" cy="1143000"/>
          </a:xfrm>
        </p:spPr>
        <p:txBody>
          <a:bodyPr/>
          <a:lstStyle/>
          <a:p>
            <a:r>
              <a:rPr lang="en-US" dirty="0"/>
              <a:t>11. Haiti</a:t>
            </a:r>
          </a:p>
        </p:txBody>
      </p:sp>
      <p:pic>
        <p:nvPicPr>
          <p:cNvPr id="4" name="Content Placeholder 3"/>
          <p:cNvPicPr>
            <a:picLocks noGrp="1" noChangeAspect="1"/>
          </p:cNvPicPr>
          <p:nvPr>
            <p:ph idx="1"/>
          </p:nvPr>
        </p:nvPicPr>
        <p:blipFill>
          <a:blip r:embed="rId2"/>
          <a:stretch>
            <a:fillRect/>
          </a:stretch>
        </p:blipFill>
        <p:spPr>
          <a:xfrm>
            <a:off x="4202908" y="1531938"/>
            <a:ext cx="7989092" cy="5326062"/>
          </a:xfrm>
          <a:prstGeom prst="rect">
            <a:avLst/>
          </a:prstGeom>
        </p:spPr>
      </p:pic>
      <p:sp>
        <p:nvSpPr>
          <p:cNvPr id="5" name="Rectangle 4"/>
          <p:cNvSpPr/>
          <p:nvPr/>
        </p:nvSpPr>
        <p:spPr>
          <a:xfrm>
            <a:off x="0" y="190560"/>
            <a:ext cx="4194810" cy="6740307"/>
          </a:xfrm>
          <a:prstGeom prst="rect">
            <a:avLst/>
          </a:prstGeom>
        </p:spPr>
        <p:txBody>
          <a:bodyPr wrap="square">
            <a:spAutoFit/>
          </a:bodyPr>
          <a:lstStyle/>
          <a:p>
            <a:r>
              <a:rPr lang="en-US" sz="2400" dirty="0" smtClean="0"/>
              <a:t>    </a:t>
            </a:r>
            <a:r>
              <a:rPr lang="en-US" sz="2400" dirty="0"/>
              <a:t>Corruption score: 17</a:t>
            </a:r>
          </a:p>
          <a:p>
            <a:r>
              <a:rPr lang="en-US" sz="2400" dirty="0"/>
              <a:t>    Power structure: Presidential Republic</a:t>
            </a:r>
          </a:p>
          <a:p>
            <a:endParaRPr lang="en-US" sz="2400" dirty="0"/>
          </a:p>
          <a:p>
            <a:r>
              <a:rPr lang="en-US" sz="2400" dirty="0"/>
              <a:t>The problems in Haiti became quite clear in the wake of the devastating earthquake in 2010. The quake killed more than 300,000 people, and the government’s inability to handle the aftermath became clear. Much of the corruption in the country stems from collusion among the rich and politicians. Corruption is still a serious issue, but things continue to improve.</a:t>
            </a:r>
          </a:p>
        </p:txBody>
      </p:sp>
    </p:spTree>
    <p:extLst>
      <p:ext uri="{BB962C8B-B14F-4D97-AF65-F5344CB8AC3E}">
        <p14:creationId xmlns:p14="http://schemas.microsoft.com/office/powerpoint/2010/main" val="112145583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4990" y="274638"/>
            <a:ext cx="5941062" cy="1143000"/>
          </a:xfrm>
        </p:spPr>
        <p:txBody>
          <a:bodyPr/>
          <a:lstStyle/>
          <a:p>
            <a:r>
              <a:rPr lang="en-US" dirty="0"/>
              <a:t>10. Guinea-Bissau</a:t>
            </a:r>
          </a:p>
        </p:txBody>
      </p:sp>
      <p:pic>
        <p:nvPicPr>
          <p:cNvPr id="4" name="Content Placeholder 3"/>
          <p:cNvPicPr>
            <a:picLocks noGrp="1" noChangeAspect="1"/>
          </p:cNvPicPr>
          <p:nvPr>
            <p:ph idx="1"/>
          </p:nvPr>
        </p:nvPicPr>
        <p:blipFill>
          <a:blip r:embed="rId2"/>
          <a:stretch>
            <a:fillRect/>
          </a:stretch>
        </p:blipFill>
        <p:spPr>
          <a:xfrm>
            <a:off x="4736987" y="1417638"/>
            <a:ext cx="7455013" cy="4960302"/>
          </a:xfrm>
          <a:prstGeom prst="rect">
            <a:avLst/>
          </a:prstGeom>
        </p:spPr>
      </p:pic>
      <p:sp>
        <p:nvSpPr>
          <p:cNvPr id="5" name="Rectangle 4"/>
          <p:cNvSpPr/>
          <p:nvPr/>
        </p:nvSpPr>
        <p:spPr>
          <a:xfrm>
            <a:off x="0" y="117693"/>
            <a:ext cx="4869180" cy="6740307"/>
          </a:xfrm>
          <a:prstGeom prst="rect">
            <a:avLst/>
          </a:prstGeom>
        </p:spPr>
        <p:txBody>
          <a:bodyPr wrap="square">
            <a:spAutoFit/>
          </a:bodyPr>
          <a:lstStyle/>
          <a:p>
            <a:r>
              <a:rPr lang="en-US" sz="2400" dirty="0" smtClean="0"/>
              <a:t>    </a:t>
            </a:r>
            <a:r>
              <a:rPr lang="en-US" sz="2400" dirty="0"/>
              <a:t>Corruption score: 17</a:t>
            </a:r>
          </a:p>
          <a:p>
            <a:r>
              <a:rPr lang="en-US" sz="2400" dirty="0"/>
              <a:t>    Power structure: Semi-Presidential Republic</a:t>
            </a:r>
          </a:p>
          <a:p>
            <a:endParaRPr lang="en-US" sz="2400" dirty="0"/>
          </a:p>
          <a:p>
            <a:r>
              <a:rPr lang="en-US" sz="2400" dirty="0"/>
              <a:t>If you’ve never heard of Guinea-Bissau, you’re not alone. The country is located in western Africa, between Guinea and Senegal. Guinea-Bissau is home to 1.7 million people, the vast majority of whom are relatively poor. Corruption is something of a national pastime, too. Since being founded in the early 1970s, no president has ever finished a term in office. The country is also a major hub for trafficking and organized crime.</a:t>
            </a:r>
          </a:p>
        </p:txBody>
      </p:sp>
    </p:spTree>
    <p:extLst>
      <p:ext uri="{BB962C8B-B14F-4D97-AF65-F5344CB8AC3E}">
        <p14:creationId xmlns:p14="http://schemas.microsoft.com/office/powerpoint/2010/main" val="43897821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ind_2259_slide">
  <a:themeElements>
    <a:clrScheme name="Office Theme 2">
      <a:dk1>
        <a:srgbClr val="000000"/>
      </a:dk1>
      <a:lt1>
        <a:srgbClr val="CCFFFF"/>
      </a:lt1>
      <a:dk2>
        <a:srgbClr val="000000"/>
      </a:dk2>
      <a:lt2>
        <a:srgbClr val="B2B2B2"/>
      </a:lt2>
      <a:accent1>
        <a:srgbClr val="318C23"/>
      </a:accent1>
      <a:accent2>
        <a:srgbClr val="3268A6"/>
      </a:accent2>
      <a:accent3>
        <a:srgbClr val="E2FFFF"/>
      </a:accent3>
      <a:accent4>
        <a:srgbClr val="000000"/>
      </a:accent4>
      <a:accent5>
        <a:srgbClr val="ADC5AC"/>
      </a:accent5>
      <a:accent6>
        <a:srgbClr val="2C5E96"/>
      </a:accent6>
      <a:hlink>
        <a:srgbClr val="006E6E"/>
      </a:hlink>
      <a:folHlink>
        <a:srgbClr val="4B468C"/>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CCFFFF"/>
        </a:lt1>
        <a:dk2>
          <a:srgbClr val="000000"/>
        </a:dk2>
        <a:lt2>
          <a:srgbClr val="B2B2B2"/>
        </a:lt2>
        <a:accent1>
          <a:srgbClr val="008C8C"/>
        </a:accent1>
        <a:accent2>
          <a:srgbClr val="008096"/>
        </a:accent2>
        <a:accent3>
          <a:srgbClr val="E2FFFF"/>
        </a:accent3>
        <a:accent4>
          <a:srgbClr val="000000"/>
        </a:accent4>
        <a:accent5>
          <a:srgbClr val="AAC5C5"/>
        </a:accent5>
        <a:accent6>
          <a:srgbClr val="007387"/>
        </a:accent6>
        <a:hlink>
          <a:srgbClr val="007373"/>
        </a:hlink>
        <a:folHlink>
          <a:srgbClr val="006678"/>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CCFFFF"/>
        </a:lt1>
        <a:dk2>
          <a:srgbClr val="000000"/>
        </a:dk2>
        <a:lt2>
          <a:srgbClr val="B2B2B2"/>
        </a:lt2>
        <a:accent1>
          <a:srgbClr val="318C23"/>
        </a:accent1>
        <a:accent2>
          <a:srgbClr val="3268A6"/>
        </a:accent2>
        <a:accent3>
          <a:srgbClr val="E2FFFF"/>
        </a:accent3>
        <a:accent4>
          <a:srgbClr val="000000"/>
        </a:accent4>
        <a:accent5>
          <a:srgbClr val="ADC5AC"/>
        </a:accent5>
        <a:accent6>
          <a:srgbClr val="2C5E96"/>
        </a:accent6>
        <a:hlink>
          <a:srgbClr val="006E6E"/>
        </a:hlink>
        <a:folHlink>
          <a:srgbClr val="4B468C"/>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CCFFFF"/>
        </a:lt1>
        <a:dk2>
          <a:srgbClr val="000000"/>
        </a:dk2>
        <a:lt2>
          <a:srgbClr val="B2B2B2"/>
        </a:lt2>
        <a:accent1>
          <a:srgbClr val="996B2E"/>
        </a:accent1>
        <a:accent2>
          <a:srgbClr val="007878"/>
        </a:accent2>
        <a:accent3>
          <a:srgbClr val="E2FFFF"/>
        </a:accent3>
        <a:accent4>
          <a:srgbClr val="000000"/>
        </a:accent4>
        <a:accent5>
          <a:srgbClr val="CABAAD"/>
        </a:accent5>
        <a:accent6>
          <a:srgbClr val="006C6C"/>
        </a:accent6>
        <a:hlink>
          <a:srgbClr val="8C3137"/>
        </a:hlink>
        <a:folHlink>
          <a:srgbClr val="802D67"/>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CCFFFF"/>
        </a:lt1>
        <a:dk2>
          <a:srgbClr val="000000"/>
        </a:dk2>
        <a:lt2>
          <a:srgbClr val="B2B2B2"/>
        </a:lt2>
        <a:accent1>
          <a:srgbClr val="807D26"/>
        </a:accent1>
        <a:accent2>
          <a:srgbClr val="A65832"/>
        </a:accent2>
        <a:accent3>
          <a:srgbClr val="E2FFFF"/>
        </a:accent3>
        <a:accent4>
          <a:srgbClr val="000000"/>
        </a:accent4>
        <a:accent5>
          <a:srgbClr val="C0BFAC"/>
        </a:accent5>
        <a:accent6>
          <a:srgbClr val="964F2C"/>
        </a:accent6>
        <a:hlink>
          <a:srgbClr val="006B6B"/>
        </a:hlink>
        <a:folHlink>
          <a:srgbClr val="64408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008C8C"/>
        </a:accent1>
        <a:accent2>
          <a:srgbClr val="008096"/>
        </a:accent2>
        <a:accent3>
          <a:srgbClr val="FFFFFF"/>
        </a:accent3>
        <a:accent4>
          <a:srgbClr val="000000"/>
        </a:accent4>
        <a:accent5>
          <a:srgbClr val="AAC5C5"/>
        </a:accent5>
        <a:accent6>
          <a:srgbClr val="007387"/>
        </a:accent6>
        <a:hlink>
          <a:srgbClr val="007373"/>
        </a:hlink>
        <a:folHlink>
          <a:srgbClr val="006678"/>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318C23"/>
        </a:accent1>
        <a:accent2>
          <a:srgbClr val="3268A6"/>
        </a:accent2>
        <a:accent3>
          <a:srgbClr val="FFFFFF"/>
        </a:accent3>
        <a:accent4>
          <a:srgbClr val="000000"/>
        </a:accent4>
        <a:accent5>
          <a:srgbClr val="ADC5AC"/>
        </a:accent5>
        <a:accent6>
          <a:srgbClr val="2C5E96"/>
        </a:accent6>
        <a:hlink>
          <a:srgbClr val="006E6E"/>
        </a:hlink>
        <a:folHlink>
          <a:srgbClr val="4B468C"/>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996B2E"/>
        </a:accent1>
        <a:accent2>
          <a:srgbClr val="007878"/>
        </a:accent2>
        <a:accent3>
          <a:srgbClr val="FFFFFF"/>
        </a:accent3>
        <a:accent4>
          <a:srgbClr val="000000"/>
        </a:accent4>
        <a:accent5>
          <a:srgbClr val="CABAAD"/>
        </a:accent5>
        <a:accent6>
          <a:srgbClr val="006C6C"/>
        </a:accent6>
        <a:hlink>
          <a:srgbClr val="8C3137"/>
        </a:hlink>
        <a:folHlink>
          <a:srgbClr val="802D67"/>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807D26"/>
        </a:accent1>
        <a:accent2>
          <a:srgbClr val="A65832"/>
        </a:accent2>
        <a:accent3>
          <a:srgbClr val="FFFFFF"/>
        </a:accent3>
        <a:accent4>
          <a:srgbClr val="000000"/>
        </a:accent4>
        <a:accent5>
          <a:srgbClr val="C0BFAC"/>
        </a:accent5>
        <a:accent6>
          <a:srgbClr val="964F2C"/>
        </a:accent6>
        <a:hlink>
          <a:srgbClr val="006B6B"/>
        </a:hlink>
        <a:folHlink>
          <a:srgbClr val="644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CCFFFF"/>
      </a:lt1>
      <a:dk2>
        <a:srgbClr val="000000"/>
      </a:dk2>
      <a:lt2>
        <a:srgbClr val="B2B2B2"/>
      </a:lt2>
      <a:accent1>
        <a:srgbClr val="318C23"/>
      </a:accent1>
      <a:accent2>
        <a:srgbClr val="3268A6"/>
      </a:accent2>
      <a:accent3>
        <a:srgbClr val="E2FFFF"/>
      </a:accent3>
      <a:accent4>
        <a:srgbClr val="000000"/>
      </a:accent4>
      <a:accent5>
        <a:srgbClr val="ADC5AC"/>
      </a:accent5>
      <a:accent6>
        <a:srgbClr val="2C5E96"/>
      </a:accent6>
      <a:hlink>
        <a:srgbClr val="006E6E"/>
      </a:hlink>
      <a:folHlink>
        <a:srgbClr val="4B468C"/>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CCFFFF"/>
        </a:lt1>
        <a:dk2>
          <a:srgbClr val="000000"/>
        </a:dk2>
        <a:lt2>
          <a:srgbClr val="B2B2B2"/>
        </a:lt2>
        <a:accent1>
          <a:srgbClr val="008C8C"/>
        </a:accent1>
        <a:accent2>
          <a:srgbClr val="008096"/>
        </a:accent2>
        <a:accent3>
          <a:srgbClr val="E2FFFF"/>
        </a:accent3>
        <a:accent4>
          <a:srgbClr val="000000"/>
        </a:accent4>
        <a:accent5>
          <a:srgbClr val="AAC5C5"/>
        </a:accent5>
        <a:accent6>
          <a:srgbClr val="007387"/>
        </a:accent6>
        <a:hlink>
          <a:srgbClr val="007373"/>
        </a:hlink>
        <a:folHlink>
          <a:srgbClr val="006678"/>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CFFFF"/>
        </a:lt1>
        <a:dk2>
          <a:srgbClr val="000000"/>
        </a:dk2>
        <a:lt2>
          <a:srgbClr val="B2B2B2"/>
        </a:lt2>
        <a:accent1>
          <a:srgbClr val="318C23"/>
        </a:accent1>
        <a:accent2>
          <a:srgbClr val="3268A6"/>
        </a:accent2>
        <a:accent3>
          <a:srgbClr val="E2FFFF"/>
        </a:accent3>
        <a:accent4>
          <a:srgbClr val="000000"/>
        </a:accent4>
        <a:accent5>
          <a:srgbClr val="ADC5AC"/>
        </a:accent5>
        <a:accent6>
          <a:srgbClr val="2C5E96"/>
        </a:accent6>
        <a:hlink>
          <a:srgbClr val="006E6E"/>
        </a:hlink>
        <a:folHlink>
          <a:srgbClr val="4B468C"/>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CCFFFF"/>
        </a:lt1>
        <a:dk2>
          <a:srgbClr val="000000"/>
        </a:dk2>
        <a:lt2>
          <a:srgbClr val="B2B2B2"/>
        </a:lt2>
        <a:accent1>
          <a:srgbClr val="996B2E"/>
        </a:accent1>
        <a:accent2>
          <a:srgbClr val="007878"/>
        </a:accent2>
        <a:accent3>
          <a:srgbClr val="E2FFFF"/>
        </a:accent3>
        <a:accent4>
          <a:srgbClr val="000000"/>
        </a:accent4>
        <a:accent5>
          <a:srgbClr val="CABAAD"/>
        </a:accent5>
        <a:accent6>
          <a:srgbClr val="006C6C"/>
        </a:accent6>
        <a:hlink>
          <a:srgbClr val="8C3137"/>
        </a:hlink>
        <a:folHlink>
          <a:srgbClr val="802D67"/>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CCFFFF"/>
        </a:lt1>
        <a:dk2>
          <a:srgbClr val="000000"/>
        </a:dk2>
        <a:lt2>
          <a:srgbClr val="B2B2B2"/>
        </a:lt2>
        <a:accent1>
          <a:srgbClr val="807D26"/>
        </a:accent1>
        <a:accent2>
          <a:srgbClr val="A65832"/>
        </a:accent2>
        <a:accent3>
          <a:srgbClr val="E2FFFF"/>
        </a:accent3>
        <a:accent4>
          <a:srgbClr val="000000"/>
        </a:accent4>
        <a:accent5>
          <a:srgbClr val="C0BFAC"/>
        </a:accent5>
        <a:accent6>
          <a:srgbClr val="964F2C"/>
        </a:accent6>
        <a:hlink>
          <a:srgbClr val="006B6B"/>
        </a:hlink>
        <a:folHlink>
          <a:srgbClr val="64408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008C8C"/>
        </a:accent1>
        <a:accent2>
          <a:srgbClr val="008096"/>
        </a:accent2>
        <a:accent3>
          <a:srgbClr val="FFFFFF"/>
        </a:accent3>
        <a:accent4>
          <a:srgbClr val="000000"/>
        </a:accent4>
        <a:accent5>
          <a:srgbClr val="AAC5C5"/>
        </a:accent5>
        <a:accent6>
          <a:srgbClr val="007387"/>
        </a:accent6>
        <a:hlink>
          <a:srgbClr val="007373"/>
        </a:hlink>
        <a:folHlink>
          <a:srgbClr val="006678"/>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318C23"/>
        </a:accent1>
        <a:accent2>
          <a:srgbClr val="3268A6"/>
        </a:accent2>
        <a:accent3>
          <a:srgbClr val="FFFFFF"/>
        </a:accent3>
        <a:accent4>
          <a:srgbClr val="000000"/>
        </a:accent4>
        <a:accent5>
          <a:srgbClr val="ADC5AC"/>
        </a:accent5>
        <a:accent6>
          <a:srgbClr val="2C5E96"/>
        </a:accent6>
        <a:hlink>
          <a:srgbClr val="006E6E"/>
        </a:hlink>
        <a:folHlink>
          <a:srgbClr val="4B468C"/>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996B2E"/>
        </a:accent1>
        <a:accent2>
          <a:srgbClr val="007878"/>
        </a:accent2>
        <a:accent3>
          <a:srgbClr val="FFFFFF"/>
        </a:accent3>
        <a:accent4>
          <a:srgbClr val="000000"/>
        </a:accent4>
        <a:accent5>
          <a:srgbClr val="CABAAD"/>
        </a:accent5>
        <a:accent6>
          <a:srgbClr val="006C6C"/>
        </a:accent6>
        <a:hlink>
          <a:srgbClr val="8C3137"/>
        </a:hlink>
        <a:folHlink>
          <a:srgbClr val="802D67"/>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807D26"/>
        </a:accent1>
        <a:accent2>
          <a:srgbClr val="A65832"/>
        </a:accent2>
        <a:accent3>
          <a:srgbClr val="FFFFFF"/>
        </a:accent3>
        <a:accent4>
          <a:srgbClr val="000000"/>
        </a:accent4>
        <a:accent5>
          <a:srgbClr val="C0BFAC"/>
        </a:accent5>
        <a:accent6>
          <a:srgbClr val="964F2C"/>
        </a:accent6>
        <a:hlink>
          <a:srgbClr val="006B6B"/>
        </a:hlink>
        <a:folHlink>
          <a:srgbClr val="644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map 3</Template>
  <TotalTime>61</TotalTime>
  <Words>2294</Words>
  <Application>Microsoft Office PowerPoint</Application>
  <PresentationFormat>Widescreen</PresentationFormat>
  <Paragraphs>89</Paragraphs>
  <Slides>20</Slides>
  <Notes>0</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20</vt:i4>
      </vt:variant>
    </vt:vector>
  </HeadingPairs>
  <TitlesOfParts>
    <vt:vector size="23" baseType="lpstr">
      <vt:lpstr>Arial</vt:lpstr>
      <vt:lpstr>ind_2259_slide</vt:lpstr>
      <vt:lpstr>1_Default Design</vt:lpstr>
      <vt:lpstr>These Are the 15 Most Corrupt Countries in the World</vt:lpstr>
      <vt:lpstr>PowerPoint Presentation</vt:lpstr>
      <vt:lpstr>Ranking worldwide corruption</vt:lpstr>
      <vt:lpstr>15. Eritrea</vt:lpstr>
      <vt:lpstr>14. Syria</vt:lpstr>
      <vt:lpstr>13. Turkmenistan</vt:lpstr>
      <vt:lpstr>12. Yemen</vt:lpstr>
      <vt:lpstr>11. Haiti</vt:lpstr>
      <vt:lpstr>10. Guinea-Bissau</vt:lpstr>
      <vt:lpstr>9. Venezuela</vt:lpstr>
      <vt:lpstr>8. Iraq</vt:lpstr>
      <vt:lpstr>7. Libya</vt:lpstr>
      <vt:lpstr>6. Angola</vt:lpstr>
      <vt:lpstr>5. South Sudan</vt:lpstr>
      <vt:lpstr>4. Sudan</vt:lpstr>
      <vt:lpstr>3. Afghanistan</vt:lpstr>
      <vt:lpstr>Tie – 1. North Korea</vt:lpstr>
      <vt:lpstr>Tie – 1. Somalia</vt:lpstr>
      <vt:lpstr>PowerPoint Presentation</vt:lpstr>
      <vt:lpstr>What about the United States?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These Are the 15 Most Corrupt Countries in the World</dc:title>
  <dc:creator>Joseph Naumann</dc:creator>
  <cp:lastModifiedBy>Joseph Naumann</cp:lastModifiedBy>
  <cp:revision>6</cp:revision>
  <dcterms:created xsi:type="dcterms:W3CDTF">2018-05-07T03:25:28Z</dcterms:created>
  <dcterms:modified xsi:type="dcterms:W3CDTF">2018-05-07T04:27:15Z</dcterms:modified>
</cp:coreProperties>
</file>