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8" r:id="rId3"/>
    <p:sldId id="257"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3" r:id="rId18"/>
    <p:sldId id="274" r:id="rId19"/>
    <p:sldId id="275" r:id="rId20"/>
    <p:sldId id="276" r:id="rId21"/>
    <p:sldId id="272" r:id="rId22"/>
    <p:sldId id="277" r:id="rId23"/>
  </p:sldIdLst>
  <p:sldSz cx="12192000" cy="6858000"/>
  <p:notesSz cx="6858000" cy="9144000"/>
  <p:defaultTextStyle>
    <a:defPPr>
      <a:defRPr lang="es-E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2C16"/>
    <a:srgbClr val="0C788E"/>
    <a:srgbClr val="006666"/>
    <a:srgbClr val="54381C"/>
    <a:srgbClr val="A50021"/>
    <a:srgbClr val="FFFFA3"/>
    <a:srgbClr val="E6E6C4"/>
    <a:srgbClr val="33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74" autoAdjust="0"/>
    <p:restoredTop sz="94652" autoAdjust="0"/>
  </p:normalViewPr>
  <p:slideViewPr>
    <p:cSldViewPr>
      <p:cViewPr varScale="1">
        <p:scale>
          <a:sx n="68" d="100"/>
          <a:sy n="68" d="100"/>
        </p:scale>
        <p:origin x="84" y="37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s-ES" altLang="en-US"/>
          </a:p>
        </p:txBody>
      </p:sp>
      <p:sp>
        <p:nvSpPr>
          <p:cNvPr id="5" name="Footer Placeholder 4"/>
          <p:cNvSpPr>
            <a:spLocks noGrp="1"/>
          </p:cNvSpPr>
          <p:nvPr>
            <p:ph type="ftr" sz="quarter" idx="11"/>
          </p:nvPr>
        </p:nvSpPr>
        <p:spPr/>
        <p:txBody>
          <a:bodyPr/>
          <a:lstStyle/>
          <a:p>
            <a:endParaRPr lang="es-ES" altLang="en-US"/>
          </a:p>
        </p:txBody>
      </p:sp>
      <p:sp>
        <p:nvSpPr>
          <p:cNvPr id="6" name="Slide Number Placeholder 5"/>
          <p:cNvSpPr>
            <a:spLocks noGrp="1"/>
          </p:cNvSpPr>
          <p:nvPr>
            <p:ph type="sldNum" sz="quarter" idx="12"/>
          </p:nvPr>
        </p:nvSpPr>
        <p:spPr/>
        <p:txBody>
          <a:bodyPr/>
          <a:lstStyle/>
          <a:p>
            <a:fld id="{1A1EAC92-8075-4A0B-8575-3E5C3D214CD8}" type="slidenum">
              <a:rPr lang="es-ES" altLang="en-US" smtClean="0"/>
              <a:pPr/>
              <a:t>‹#›</a:t>
            </a:fld>
            <a:endParaRPr lang="es-ES" altLang="en-US"/>
          </a:p>
        </p:txBody>
      </p:sp>
    </p:spTree>
    <p:extLst>
      <p:ext uri="{BB962C8B-B14F-4D97-AF65-F5344CB8AC3E}">
        <p14:creationId xmlns:p14="http://schemas.microsoft.com/office/powerpoint/2010/main" val="35628622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s-ES" altLang="en-US"/>
          </a:p>
        </p:txBody>
      </p:sp>
      <p:sp>
        <p:nvSpPr>
          <p:cNvPr id="5" name="Footer Placeholder 4"/>
          <p:cNvSpPr>
            <a:spLocks noGrp="1"/>
          </p:cNvSpPr>
          <p:nvPr>
            <p:ph type="ftr" sz="quarter" idx="11"/>
          </p:nvPr>
        </p:nvSpPr>
        <p:spPr/>
        <p:txBody>
          <a:bodyPr/>
          <a:lstStyle/>
          <a:p>
            <a:endParaRPr lang="es-ES" altLang="en-US"/>
          </a:p>
        </p:txBody>
      </p:sp>
      <p:sp>
        <p:nvSpPr>
          <p:cNvPr id="6" name="Slide Number Placeholder 5"/>
          <p:cNvSpPr>
            <a:spLocks noGrp="1"/>
          </p:cNvSpPr>
          <p:nvPr>
            <p:ph type="sldNum" sz="quarter" idx="12"/>
          </p:nvPr>
        </p:nvSpPr>
        <p:spPr/>
        <p:txBody>
          <a:bodyPr/>
          <a:lstStyle/>
          <a:p>
            <a:fld id="{74ED7B14-6E44-497D-99B4-82AD3E37CB1D}" type="slidenum">
              <a:rPr lang="es-ES" altLang="en-US" smtClean="0"/>
              <a:pPr/>
              <a:t>‹#›</a:t>
            </a:fld>
            <a:endParaRPr lang="es-ES" altLang="en-US"/>
          </a:p>
        </p:txBody>
      </p:sp>
    </p:spTree>
    <p:extLst>
      <p:ext uri="{BB962C8B-B14F-4D97-AF65-F5344CB8AC3E}">
        <p14:creationId xmlns:p14="http://schemas.microsoft.com/office/powerpoint/2010/main" val="34584672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s-ES" altLang="en-US"/>
          </a:p>
        </p:txBody>
      </p:sp>
      <p:sp>
        <p:nvSpPr>
          <p:cNvPr id="5" name="Footer Placeholder 4"/>
          <p:cNvSpPr>
            <a:spLocks noGrp="1"/>
          </p:cNvSpPr>
          <p:nvPr>
            <p:ph type="ftr" sz="quarter" idx="11"/>
          </p:nvPr>
        </p:nvSpPr>
        <p:spPr/>
        <p:txBody>
          <a:bodyPr/>
          <a:lstStyle/>
          <a:p>
            <a:endParaRPr lang="es-ES" altLang="en-US"/>
          </a:p>
        </p:txBody>
      </p:sp>
      <p:sp>
        <p:nvSpPr>
          <p:cNvPr id="6" name="Slide Number Placeholder 5"/>
          <p:cNvSpPr>
            <a:spLocks noGrp="1"/>
          </p:cNvSpPr>
          <p:nvPr>
            <p:ph type="sldNum" sz="quarter" idx="12"/>
          </p:nvPr>
        </p:nvSpPr>
        <p:spPr/>
        <p:txBody>
          <a:bodyPr/>
          <a:lstStyle/>
          <a:p>
            <a:fld id="{556BAD84-7DD9-4D46-A1C2-AA11322D63AE}" type="slidenum">
              <a:rPr lang="es-ES" altLang="en-US" smtClean="0"/>
              <a:pPr/>
              <a:t>‹#›</a:t>
            </a:fld>
            <a:endParaRPr lang="es-ES" altLang="en-US"/>
          </a:p>
        </p:txBody>
      </p:sp>
    </p:spTree>
    <p:extLst>
      <p:ext uri="{BB962C8B-B14F-4D97-AF65-F5344CB8AC3E}">
        <p14:creationId xmlns:p14="http://schemas.microsoft.com/office/powerpoint/2010/main" val="1868437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s-ES" altLang="en-US"/>
          </a:p>
        </p:txBody>
      </p:sp>
      <p:sp>
        <p:nvSpPr>
          <p:cNvPr id="5" name="Footer Placeholder 4"/>
          <p:cNvSpPr>
            <a:spLocks noGrp="1"/>
          </p:cNvSpPr>
          <p:nvPr>
            <p:ph type="ftr" sz="quarter" idx="11"/>
          </p:nvPr>
        </p:nvSpPr>
        <p:spPr/>
        <p:txBody>
          <a:bodyPr/>
          <a:lstStyle/>
          <a:p>
            <a:endParaRPr lang="es-ES" altLang="en-US"/>
          </a:p>
        </p:txBody>
      </p:sp>
      <p:sp>
        <p:nvSpPr>
          <p:cNvPr id="6" name="Slide Number Placeholder 5"/>
          <p:cNvSpPr>
            <a:spLocks noGrp="1"/>
          </p:cNvSpPr>
          <p:nvPr>
            <p:ph type="sldNum" sz="quarter" idx="12"/>
          </p:nvPr>
        </p:nvSpPr>
        <p:spPr/>
        <p:txBody>
          <a:bodyPr/>
          <a:lstStyle/>
          <a:p>
            <a:fld id="{B0FEC727-8ECB-45AD-BF03-38115118F6D3}" type="slidenum">
              <a:rPr lang="es-ES" altLang="en-US" smtClean="0"/>
              <a:pPr/>
              <a:t>‹#›</a:t>
            </a:fld>
            <a:endParaRPr lang="es-ES" altLang="en-US"/>
          </a:p>
        </p:txBody>
      </p:sp>
    </p:spTree>
    <p:extLst>
      <p:ext uri="{BB962C8B-B14F-4D97-AF65-F5344CB8AC3E}">
        <p14:creationId xmlns:p14="http://schemas.microsoft.com/office/powerpoint/2010/main" val="3953617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s-ES" altLang="en-US"/>
          </a:p>
        </p:txBody>
      </p:sp>
      <p:sp>
        <p:nvSpPr>
          <p:cNvPr id="5" name="Footer Placeholder 4"/>
          <p:cNvSpPr>
            <a:spLocks noGrp="1"/>
          </p:cNvSpPr>
          <p:nvPr>
            <p:ph type="ftr" sz="quarter" idx="11"/>
          </p:nvPr>
        </p:nvSpPr>
        <p:spPr/>
        <p:txBody>
          <a:bodyPr/>
          <a:lstStyle/>
          <a:p>
            <a:endParaRPr lang="es-ES" altLang="en-US"/>
          </a:p>
        </p:txBody>
      </p:sp>
      <p:sp>
        <p:nvSpPr>
          <p:cNvPr id="6" name="Slide Number Placeholder 5"/>
          <p:cNvSpPr>
            <a:spLocks noGrp="1"/>
          </p:cNvSpPr>
          <p:nvPr>
            <p:ph type="sldNum" sz="quarter" idx="12"/>
          </p:nvPr>
        </p:nvSpPr>
        <p:spPr/>
        <p:txBody>
          <a:bodyPr/>
          <a:lstStyle/>
          <a:p>
            <a:fld id="{5DA6FB3E-29AE-4D79-8042-41F9825FE19D}" type="slidenum">
              <a:rPr lang="es-ES" altLang="en-US" smtClean="0"/>
              <a:pPr/>
              <a:t>‹#›</a:t>
            </a:fld>
            <a:endParaRPr lang="es-ES" altLang="en-US"/>
          </a:p>
        </p:txBody>
      </p:sp>
    </p:spTree>
    <p:extLst>
      <p:ext uri="{BB962C8B-B14F-4D97-AF65-F5344CB8AC3E}">
        <p14:creationId xmlns:p14="http://schemas.microsoft.com/office/powerpoint/2010/main" val="42464849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s-ES" altLang="en-US"/>
          </a:p>
        </p:txBody>
      </p:sp>
      <p:sp>
        <p:nvSpPr>
          <p:cNvPr id="6" name="Footer Placeholder 5"/>
          <p:cNvSpPr>
            <a:spLocks noGrp="1"/>
          </p:cNvSpPr>
          <p:nvPr>
            <p:ph type="ftr" sz="quarter" idx="11"/>
          </p:nvPr>
        </p:nvSpPr>
        <p:spPr/>
        <p:txBody>
          <a:bodyPr/>
          <a:lstStyle/>
          <a:p>
            <a:endParaRPr lang="es-ES" altLang="en-US"/>
          </a:p>
        </p:txBody>
      </p:sp>
      <p:sp>
        <p:nvSpPr>
          <p:cNvPr id="7" name="Slide Number Placeholder 6"/>
          <p:cNvSpPr>
            <a:spLocks noGrp="1"/>
          </p:cNvSpPr>
          <p:nvPr>
            <p:ph type="sldNum" sz="quarter" idx="12"/>
          </p:nvPr>
        </p:nvSpPr>
        <p:spPr/>
        <p:txBody>
          <a:bodyPr/>
          <a:lstStyle/>
          <a:p>
            <a:fld id="{46DB172C-F65C-409F-9213-168F29A0A89B}" type="slidenum">
              <a:rPr lang="es-ES" altLang="en-US" smtClean="0"/>
              <a:pPr/>
              <a:t>‹#›</a:t>
            </a:fld>
            <a:endParaRPr lang="es-ES" altLang="en-US"/>
          </a:p>
        </p:txBody>
      </p:sp>
    </p:spTree>
    <p:extLst>
      <p:ext uri="{BB962C8B-B14F-4D97-AF65-F5344CB8AC3E}">
        <p14:creationId xmlns:p14="http://schemas.microsoft.com/office/powerpoint/2010/main" val="30650356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s-ES" altLang="en-US"/>
          </a:p>
        </p:txBody>
      </p:sp>
      <p:sp>
        <p:nvSpPr>
          <p:cNvPr id="8" name="Footer Placeholder 7"/>
          <p:cNvSpPr>
            <a:spLocks noGrp="1"/>
          </p:cNvSpPr>
          <p:nvPr>
            <p:ph type="ftr" sz="quarter" idx="11"/>
          </p:nvPr>
        </p:nvSpPr>
        <p:spPr/>
        <p:txBody>
          <a:bodyPr/>
          <a:lstStyle/>
          <a:p>
            <a:endParaRPr lang="es-ES" altLang="en-US"/>
          </a:p>
        </p:txBody>
      </p:sp>
      <p:sp>
        <p:nvSpPr>
          <p:cNvPr id="9" name="Slide Number Placeholder 8"/>
          <p:cNvSpPr>
            <a:spLocks noGrp="1"/>
          </p:cNvSpPr>
          <p:nvPr>
            <p:ph type="sldNum" sz="quarter" idx="12"/>
          </p:nvPr>
        </p:nvSpPr>
        <p:spPr/>
        <p:txBody>
          <a:bodyPr/>
          <a:lstStyle/>
          <a:p>
            <a:fld id="{AAE50B94-A66A-42C6-A5FE-2E094B9516F4}" type="slidenum">
              <a:rPr lang="es-ES" altLang="en-US" smtClean="0"/>
              <a:pPr/>
              <a:t>‹#›</a:t>
            </a:fld>
            <a:endParaRPr lang="es-ES" altLang="en-US"/>
          </a:p>
        </p:txBody>
      </p:sp>
    </p:spTree>
    <p:extLst>
      <p:ext uri="{BB962C8B-B14F-4D97-AF65-F5344CB8AC3E}">
        <p14:creationId xmlns:p14="http://schemas.microsoft.com/office/powerpoint/2010/main" val="39228037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s-ES" altLang="en-US"/>
          </a:p>
        </p:txBody>
      </p:sp>
      <p:sp>
        <p:nvSpPr>
          <p:cNvPr id="4" name="Footer Placeholder 3"/>
          <p:cNvSpPr>
            <a:spLocks noGrp="1"/>
          </p:cNvSpPr>
          <p:nvPr>
            <p:ph type="ftr" sz="quarter" idx="11"/>
          </p:nvPr>
        </p:nvSpPr>
        <p:spPr/>
        <p:txBody>
          <a:bodyPr/>
          <a:lstStyle/>
          <a:p>
            <a:endParaRPr lang="es-ES" altLang="en-US"/>
          </a:p>
        </p:txBody>
      </p:sp>
      <p:sp>
        <p:nvSpPr>
          <p:cNvPr id="5" name="Slide Number Placeholder 4"/>
          <p:cNvSpPr>
            <a:spLocks noGrp="1"/>
          </p:cNvSpPr>
          <p:nvPr>
            <p:ph type="sldNum" sz="quarter" idx="12"/>
          </p:nvPr>
        </p:nvSpPr>
        <p:spPr/>
        <p:txBody>
          <a:bodyPr/>
          <a:lstStyle/>
          <a:p>
            <a:fld id="{C65D4D8B-A604-484B-807D-7D7E2ADFB1B7}" type="slidenum">
              <a:rPr lang="es-ES" altLang="en-US" smtClean="0"/>
              <a:pPr/>
              <a:t>‹#›</a:t>
            </a:fld>
            <a:endParaRPr lang="es-ES" altLang="en-US"/>
          </a:p>
        </p:txBody>
      </p:sp>
    </p:spTree>
    <p:extLst>
      <p:ext uri="{BB962C8B-B14F-4D97-AF65-F5344CB8AC3E}">
        <p14:creationId xmlns:p14="http://schemas.microsoft.com/office/powerpoint/2010/main" val="3028183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s-ES" altLang="en-US"/>
          </a:p>
        </p:txBody>
      </p:sp>
      <p:sp>
        <p:nvSpPr>
          <p:cNvPr id="3" name="Footer Placeholder 2"/>
          <p:cNvSpPr>
            <a:spLocks noGrp="1"/>
          </p:cNvSpPr>
          <p:nvPr>
            <p:ph type="ftr" sz="quarter" idx="11"/>
          </p:nvPr>
        </p:nvSpPr>
        <p:spPr/>
        <p:txBody>
          <a:bodyPr/>
          <a:lstStyle/>
          <a:p>
            <a:endParaRPr lang="es-ES" altLang="en-US"/>
          </a:p>
        </p:txBody>
      </p:sp>
      <p:sp>
        <p:nvSpPr>
          <p:cNvPr id="4" name="Slide Number Placeholder 3"/>
          <p:cNvSpPr>
            <a:spLocks noGrp="1"/>
          </p:cNvSpPr>
          <p:nvPr>
            <p:ph type="sldNum" sz="quarter" idx="12"/>
          </p:nvPr>
        </p:nvSpPr>
        <p:spPr/>
        <p:txBody>
          <a:bodyPr/>
          <a:lstStyle/>
          <a:p>
            <a:fld id="{06A39F2E-A41B-4675-8D91-EB140DB0F5E3}" type="slidenum">
              <a:rPr lang="es-ES" altLang="en-US" smtClean="0"/>
              <a:pPr/>
              <a:t>‹#›</a:t>
            </a:fld>
            <a:endParaRPr lang="es-ES" altLang="en-US"/>
          </a:p>
        </p:txBody>
      </p:sp>
    </p:spTree>
    <p:extLst>
      <p:ext uri="{BB962C8B-B14F-4D97-AF65-F5344CB8AC3E}">
        <p14:creationId xmlns:p14="http://schemas.microsoft.com/office/powerpoint/2010/main" val="41802796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s-ES" altLang="en-US"/>
          </a:p>
        </p:txBody>
      </p:sp>
      <p:sp>
        <p:nvSpPr>
          <p:cNvPr id="6" name="Footer Placeholder 5"/>
          <p:cNvSpPr>
            <a:spLocks noGrp="1"/>
          </p:cNvSpPr>
          <p:nvPr>
            <p:ph type="ftr" sz="quarter" idx="11"/>
          </p:nvPr>
        </p:nvSpPr>
        <p:spPr/>
        <p:txBody>
          <a:bodyPr/>
          <a:lstStyle/>
          <a:p>
            <a:endParaRPr lang="es-ES" altLang="en-US"/>
          </a:p>
        </p:txBody>
      </p:sp>
      <p:sp>
        <p:nvSpPr>
          <p:cNvPr id="7" name="Slide Number Placeholder 6"/>
          <p:cNvSpPr>
            <a:spLocks noGrp="1"/>
          </p:cNvSpPr>
          <p:nvPr>
            <p:ph type="sldNum" sz="quarter" idx="12"/>
          </p:nvPr>
        </p:nvSpPr>
        <p:spPr/>
        <p:txBody>
          <a:bodyPr/>
          <a:lstStyle/>
          <a:p>
            <a:fld id="{D2A678D5-ED39-42AB-A9AC-CBB4FD7C7F51}" type="slidenum">
              <a:rPr lang="es-ES" altLang="en-US" smtClean="0"/>
              <a:pPr/>
              <a:t>‹#›</a:t>
            </a:fld>
            <a:endParaRPr lang="es-ES" altLang="en-US"/>
          </a:p>
        </p:txBody>
      </p:sp>
    </p:spTree>
    <p:extLst>
      <p:ext uri="{BB962C8B-B14F-4D97-AF65-F5344CB8AC3E}">
        <p14:creationId xmlns:p14="http://schemas.microsoft.com/office/powerpoint/2010/main" val="35260495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s-ES" altLang="en-US"/>
          </a:p>
        </p:txBody>
      </p:sp>
      <p:sp>
        <p:nvSpPr>
          <p:cNvPr id="6" name="Footer Placeholder 5"/>
          <p:cNvSpPr>
            <a:spLocks noGrp="1"/>
          </p:cNvSpPr>
          <p:nvPr>
            <p:ph type="ftr" sz="quarter" idx="11"/>
          </p:nvPr>
        </p:nvSpPr>
        <p:spPr/>
        <p:txBody>
          <a:bodyPr/>
          <a:lstStyle/>
          <a:p>
            <a:endParaRPr lang="es-ES" altLang="en-US"/>
          </a:p>
        </p:txBody>
      </p:sp>
      <p:sp>
        <p:nvSpPr>
          <p:cNvPr id="7" name="Slide Number Placeholder 6"/>
          <p:cNvSpPr>
            <a:spLocks noGrp="1"/>
          </p:cNvSpPr>
          <p:nvPr>
            <p:ph type="sldNum" sz="quarter" idx="12"/>
          </p:nvPr>
        </p:nvSpPr>
        <p:spPr/>
        <p:txBody>
          <a:bodyPr/>
          <a:lstStyle/>
          <a:p>
            <a:fld id="{F07B0DA9-1FCB-45B4-A401-8CB07A101462}" type="slidenum">
              <a:rPr lang="es-ES" altLang="en-US" smtClean="0"/>
              <a:pPr/>
              <a:t>‹#›</a:t>
            </a:fld>
            <a:endParaRPr lang="es-ES" altLang="en-US"/>
          </a:p>
        </p:txBody>
      </p:sp>
    </p:spTree>
    <p:extLst>
      <p:ext uri="{BB962C8B-B14F-4D97-AF65-F5344CB8AC3E}">
        <p14:creationId xmlns:p14="http://schemas.microsoft.com/office/powerpoint/2010/main" val="9646858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alphaModFix amt="5300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s-ES"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4C51B5-8588-4795-9091-C768C7581AE6}" type="slidenum">
              <a:rPr lang="es-ES" altLang="en-US" smtClean="0"/>
              <a:pPr/>
              <a:t>‹#›</a:t>
            </a:fld>
            <a:endParaRPr lang="es-ES" altLang="en-US"/>
          </a:p>
        </p:txBody>
      </p:sp>
    </p:spTree>
    <p:extLst>
      <p:ext uri="{BB962C8B-B14F-4D97-AF65-F5344CB8AC3E}">
        <p14:creationId xmlns:p14="http://schemas.microsoft.com/office/powerpoint/2010/main" val="2400857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198" name="Rectangle 150"/>
          <p:cNvSpPr>
            <a:spLocks noGrp="1" noChangeArrowheads="1"/>
          </p:cNvSpPr>
          <p:nvPr>
            <p:ph type="ctrTitle"/>
          </p:nvPr>
        </p:nvSpPr>
        <p:spPr>
          <a:xfrm>
            <a:off x="228600" y="609600"/>
            <a:ext cx="11658600" cy="647700"/>
          </a:xfrm>
        </p:spPr>
        <p:txBody>
          <a:bodyPr anchor="ctr">
            <a:noAutofit/>
          </a:bodyPr>
          <a:lstStyle/>
          <a:p>
            <a:pPr algn="r"/>
            <a:r>
              <a:rPr lang="en-US" altLang="en-US" sz="4400" b="1" dirty="0">
                <a:solidFill>
                  <a:schemeClr val="bg1"/>
                </a:solidFill>
                <a:effectLst>
                  <a:outerShdw blurRad="38100" dist="38100" dir="2700000" algn="tl">
                    <a:srgbClr val="000000">
                      <a:alpha val="43137"/>
                    </a:srgbClr>
                  </a:outerShdw>
                </a:effectLst>
              </a:rPr>
              <a:t>Most Dangerous Countries In The World For </a:t>
            </a:r>
            <a:r>
              <a:rPr lang="en-US" altLang="en-US" sz="4400" b="1" dirty="0" smtClean="0">
                <a:solidFill>
                  <a:schemeClr val="bg1"/>
                </a:solidFill>
                <a:effectLst>
                  <a:outerShdw blurRad="38100" dist="38100" dir="2700000" algn="tl">
                    <a:srgbClr val="000000">
                      <a:alpha val="43137"/>
                    </a:srgbClr>
                  </a:outerShdw>
                </a:effectLst>
              </a:rPr>
              <a:t>Tourists</a:t>
            </a:r>
            <a:endParaRPr lang="es-ES" altLang="en-US" sz="4400" b="1" dirty="0">
              <a:solidFill>
                <a:schemeClr val="bg1"/>
              </a:solidFill>
              <a:effectLst>
                <a:outerShdw blurRad="38100" dist="38100" dir="2700000" algn="tl">
                  <a:srgbClr val="000000">
                    <a:alpha val="43137"/>
                  </a:srgbClr>
                </a:outerShdw>
              </a:effectLst>
            </a:endParaRPr>
          </a:p>
        </p:txBody>
      </p:sp>
      <p:sp>
        <p:nvSpPr>
          <p:cNvPr id="2217" name="Rectangle 169"/>
          <p:cNvSpPr>
            <a:spLocks noChangeArrowheads="1"/>
          </p:cNvSpPr>
          <p:nvPr/>
        </p:nvSpPr>
        <p:spPr bwMode="auto">
          <a:xfrm>
            <a:off x="2278064" y="5589589"/>
            <a:ext cx="3457575" cy="935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algn="l"/>
            <a:endParaRPr lang="es-ES" altLang="en-US" sz="1800" b="1" dirty="0">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8757"/>
            <a:ext cx="10515600" cy="625475"/>
          </a:xfrm>
        </p:spPr>
        <p:txBody>
          <a:bodyPr>
            <a:normAutofit fontScale="90000"/>
          </a:bodyPr>
          <a:lstStyle/>
          <a:p>
            <a:r>
              <a:rPr lang="en-US" dirty="0"/>
              <a:t>9. Lebanon: </a:t>
            </a:r>
          </a:p>
        </p:txBody>
      </p:sp>
      <p:sp>
        <p:nvSpPr>
          <p:cNvPr id="3" name="Content Placeholder 2"/>
          <p:cNvSpPr>
            <a:spLocks noGrp="1"/>
          </p:cNvSpPr>
          <p:nvPr>
            <p:ph idx="1"/>
          </p:nvPr>
        </p:nvSpPr>
        <p:spPr>
          <a:xfrm>
            <a:off x="1" y="838200"/>
            <a:ext cx="3124200" cy="5982286"/>
          </a:xfrm>
        </p:spPr>
        <p:txBody>
          <a:bodyPr/>
          <a:lstStyle/>
          <a:p>
            <a:r>
              <a:rPr lang="en-US" dirty="0"/>
              <a:t>The number of controversial groups that populate Lebanon have made violence a threat to residents and tourists alike. It has also had problems with innocent lives being caught in the crossfire of more relatively minor disputes.</a:t>
            </a:r>
          </a:p>
        </p:txBody>
      </p:sp>
      <p:pic>
        <p:nvPicPr>
          <p:cNvPr id="5" name="Picture 4"/>
          <p:cNvPicPr>
            <a:picLocks noChangeAspect="1"/>
          </p:cNvPicPr>
          <p:nvPr/>
        </p:nvPicPr>
        <p:blipFill>
          <a:blip r:embed="rId2"/>
          <a:stretch>
            <a:fillRect/>
          </a:stretch>
        </p:blipFill>
        <p:spPr>
          <a:xfrm>
            <a:off x="3098019" y="1"/>
            <a:ext cx="9093982" cy="6820486"/>
          </a:xfrm>
          <a:prstGeom prst="rect">
            <a:avLst/>
          </a:prstGeom>
        </p:spPr>
      </p:pic>
    </p:spTree>
    <p:extLst>
      <p:ext uri="{BB962C8B-B14F-4D97-AF65-F5344CB8AC3E}">
        <p14:creationId xmlns:p14="http://schemas.microsoft.com/office/powerpoint/2010/main" val="5978965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198170" y="14068"/>
            <a:ext cx="8973902" cy="6730426"/>
          </a:xfrm>
          <a:prstGeom prst="rect">
            <a:avLst/>
          </a:prstGeom>
        </p:spPr>
      </p:pic>
      <p:sp>
        <p:nvSpPr>
          <p:cNvPr id="2" name="Title 1"/>
          <p:cNvSpPr>
            <a:spLocks noGrp="1"/>
          </p:cNvSpPr>
          <p:nvPr>
            <p:ph type="title"/>
          </p:nvPr>
        </p:nvSpPr>
        <p:spPr>
          <a:xfrm>
            <a:off x="0" y="14068"/>
            <a:ext cx="10515600" cy="776288"/>
          </a:xfrm>
        </p:spPr>
        <p:txBody>
          <a:bodyPr/>
          <a:lstStyle/>
          <a:p>
            <a:pPr algn="ctr"/>
            <a:r>
              <a:rPr lang="en-US" dirty="0"/>
              <a:t>10. The Philippines: </a:t>
            </a:r>
          </a:p>
        </p:txBody>
      </p:sp>
      <p:sp>
        <p:nvSpPr>
          <p:cNvPr id="3" name="Content Placeholder 2"/>
          <p:cNvSpPr>
            <a:spLocks noGrp="1"/>
          </p:cNvSpPr>
          <p:nvPr>
            <p:ph idx="1"/>
          </p:nvPr>
        </p:nvSpPr>
        <p:spPr>
          <a:xfrm>
            <a:off x="0" y="914400"/>
            <a:ext cx="3124200" cy="5943600"/>
          </a:xfrm>
        </p:spPr>
        <p:txBody>
          <a:bodyPr/>
          <a:lstStyle/>
          <a:p>
            <a:r>
              <a:rPr lang="en-US" dirty="0"/>
              <a:t>Not only did a Manila casino suffer a fire after a shooting in 2017, but there have been an alarming number of kidnappings with foreigners frequently being targeted, especially around the southern Sulu Sea and the Sulu Archipelago.</a:t>
            </a:r>
          </a:p>
        </p:txBody>
      </p:sp>
    </p:spTree>
    <p:extLst>
      <p:ext uri="{BB962C8B-B14F-4D97-AF65-F5344CB8AC3E}">
        <p14:creationId xmlns:p14="http://schemas.microsoft.com/office/powerpoint/2010/main" val="3958070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777875"/>
          </a:xfrm>
        </p:spPr>
        <p:txBody>
          <a:bodyPr/>
          <a:lstStyle/>
          <a:p>
            <a:r>
              <a:rPr lang="en-US" dirty="0"/>
              <a:t>11. Ukraine: </a:t>
            </a:r>
          </a:p>
        </p:txBody>
      </p:sp>
      <p:sp>
        <p:nvSpPr>
          <p:cNvPr id="3" name="Content Placeholder 2"/>
          <p:cNvSpPr>
            <a:spLocks noGrp="1"/>
          </p:cNvSpPr>
          <p:nvPr>
            <p:ph idx="1"/>
          </p:nvPr>
        </p:nvSpPr>
        <p:spPr>
          <a:xfrm>
            <a:off x="15241" y="753892"/>
            <a:ext cx="2804160" cy="6095902"/>
          </a:xfrm>
        </p:spPr>
        <p:txBody>
          <a:bodyPr/>
          <a:lstStyle/>
          <a:p>
            <a:r>
              <a:rPr lang="en-US" dirty="0"/>
              <a:t>Russian-supported separatists have frequently clashed with the armed forces of Ukraine in the country’s eastern and southeastern regions, with civilians often finding themselves in the crossfire.</a:t>
            </a:r>
          </a:p>
        </p:txBody>
      </p:sp>
      <p:pic>
        <p:nvPicPr>
          <p:cNvPr id="4" name="Picture 3"/>
          <p:cNvPicPr>
            <a:picLocks noChangeAspect="1"/>
          </p:cNvPicPr>
          <p:nvPr/>
        </p:nvPicPr>
        <p:blipFill>
          <a:blip r:embed="rId2"/>
          <a:stretch>
            <a:fillRect/>
          </a:stretch>
        </p:blipFill>
        <p:spPr>
          <a:xfrm>
            <a:off x="2810607" y="609600"/>
            <a:ext cx="9381393" cy="6254262"/>
          </a:xfrm>
          <a:prstGeom prst="rect">
            <a:avLst/>
          </a:prstGeom>
        </p:spPr>
      </p:pic>
    </p:spTree>
    <p:extLst>
      <p:ext uri="{BB962C8B-B14F-4D97-AF65-F5344CB8AC3E}">
        <p14:creationId xmlns:p14="http://schemas.microsoft.com/office/powerpoint/2010/main" val="32241396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10515600" cy="701675"/>
          </a:xfrm>
        </p:spPr>
        <p:txBody>
          <a:bodyPr/>
          <a:lstStyle/>
          <a:p>
            <a:r>
              <a:rPr lang="en-US" dirty="0"/>
              <a:t>12. Honduras:</a:t>
            </a:r>
          </a:p>
        </p:txBody>
      </p:sp>
      <p:sp>
        <p:nvSpPr>
          <p:cNvPr id="3" name="Content Placeholder 2"/>
          <p:cNvSpPr>
            <a:spLocks noGrp="1"/>
          </p:cNvSpPr>
          <p:nvPr>
            <p:ph idx="1"/>
          </p:nvPr>
        </p:nvSpPr>
        <p:spPr>
          <a:xfrm>
            <a:off x="0" y="838200"/>
            <a:ext cx="3685735" cy="6019800"/>
          </a:xfrm>
        </p:spPr>
        <p:txBody>
          <a:bodyPr>
            <a:normAutofit lnSpcReduction="10000"/>
          </a:bodyPr>
          <a:lstStyle/>
          <a:p>
            <a:r>
              <a:rPr lang="en-US" dirty="0"/>
              <a:t>Honduras has one of the highest murder rates on the planet. The country struggles so much with drugs and crime that the police are overwhelmed. Seventy percent of American citizen homicides in Honduras have occurred in the areas of San Pedro Sula, La </a:t>
            </a:r>
            <a:r>
              <a:rPr lang="en-US" dirty="0" err="1"/>
              <a:t>Ceiba</a:t>
            </a:r>
            <a:r>
              <a:rPr lang="en-US" dirty="0"/>
              <a:t>, and Tegucigalpa.</a:t>
            </a:r>
          </a:p>
        </p:txBody>
      </p:sp>
      <p:pic>
        <p:nvPicPr>
          <p:cNvPr id="4" name="Picture 3"/>
          <p:cNvPicPr>
            <a:picLocks noChangeAspect="1"/>
          </p:cNvPicPr>
          <p:nvPr/>
        </p:nvPicPr>
        <p:blipFill>
          <a:blip r:embed="rId2"/>
          <a:stretch>
            <a:fillRect/>
          </a:stretch>
        </p:blipFill>
        <p:spPr>
          <a:xfrm>
            <a:off x="3685735" y="457200"/>
            <a:ext cx="8534400" cy="6400800"/>
          </a:xfrm>
          <a:prstGeom prst="rect">
            <a:avLst/>
          </a:prstGeom>
        </p:spPr>
      </p:pic>
    </p:spTree>
    <p:extLst>
      <p:ext uri="{BB962C8B-B14F-4D97-AF65-F5344CB8AC3E}">
        <p14:creationId xmlns:p14="http://schemas.microsoft.com/office/powerpoint/2010/main" val="18946641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500"/>
            <a:ext cx="10515600" cy="701675"/>
          </a:xfrm>
        </p:spPr>
        <p:txBody>
          <a:bodyPr/>
          <a:lstStyle/>
          <a:p>
            <a:r>
              <a:rPr lang="en-US" dirty="0"/>
              <a:t>13. Kenya: </a:t>
            </a:r>
          </a:p>
        </p:txBody>
      </p:sp>
      <p:sp>
        <p:nvSpPr>
          <p:cNvPr id="3" name="Content Placeholder 2"/>
          <p:cNvSpPr>
            <a:spLocks noGrp="1"/>
          </p:cNvSpPr>
          <p:nvPr>
            <p:ph idx="1"/>
          </p:nvPr>
        </p:nvSpPr>
        <p:spPr>
          <a:xfrm>
            <a:off x="0" y="838200"/>
            <a:ext cx="2819400" cy="6019800"/>
          </a:xfrm>
        </p:spPr>
        <p:txBody>
          <a:bodyPr/>
          <a:lstStyle/>
          <a:p>
            <a:r>
              <a:rPr lang="en-US" dirty="0"/>
              <a:t>There have been a number of terror attacks both within and outside of the capital city of Nairobi (the biggest city in the country), including stabbings, shootings, and even bombings from grenades.</a:t>
            </a:r>
          </a:p>
        </p:txBody>
      </p:sp>
      <p:pic>
        <p:nvPicPr>
          <p:cNvPr id="5" name="Picture 4"/>
          <p:cNvPicPr>
            <a:picLocks noChangeAspect="1"/>
          </p:cNvPicPr>
          <p:nvPr/>
        </p:nvPicPr>
        <p:blipFill>
          <a:blip r:embed="rId2"/>
          <a:stretch>
            <a:fillRect/>
          </a:stretch>
        </p:blipFill>
        <p:spPr>
          <a:xfrm>
            <a:off x="2829789" y="729175"/>
            <a:ext cx="9362212" cy="5290625"/>
          </a:xfrm>
          <a:prstGeom prst="rect">
            <a:avLst/>
          </a:prstGeom>
        </p:spPr>
      </p:pic>
    </p:spTree>
    <p:extLst>
      <p:ext uri="{BB962C8B-B14F-4D97-AF65-F5344CB8AC3E}">
        <p14:creationId xmlns:p14="http://schemas.microsoft.com/office/powerpoint/2010/main" val="19705783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10515600" cy="625475"/>
          </a:xfrm>
        </p:spPr>
        <p:txBody>
          <a:bodyPr>
            <a:normAutofit fontScale="90000"/>
          </a:bodyPr>
          <a:lstStyle/>
          <a:p>
            <a:r>
              <a:rPr lang="en-US" dirty="0"/>
              <a:t>14. Egypt:</a:t>
            </a:r>
          </a:p>
        </p:txBody>
      </p:sp>
      <p:sp>
        <p:nvSpPr>
          <p:cNvPr id="3" name="Content Placeholder 2"/>
          <p:cNvSpPr>
            <a:spLocks noGrp="1"/>
          </p:cNvSpPr>
          <p:nvPr>
            <p:ph idx="1"/>
          </p:nvPr>
        </p:nvSpPr>
        <p:spPr>
          <a:xfrm>
            <a:off x="0" y="777874"/>
            <a:ext cx="3102707" cy="6080125"/>
          </a:xfrm>
        </p:spPr>
        <p:txBody>
          <a:bodyPr/>
          <a:lstStyle/>
          <a:p>
            <a:r>
              <a:rPr lang="en-US" dirty="0"/>
              <a:t>Egyptian sites frequently visited by tourists have not been safe from attacks by extremist terrorist groups like ISIS, nor have a number of different modes of transportation. It’s recommended that tourists avoid this area if they can.</a:t>
            </a:r>
          </a:p>
        </p:txBody>
      </p:sp>
      <p:pic>
        <p:nvPicPr>
          <p:cNvPr id="4" name="Picture 3"/>
          <p:cNvPicPr>
            <a:picLocks noChangeAspect="1"/>
          </p:cNvPicPr>
          <p:nvPr/>
        </p:nvPicPr>
        <p:blipFill>
          <a:blip r:embed="rId2"/>
          <a:stretch>
            <a:fillRect/>
          </a:stretch>
        </p:blipFill>
        <p:spPr>
          <a:xfrm>
            <a:off x="3102707" y="0"/>
            <a:ext cx="9098671" cy="6824003"/>
          </a:xfrm>
          <a:prstGeom prst="rect">
            <a:avLst/>
          </a:prstGeom>
        </p:spPr>
      </p:pic>
    </p:spTree>
    <p:extLst>
      <p:ext uri="{BB962C8B-B14F-4D97-AF65-F5344CB8AC3E}">
        <p14:creationId xmlns:p14="http://schemas.microsoft.com/office/powerpoint/2010/main" val="29693151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412"/>
            <a:ext cx="10515600" cy="609600"/>
          </a:xfrm>
        </p:spPr>
        <p:txBody>
          <a:bodyPr>
            <a:normAutofit fontScale="90000"/>
          </a:bodyPr>
          <a:lstStyle/>
          <a:p>
            <a:r>
              <a:rPr lang="en-US" dirty="0"/>
              <a:t>15. Venezuela: </a:t>
            </a:r>
          </a:p>
        </p:txBody>
      </p:sp>
      <p:sp>
        <p:nvSpPr>
          <p:cNvPr id="3" name="Content Placeholder 2"/>
          <p:cNvSpPr>
            <a:spLocks noGrp="1"/>
          </p:cNvSpPr>
          <p:nvPr>
            <p:ph idx="1"/>
          </p:nvPr>
        </p:nvSpPr>
        <p:spPr>
          <a:xfrm>
            <a:off x="-7034" y="756138"/>
            <a:ext cx="2992869" cy="6071382"/>
          </a:xfrm>
        </p:spPr>
        <p:txBody>
          <a:bodyPr>
            <a:normAutofit lnSpcReduction="10000"/>
          </a:bodyPr>
          <a:lstStyle/>
          <a:p>
            <a:r>
              <a:rPr lang="en-US" dirty="0"/>
              <a:t>There have been a great deal of challenges in Venezuela due to the political upheaval in the South American nation, all of which has been credited with leading to a rise in crime. These days, it boasts one of the highest crime rates on Earth.</a:t>
            </a:r>
          </a:p>
        </p:txBody>
      </p:sp>
      <p:pic>
        <p:nvPicPr>
          <p:cNvPr id="4" name="Picture 3"/>
          <p:cNvPicPr>
            <a:picLocks noChangeAspect="1"/>
          </p:cNvPicPr>
          <p:nvPr/>
        </p:nvPicPr>
        <p:blipFill>
          <a:blip r:embed="rId2"/>
          <a:stretch>
            <a:fillRect/>
          </a:stretch>
        </p:blipFill>
        <p:spPr>
          <a:xfrm>
            <a:off x="2985835" y="762000"/>
            <a:ext cx="9206165" cy="6065520"/>
          </a:xfrm>
          <a:prstGeom prst="rect">
            <a:avLst/>
          </a:prstGeom>
        </p:spPr>
      </p:pic>
    </p:spTree>
    <p:extLst>
      <p:ext uri="{BB962C8B-B14F-4D97-AF65-F5344CB8AC3E}">
        <p14:creationId xmlns:p14="http://schemas.microsoft.com/office/powerpoint/2010/main" val="36212243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12" y="1"/>
            <a:ext cx="10515600" cy="609600"/>
          </a:xfrm>
        </p:spPr>
        <p:txBody>
          <a:bodyPr>
            <a:normAutofit fontScale="90000"/>
          </a:bodyPr>
          <a:lstStyle/>
          <a:p>
            <a:r>
              <a:rPr lang="en-US" dirty="0"/>
              <a:t>16. Nigeria: </a:t>
            </a:r>
          </a:p>
        </p:txBody>
      </p:sp>
      <p:sp>
        <p:nvSpPr>
          <p:cNvPr id="3" name="Content Placeholder 2"/>
          <p:cNvSpPr>
            <a:spLocks noGrp="1"/>
          </p:cNvSpPr>
          <p:nvPr>
            <p:ph idx="1"/>
          </p:nvPr>
        </p:nvSpPr>
        <p:spPr>
          <a:xfrm>
            <a:off x="16412" y="609600"/>
            <a:ext cx="3183988" cy="6248399"/>
          </a:xfrm>
        </p:spPr>
        <p:txBody>
          <a:bodyPr/>
          <a:lstStyle/>
          <a:p>
            <a:r>
              <a:rPr lang="en-US" dirty="0"/>
              <a:t>Crowded public places like hotels, restaurants, entertainment venues, churches, and even schools have been targeted by Boko Haram and the Islamic State of West Africa. The U.S. State Department has even issued a travel warning.</a:t>
            </a:r>
          </a:p>
        </p:txBody>
      </p:sp>
      <p:pic>
        <p:nvPicPr>
          <p:cNvPr id="4" name="Picture 3"/>
          <p:cNvPicPr>
            <a:picLocks noChangeAspect="1"/>
          </p:cNvPicPr>
          <p:nvPr/>
        </p:nvPicPr>
        <p:blipFill>
          <a:blip r:embed="rId2"/>
          <a:stretch>
            <a:fillRect/>
          </a:stretch>
        </p:blipFill>
        <p:spPr>
          <a:xfrm>
            <a:off x="3048000" y="762000"/>
            <a:ext cx="9144000" cy="6096000"/>
          </a:xfrm>
          <a:prstGeom prst="rect">
            <a:avLst/>
          </a:prstGeom>
        </p:spPr>
      </p:pic>
    </p:spTree>
    <p:extLst>
      <p:ext uri="{BB962C8B-B14F-4D97-AF65-F5344CB8AC3E}">
        <p14:creationId xmlns:p14="http://schemas.microsoft.com/office/powerpoint/2010/main" val="22838565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02" y="0"/>
            <a:ext cx="10515600" cy="625475"/>
          </a:xfrm>
        </p:spPr>
        <p:txBody>
          <a:bodyPr>
            <a:normAutofit fontScale="90000"/>
          </a:bodyPr>
          <a:lstStyle/>
          <a:p>
            <a:r>
              <a:rPr lang="en-US" dirty="0"/>
              <a:t>17. Pakistan:</a:t>
            </a:r>
          </a:p>
        </p:txBody>
      </p:sp>
      <p:sp>
        <p:nvSpPr>
          <p:cNvPr id="3" name="Content Placeholder 2"/>
          <p:cNvSpPr>
            <a:spLocks noGrp="1"/>
          </p:cNvSpPr>
          <p:nvPr>
            <p:ph idx="1"/>
          </p:nvPr>
        </p:nvSpPr>
        <p:spPr>
          <a:xfrm>
            <a:off x="21102" y="838200"/>
            <a:ext cx="2857783" cy="6019800"/>
          </a:xfrm>
        </p:spPr>
        <p:txBody>
          <a:bodyPr/>
          <a:lstStyle/>
          <a:p>
            <a:r>
              <a:rPr lang="en-US" dirty="0"/>
              <a:t>Sadly, Pakistan has had a problem with religious strife for many years. The fact that there are severe limits upon the freedom of speech, and that some places are forbidden to foreigners, certainly doesn’t help.</a:t>
            </a:r>
          </a:p>
        </p:txBody>
      </p:sp>
      <p:pic>
        <p:nvPicPr>
          <p:cNvPr id="4" name="Picture 3"/>
          <p:cNvPicPr>
            <a:picLocks noChangeAspect="1"/>
          </p:cNvPicPr>
          <p:nvPr/>
        </p:nvPicPr>
        <p:blipFill>
          <a:blip r:embed="rId2"/>
          <a:stretch>
            <a:fillRect/>
          </a:stretch>
        </p:blipFill>
        <p:spPr>
          <a:xfrm>
            <a:off x="2878885" y="1219201"/>
            <a:ext cx="9313115" cy="5638800"/>
          </a:xfrm>
          <a:prstGeom prst="rect">
            <a:avLst/>
          </a:prstGeom>
        </p:spPr>
      </p:pic>
    </p:spTree>
    <p:extLst>
      <p:ext uri="{BB962C8B-B14F-4D97-AF65-F5344CB8AC3E}">
        <p14:creationId xmlns:p14="http://schemas.microsoft.com/office/powerpoint/2010/main" val="32304019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9378"/>
            <a:ext cx="10515600" cy="549275"/>
          </a:xfrm>
        </p:spPr>
        <p:txBody>
          <a:bodyPr>
            <a:normAutofit fontScale="90000"/>
          </a:bodyPr>
          <a:lstStyle/>
          <a:p>
            <a:r>
              <a:rPr lang="en-US" dirty="0"/>
              <a:t>18. El Salvador:</a:t>
            </a:r>
          </a:p>
        </p:txBody>
      </p:sp>
      <p:sp>
        <p:nvSpPr>
          <p:cNvPr id="3" name="Content Placeholder 2"/>
          <p:cNvSpPr>
            <a:spLocks noGrp="1"/>
          </p:cNvSpPr>
          <p:nvPr>
            <p:ph idx="1"/>
          </p:nvPr>
        </p:nvSpPr>
        <p:spPr>
          <a:xfrm>
            <a:off x="0" y="762000"/>
            <a:ext cx="2895600" cy="6096000"/>
          </a:xfrm>
        </p:spPr>
        <p:txBody>
          <a:bodyPr/>
          <a:lstStyle/>
          <a:p>
            <a:r>
              <a:rPr lang="en-US" dirty="0"/>
              <a:t>Not only does this Central American nation have one of the highest homicide rates on the planet, but the country is plagued by violent gangs known as </a:t>
            </a:r>
            <a:r>
              <a:rPr lang="en-US" dirty="0" err="1"/>
              <a:t>maras</a:t>
            </a:r>
            <a:r>
              <a:rPr lang="en-US" dirty="0"/>
              <a:t> who have been known to traffic drugs and weapons.</a:t>
            </a:r>
          </a:p>
        </p:txBody>
      </p:sp>
      <p:pic>
        <p:nvPicPr>
          <p:cNvPr id="5" name="Picture 4"/>
          <p:cNvPicPr>
            <a:picLocks noChangeAspect="1"/>
          </p:cNvPicPr>
          <p:nvPr/>
        </p:nvPicPr>
        <p:blipFill>
          <a:blip r:embed="rId2"/>
          <a:stretch>
            <a:fillRect/>
          </a:stretch>
        </p:blipFill>
        <p:spPr>
          <a:xfrm>
            <a:off x="3012141" y="762000"/>
            <a:ext cx="9179859" cy="6096000"/>
          </a:xfrm>
          <a:prstGeom prst="rect">
            <a:avLst/>
          </a:prstGeom>
        </p:spPr>
      </p:pic>
    </p:spTree>
    <p:extLst>
      <p:ext uri="{BB962C8B-B14F-4D97-AF65-F5344CB8AC3E}">
        <p14:creationId xmlns:p14="http://schemas.microsoft.com/office/powerpoint/2010/main" val="25405478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446"/>
            <a:ext cx="10515600" cy="792163"/>
          </a:xfrm>
        </p:spPr>
        <p:txBody>
          <a:bodyPr/>
          <a:lstStyle/>
          <a:p>
            <a:r>
              <a:rPr lang="en-US" dirty="0"/>
              <a:t>1. Democratic Republic of the Congo:</a:t>
            </a:r>
          </a:p>
        </p:txBody>
      </p:sp>
      <p:sp>
        <p:nvSpPr>
          <p:cNvPr id="5" name="Content Placeholder 4"/>
          <p:cNvSpPr>
            <a:spLocks noGrp="1"/>
          </p:cNvSpPr>
          <p:nvPr>
            <p:ph idx="1"/>
          </p:nvPr>
        </p:nvSpPr>
        <p:spPr>
          <a:xfrm>
            <a:off x="1" y="1295400"/>
            <a:ext cx="2819400" cy="5562600"/>
          </a:xfrm>
        </p:spPr>
        <p:txBody>
          <a:bodyPr/>
          <a:lstStyle/>
          <a:p>
            <a:r>
              <a:rPr lang="en-US" dirty="0"/>
              <a:t>A number of different armed groups, including bandits and the Congolese Armed Forces themselves, populate the country and are known for being quite violent.</a:t>
            </a:r>
          </a:p>
        </p:txBody>
      </p:sp>
      <p:pic>
        <p:nvPicPr>
          <p:cNvPr id="6" name="Picture 5"/>
          <p:cNvPicPr>
            <a:picLocks noChangeAspect="1"/>
          </p:cNvPicPr>
          <p:nvPr/>
        </p:nvPicPr>
        <p:blipFill>
          <a:blip r:embed="rId2"/>
          <a:stretch>
            <a:fillRect/>
          </a:stretch>
        </p:blipFill>
        <p:spPr>
          <a:xfrm>
            <a:off x="3048001" y="750093"/>
            <a:ext cx="9144000" cy="6107907"/>
          </a:xfrm>
          <a:prstGeom prst="rect">
            <a:avLst/>
          </a:prstGeom>
        </p:spPr>
      </p:pic>
    </p:spTree>
    <p:extLst>
      <p:ext uri="{BB962C8B-B14F-4D97-AF65-F5344CB8AC3E}">
        <p14:creationId xmlns:p14="http://schemas.microsoft.com/office/powerpoint/2010/main" val="7239011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172"/>
            <a:ext cx="10515600" cy="701675"/>
          </a:xfrm>
        </p:spPr>
        <p:txBody>
          <a:bodyPr/>
          <a:lstStyle/>
          <a:p>
            <a:r>
              <a:rPr lang="en-US" dirty="0"/>
              <a:t>19. Yemen:</a:t>
            </a:r>
          </a:p>
        </p:txBody>
      </p:sp>
      <p:sp>
        <p:nvSpPr>
          <p:cNvPr id="3" name="Content Placeholder 2"/>
          <p:cNvSpPr>
            <a:spLocks noGrp="1"/>
          </p:cNvSpPr>
          <p:nvPr>
            <p:ph idx="1"/>
          </p:nvPr>
        </p:nvSpPr>
        <p:spPr>
          <a:xfrm>
            <a:off x="28135" y="838200"/>
            <a:ext cx="2410265" cy="6019800"/>
          </a:xfrm>
        </p:spPr>
        <p:txBody>
          <a:bodyPr/>
          <a:lstStyle/>
          <a:p>
            <a:r>
              <a:rPr lang="en-US" dirty="0"/>
              <a:t>U.S. citizens in particular have been targeted and detained in the capital city of Sanaa by rebel groups. Plus, the war there has led to a massive outbreak of cholera and violence.</a:t>
            </a:r>
          </a:p>
        </p:txBody>
      </p:sp>
      <p:pic>
        <p:nvPicPr>
          <p:cNvPr id="4" name="Picture 3"/>
          <p:cNvPicPr>
            <a:picLocks noChangeAspect="1"/>
          </p:cNvPicPr>
          <p:nvPr/>
        </p:nvPicPr>
        <p:blipFill>
          <a:blip r:embed="rId2"/>
          <a:stretch>
            <a:fillRect/>
          </a:stretch>
        </p:blipFill>
        <p:spPr>
          <a:xfrm>
            <a:off x="3192780" y="838200"/>
            <a:ext cx="9029700" cy="6019800"/>
          </a:xfrm>
          <a:prstGeom prst="rect">
            <a:avLst/>
          </a:prstGeom>
        </p:spPr>
      </p:pic>
    </p:spTree>
    <p:extLst>
      <p:ext uri="{BB962C8B-B14F-4D97-AF65-F5344CB8AC3E}">
        <p14:creationId xmlns:p14="http://schemas.microsoft.com/office/powerpoint/2010/main" val="35573595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3446"/>
            <a:ext cx="10515600" cy="701675"/>
          </a:xfrm>
        </p:spPr>
        <p:txBody>
          <a:bodyPr/>
          <a:lstStyle/>
          <a:p>
            <a:r>
              <a:rPr lang="en-US" dirty="0"/>
              <a:t>20. Columbia: </a:t>
            </a:r>
          </a:p>
        </p:txBody>
      </p:sp>
      <p:sp>
        <p:nvSpPr>
          <p:cNvPr id="3" name="Content Placeholder 2"/>
          <p:cNvSpPr>
            <a:spLocks noGrp="1"/>
          </p:cNvSpPr>
          <p:nvPr>
            <p:ph idx="1"/>
          </p:nvPr>
        </p:nvSpPr>
        <p:spPr>
          <a:xfrm>
            <a:off x="12895" y="990600"/>
            <a:ext cx="3035105" cy="5943600"/>
          </a:xfrm>
        </p:spPr>
        <p:txBody>
          <a:bodyPr/>
          <a:lstStyle/>
          <a:p>
            <a:r>
              <a:rPr lang="en-US" dirty="0"/>
              <a:t>It should be noted that this country is not necessarily as dangerous as it once was, but that doesn’t necessarily make it safe, either. It’s still struggling with armed gangs known as </a:t>
            </a:r>
            <a:r>
              <a:rPr lang="en-US" dirty="0" err="1"/>
              <a:t>Bacrim</a:t>
            </a:r>
            <a:r>
              <a:rPr lang="en-US" dirty="0"/>
              <a:t>, as well as terrorist attacks.</a:t>
            </a:r>
          </a:p>
        </p:txBody>
      </p:sp>
      <p:pic>
        <p:nvPicPr>
          <p:cNvPr id="4" name="Picture 3"/>
          <p:cNvPicPr>
            <a:picLocks noChangeAspect="1"/>
          </p:cNvPicPr>
          <p:nvPr/>
        </p:nvPicPr>
        <p:blipFill>
          <a:blip r:embed="rId2"/>
          <a:stretch>
            <a:fillRect/>
          </a:stretch>
        </p:blipFill>
        <p:spPr>
          <a:xfrm>
            <a:off x="2997370" y="725121"/>
            <a:ext cx="9199319" cy="6132879"/>
          </a:xfrm>
          <a:prstGeom prst="rect">
            <a:avLst/>
          </a:prstGeom>
        </p:spPr>
      </p:pic>
    </p:spTree>
    <p:extLst>
      <p:ext uri="{BB962C8B-B14F-4D97-AF65-F5344CB8AC3E}">
        <p14:creationId xmlns:p14="http://schemas.microsoft.com/office/powerpoint/2010/main" val="39390273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1751" y="0"/>
            <a:ext cx="10468352" cy="6858000"/>
          </a:xfrm>
          <a:prstGeom prst="rect">
            <a:avLst/>
          </a:prstGeom>
        </p:spPr>
      </p:pic>
    </p:spTree>
    <p:extLst>
      <p:ext uri="{BB962C8B-B14F-4D97-AF65-F5344CB8AC3E}">
        <p14:creationId xmlns:p14="http://schemas.microsoft.com/office/powerpoint/2010/main" val="33725130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812409" y="1"/>
            <a:ext cx="10515600" cy="685800"/>
          </a:xfrm>
        </p:spPr>
        <p:txBody>
          <a:bodyPr>
            <a:normAutofit fontScale="90000"/>
          </a:bodyPr>
          <a:lstStyle/>
          <a:p>
            <a:r>
              <a:rPr lang="en-US" altLang="en-US" dirty="0"/>
              <a:t>2. Thailand:</a:t>
            </a:r>
            <a:endParaRPr lang="en-US" altLang="en-US" dirty="0"/>
          </a:p>
        </p:txBody>
      </p:sp>
      <p:sp>
        <p:nvSpPr>
          <p:cNvPr id="144387" name="Rectangle 3"/>
          <p:cNvSpPr>
            <a:spLocks noGrp="1" noChangeArrowheads="1"/>
          </p:cNvSpPr>
          <p:nvPr>
            <p:ph idx="1"/>
          </p:nvPr>
        </p:nvSpPr>
        <p:spPr>
          <a:xfrm>
            <a:off x="0" y="838200"/>
            <a:ext cx="3352800" cy="6019800"/>
          </a:xfrm>
        </p:spPr>
        <p:txBody>
          <a:bodyPr/>
          <a:lstStyle/>
          <a:p>
            <a:r>
              <a:rPr lang="en-US" altLang="en-US" dirty="0"/>
              <a:t>There are four provinces in southern Thailand that are considered the most dangerous and where there have been roughly 6,500 violent deaths in the past 13 years: </a:t>
            </a:r>
            <a:r>
              <a:rPr lang="en-US" altLang="en-US" dirty="0" err="1"/>
              <a:t>Pattani</a:t>
            </a:r>
            <a:r>
              <a:rPr lang="en-US" altLang="en-US" dirty="0"/>
              <a:t>, </a:t>
            </a:r>
            <a:r>
              <a:rPr lang="en-US" altLang="en-US" dirty="0" err="1"/>
              <a:t>Yala</a:t>
            </a:r>
            <a:r>
              <a:rPr lang="en-US" altLang="en-US" dirty="0"/>
              <a:t>, </a:t>
            </a:r>
            <a:r>
              <a:rPr lang="en-US" altLang="en-US" dirty="0" err="1"/>
              <a:t>Songkhla</a:t>
            </a:r>
            <a:r>
              <a:rPr lang="en-US" altLang="en-US" dirty="0"/>
              <a:t>, and </a:t>
            </a:r>
            <a:r>
              <a:rPr lang="en-US" altLang="en-US" dirty="0" err="1"/>
              <a:t>Narathiwat</a:t>
            </a:r>
            <a:r>
              <a:rPr lang="en-US" altLang="en-US" dirty="0"/>
              <a:t>. Martial law is even imposed on the area.</a:t>
            </a:r>
            <a:endParaRPr lang="en-US" altLang="en-US" dirty="0"/>
          </a:p>
        </p:txBody>
      </p:sp>
      <p:pic>
        <p:nvPicPr>
          <p:cNvPr id="2" name="Picture 1"/>
          <p:cNvPicPr>
            <a:picLocks noChangeAspect="1"/>
          </p:cNvPicPr>
          <p:nvPr/>
        </p:nvPicPr>
        <p:blipFill>
          <a:blip r:embed="rId2"/>
          <a:stretch>
            <a:fillRect/>
          </a:stretch>
        </p:blipFill>
        <p:spPr>
          <a:xfrm>
            <a:off x="3412535" y="867508"/>
            <a:ext cx="8811117" cy="51054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686" y="35169"/>
            <a:ext cx="10515600" cy="701675"/>
          </a:xfrm>
        </p:spPr>
        <p:txBody>
          <a:bodyPr/>
          <a:lstStyle/>
          <a:p>
            <a:r>
              <a:rPr lang="en-US" dirty="0"/>
              <a:t>3. Jamaica: </a:t>
            </a:r>
          </a:p>
        </p:txBody>
      </p:sp>
      <p:sp>
        <p:nvSpPr>
          <p:cNvPr id="3" name="Content Placeholder 2"/>
          <p:cNvSpPr>
            <a:spLocks noGrp="1"/>
          </p:cNvSpPr>
          <p:nvPr>
            <p:ph idx="1"/>
          </p:nvPr>
        </p:nvSpPr>
        <p:spPr>
          <a:xfrm>
            <a:off x="0" y="914400"/>
            <a:ext cx="3352800" cy="5943600"/>
          </a:xfrm>
        </p:spPr>
        <p:txBody>
          <a:bodyPr/>
          <a:lstStyle/>
          <a:p>
            <a:r>
              <a:rPr lang="en-US" dirty="0"/>
              <a:t>Montego Bay and Kingston in particular have had problems with violent crime, including shootings, in recent years. Even those staying in resorts are not invulnerable. Jamaica is beautiful, but the dangers are something to watch out for.</a:t>
            </a:r>
          </a:p>
        </p:txBody>
      </p:sp>
      <p:pic>
        <p:nvPicPr>
          <p:cNvPr id="4" name="Picture 3"/>
          <p:cNvPicPr>
            <a:picLocks noChangeAspect="1"/>
          </p:cNvPicPr>
          <p:nvPr/>
        </p:nvPicPr>
        <p:blipFill>
          <a:blip r:embed="rId2"/>
          <a:stretch>
            <a:fillRect/>
          </a:stretch>
        </p:blipFill>
        <p:spPr>
          <a:xfrm>
            <a:off x="3315638" y="914400"/>
            <a:ext cx="8863467" cy="5943601"/>
          </a:xfrm>
          <a:prstGeom prst="rect">
            <a:avLst/>
          </a:prstGeom>
        </p:spPr>
      </p:pic>
    </p:spTree>
    <p:extLst>
      <p:ext uri="{BB962C8B-B14F-4D97-AF65-F5344CB8AC3E}">
        <p14:creationId xmlns:p14="http://schemas.microsoft.com/office/powerpoint/2010/main" val="4150506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0"/>
            <a:ext cx="10515600" cy="625475"/>
          </a:xfrm>
        </p:spPr>
        <p:txBody>
          <a:bodyPr>
            <a:normAutofit fontScale="90000"/>
          </a:bodyPr>
          <a:lstStyle/>
          <a:p>
            <a:r>
              <a:rPr lang="en-US" dirty="0"/>
              <a:t>4. South Africa:</a:t>
            </a:r>
          </a:p>
        </p:txBody>
      </p:sp>
      <p:sp>
        <p:nvSpPr>
          <p:cNvPr id="3" name="Content Placeholder 2"/>
          <p:cNvSpPr>
            <a:spLocks noGrp="1"/>
          </p:cNvSpPr>
          <p:nvPr>
            <p:ph idx="1"/>
          </p:nvPr>
        </p:nvSpPr>
        <p:spPr>
          <a:xfrm>
            <a:off x="0" y="625474"/>
            <a:ext cx="3505200" cy="6232525"/>
          </a:xfrm>
        </p:spPr>
        <p:txBody>
          <a:bodyPr>
            <a:normAutofit lnSpcReduction="10000"/>
          </a:bodyPr>
          <a:lstStyle/>
          <a:p>
            <a:r>
              <a:rPr lang="en-US" dirty="0"/>
              <a:t>There are such high crime rates in South Africa that some citizens have taken to hiring their own private security guards. Murder and rape are especially prevalent in the more remote regions. Still, destinations like Cape Town are known for being some of the most beautiful travel spots on the planet.</a:t>
            </a:r>
          </a:p>
        </p:txBody>
      </p:sp>
      <p:pic>
        <p:nvPicPr>
          <p:cNvPr id="4" name="Picture 3"/>
          <p:cNvPicPr>
            <a:picLocks noChangeAspect="1"/>
          </p:cNvPicPr>
          <p:nvPr/>
        </p:nvPicPr>
        <p:blipFill>
          <a:blip r:embed="rId2"/>
          <a:stretch>
            <a:fillRect/>
          </a:stretch>
        </p:blipFill>
        <p:spPr>
          <a:xfrm>
            <a:off x="3505200" y="1066800"/>
            <a:ext cx="8686800" cy="5791200"/>
          </a:xfrm>
          <a:prstGeom prst="rect">
            <a:avLst/>
          </a:prstGeom>
        </p:spPr>
      </p:pic>
    </p:spTree>
    <p:extLst>
      <p:ext uri="{BB962C8B-B14F-4D97-AF65-F5344CB8AC3E}">
        <p14:creationId xmlns:p14="http://schemas.microsoft.com/office/powerpoint/2010/main" val="32850208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10515600" cy="625475"/>
          </a:xfrm>
        </p:spPr>
        <p:txBody>
          <a:bodyPr>
            <a:normAutofit fontScale="90000"/>
          </a:bodyPr>
          <a:lstStyle/>
          <a:p>
            <a:r>
              <a:rPr lang="en-US" dirty="0"/>
              <a:t>5. Guatemala: </a:t>
            </a:r>
          </a:p>
        </p:txBody>
      </p:sp>
      <p:sp>
        <p:nvSpPr>
          <p:cNvPr id="3" name="Content Placeholder 2"/>
          <p:cNvSpPr>
            <a:spLocks noGrp="1"/>
          </p:cNvSpPr>
          <p:nvPr>
            <p:ph idx="1"/>
          </p:nvPr>
        </p:nvSpPr>
        <p:spPr>
          <a:xfrm>
            <a:off x="0" y="838200"/>
            <a:ext cx="3950418" cy="6019801"/>
          </a:xfrm>
        </p:spPr>
        <p:txBody>
          <a:bodyPr/>
          <a:lstStyle/>
          <a:p>
            <a:r>
              <a:rPr lang="en-US" dirty="0"/>
              <a:t>The Guatemalan border with Mexico is among the most unsafe parts of the nation, as the area has been plagued with drug-related crimes and human trafficking. Throughout Latin America and the Caribbean, Guatemala has the fifth highest homicide rate. Armed robberies and </a:t>
            </a:r>
            <a:r>
              <a:rPr lang="en-US" dirty="0" err="1"/>
              <a:t>carjackings</a:t>
            </a:r>
            <a:r>
              <a:rPr lang="en-US" dirty="0"/>
              <a:t> are common as well.</a:t>
            </a:r>
          </a:p>
        </p:txBody>
      </p:sp>
      <p:pic>
        <p:nvPicPr>
          <p:cNvPr id="4" name="Picture 3"/>
          <p:cNvPicPr>
            <a:picLocks noChangeAspect="1"/>
          </p:cNvPicPr>
          <p:nvPr/>
        </p:nvPicPr>
        <p:blipFill>
          <a:blip r:embed="rId2"/>
          <a:stretch>
            <a:fillRect/>
          </a:stretch>
        </p:blipFill>
        <p:spPr>
          <a:xfrm>
            <a:off x="3950418" y="1447801"/>
            <a:ext cx="8241582" cy="5410200"/>
          </a:xfrm>
          <a:prstGeom prst="rect">
            <a:avLst/>
          </a:prstGeom>
        </p:spPr>
      </p:pic>
    </p:spTree>
    <p:extLst>
      <p:ext uri="{BB962C8B-B14F-4D97-AF65-F5344CB8AC3E}">
        <p14:creationId xmlns:p14="http://schemas.microsoft.com/office/powerpoint/2010/main" val="26621656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515600" cy="701675"/>
          </a:xfrm>
        </p:spPr>
        <p:txBody>
          <a:bodyPr/>
          <a:lstStyle/>
          <a:p>
            <a:r>
              <a:rPr lang="en-US" dirty="0"/>
              <a:t>6. Chad: </a:t>
            </a:r>
          </a:p>
        </p:txBody>
      </p:sp>
      <p:sp>
        <p:nvSpPr>
          <p:cNvPr id="3" name="Content Placeholder 2"/>
          <p:cNvSpPr>
            <a:spLocks noGrp="1"/>
          </p:cNvSpPr>
          <p:nvPr>
            <p:ph idx="1"/>
          </p:nvPr>
        </p:nvSpPr>
        <p:spPr>
          <a:xfrm>
            <a:off x="76200" y="838200"/>
            <a:ext cx="3657600" cy="5988148"/>
          </a:xfrm>
        </p:spPr>
        <p:txBody>
          <a:bodyPr/>
          <a:lstStyle/>
          <a:p>
            <a:r>
              <a:rPr lang="en-US" dirty="0"/>
              <a:t>Al-Qaeda, Boko Haram, and even ISIS have an active presence in this central African country. Foreigners have been just as vulnerable to these terrorist groups as the country’s citizens and security. They also have a problem with the minefields around the borders with Libya and Sudan.</a:t>
            </a:r>
          </a:p>
        </p:txBody>
      </p:sp>
      <p:pic>
        <p:nvPicPr>
          <p:cNvPr id="4" name="Picture 3"/>
          <p:cNvPicPr>
            <a:picLocks noChangeAspect="1"/>
          </p:cNvPicPr>
          <p:nvPr/>
        </p:nvPicPr>
        <p:blipFill>
          <a:blip r:embed="rId2"/>
          <a:stretch>
            <a:fillRect/>
          </a:stretch>
        </p:blipFill>
        <p:spPr>
          <a:xfrm>
            <a:off x="3689252" y="457201"/>
            <a:ext cx="8492198" cy="6369148"/>
          </a:xfrm>
          <a:prstGeom prst="rect">
            <a:avLst/>
          </a:prstGeom>
        </p:spPr>
      </p:pic>
    </p:spTree>
    <p:extLst>
      <p:ext uri="{BB962C8B-B14F-4D97-AF65-F5344CB8AC3E}">
        <p14:creationId xmlns:p14="http://schemas.microsoft.com/office/powerpoint/2010/main" val="41071173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45"/>
            <a:ext cx="10515600" cy="701675"/>
          </a:xfrm>
        </p:spPr>
        <p:txBody>
          <a:bodyPr/>
          <a:lstStyle/>
          <a:p>
            <a:r>
              <a:rPr lang="en-US" dirty="0"/>
              <a:t>7. Bangladesh: </a:t>
            </a:r>
          </a:p>
        </p:txBody>
      </p:sp>
      <p:sp>
        <p:nvSpPr>
          <p:cNvPr id="3" name="Content Placeholder 2"/>
          <p:cNvSpPr>
            <a:spLocks noGrp="1"/>
          </p:cNvSpPr>
          <p:nvPr>
            <p:ph idx="1"/>
          </p:nvPr>
        </p:nvSpPr>
        <p:spPr>
          <a:xfrm>
            <a:off x="0" y="838201"/>
            <a:ext cx="2895600" cy="6019800"/>
          </a:xfrm>
        </p:spPr>
        <p:txBody>
          <a:bodyPr/>
          <a:lstStyle/>
          <a:p>
            <a:r>
              <a:rPr lang="en-US" dirty="0"/>
              <a:t>This South Asian country is not only vulnerable to terrorist attacks, but to extreme weather conditions, including natural disasters like cyclones, floods, and even earthquakes.</a:t>
            </a:r>
          </a:p>
        </p:txBody>
      </p:sp>
      <p:pic>
        <p:nvPicPr>
          <p:cNvPr id="4" name="Picture 3"/>
          <p:cNvPicPr>
            <a:picLocks noChangeAspect="1"/>
          </p:cNvPicPr>
          <p:nvPr/>
        </p:nvPicPr>
        <p:blipFill>
          <a:blip r:embed="rId2"/>
          <a:stretch>
            <a:fillRect/>
          </a:stretch>
        </p:blipFill>
        <p:spPr>
          <a:xfrm>
            <a:off x="3398056" y="457200"/>
            <a:ext cx="8793944" cy="6400801"/>
          </a:xfrm>
          <a:prstGeom prst="rect">
            <a:avLst/>
          </a:prstGeom>
        </p:spPr>
      </p:pic>
    </p:spTree>
    <p:extLst>
      <p:ext uri="{BB962C8B-B14F-4D97-AF65-F5344CB8AC3E}">
        <p14:creationId xmlns:p14="http://schemas.microsoft.com/office/powerpoint/2010/main" val="21179967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10515600" cy="701675"/>
          </a:xfrm>
        </p:spPr>
        <p:txBody>
          <a:bodyPr/>
          <a:lstStyle/>
          <a:p>
            <a:r>
              <a:rPr lang="en-US" dirty="0"/>
              <a:t>8. Mali: </a:t>
            </a:r>
          </a:p>
        </p:txBody>
      </p:sp>
      <p:sp>
        <p:nvSpPr>
          <p:cNvPr id="3" name="Content Placeholder 2"/>
          <p:cNvSpPr>
            <a:spLocks noGrp="1"/>
          </p:cNvSpPr>
          <p:nvPr>
            <p:ph idx="1"/>
          </p:nvPr>
        </p:nvSpPr>
        <p:spPr>
          <a:xfrm>
            <a:off x="1" y="701674"/>
            <a:ext cx="2819400" cy="6120191"/>
          </a:xfrm>
        </p:spPr>
        <p:txBody>
          <a:bodyPr/>
          <a:lstStyle/>
          <a:p>
            <a:r>
              <a:rPr lang="en-US" dirty="0"/>
              <a:t>Bamako, the capital of this West African country, has a high risk of terrorist attacks, as do other parts of central and northern Mali. Restaurants and hotels have been targeted in particular frequency.</a:t>
            </a:r>
          </a:p>
        </p:txBody>
      </p:sp>
      <p:pic>
        <p:nvPicPr>
          <p:cNvPr id="4" name="Picture 3"/>
          <p:cNvPicPr>
            <a:picLocks noChangeAspect="1"/>
          </p:cNvPicPr>
          <p:nvPr/>
        </p:nvPicPr>
        <p:blipFill>
          <a:blip r:embed="rId2"/>
          <a:stretch>
            <a:fillRect/>
          </a:stretch>
        </p:blipFill>
        <p:spPr>
          <a:xfrm>
            <a:off x="2759301" y="533400"/>
            <a:ext cx="9432699" cy="6288466"/>
          </a:xfrm>
          <a:prstGeom prst="rect">
            <a:avLst/>
          </a:prstGeom>
        </p:spPr>
      </p:pic>
    </p:spTree>
    <p:extLst>
      <p:ext uri="{BB962C8B-B14F-4D97-AF65-F5344CB8AC3E}">
        <p14:creationId xmlns:p14="http://schemas.microsoft.com/office/powerpoint/2010/main" val="1019726862"/>
      </p:ext>
    </p:extLst>
  </p:cSld>
  <p:clrMapOvr>
    <a:masterClrMapping/>
  </p:clrMapOvr>
</p:sld>
</file>

<file path=ppt/theme/theme1.xml><?xml version="1.0" encoding="utf-8"?>
<a:theme xmlns:a="http://schemas.openxmlformats.org/drawingml/2006/main" name="Diseño predeterminado">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997 [Read-Only] [Compatibility Mode]" id="{678DFED8-5473-4D9B-8B8A-9E16FA3E35B4}" vid="{F4EE62AE-D9D0-4195-98F3-383FD7566D3D}"/>
    </a:ext>
  </a:extLst>
</a:theme>
</file>

<file path=docProps/app.xml><?xml version="1.0" encoding="utf-8"?>
<Properties xmlns="http://schemas.openxmlformats.org/officeDocument/2006/extended-properties" xmlns:vt="http://schemas.openxmlformats.org/officeDocument/2006/docPropsVTypes">
  <Template>world map atlas</Template>
  <TotalTime>107</TotalTime>
  <Words>921</Words>
  <Application>Microsoft Office PowerPoint</Application>
  <PresentationFormat>Widescreen</PresentationFormat>
  <Paragraphs>41</Paragraphs>
  <Slides>22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Calibri Light</vt:lpstr>
      <vt:lpstr>Diseño predeterminado</vt:lpstr>
      <vt:lpstr>Most Dangerous Countries In The World For Tourists</vt:lpstr>
      <vt:lpstr>1. Democratic Republic of the Congo:</vt:lpstr>
      <vt:lpstr>2. Thailand:</vt:lpstr>
      <vt:lpstr>3. Jamaica: </vt:lpstr>
      <vt:lpstr>4. South Africa:</vt:lpstr>
      <vt:lpstr>5. Guatemala: </vt:lpstr>
      <vt:lpstr>6. Chad: </vt:lpstr>
      <vt:lpstr>7. Bangladesh: </vt:lpstr>
      <vt:lpstr>8. Mali: </vt:lpstr>
      <vt:lpstr>9. Lebanon: </vt:lpstr>
      <vt:lpstr>10. The Philippines: </vt:lpstr>
      <vt:lpstr>11. Ukraine: </vt:lpstr>
      <vt:lpstr>12. Honduras:</vt:lpstr>
      <vt:lpstr>13. Kenya: </vt:lpstr>
      <vt:lpstr>14. Egypt:</vt:lpstr>
      <vt:lpstr>15. Venezuela: </vt:lpstr>
      <vt:lpstr>16. Nigeria: </vt:lpstr>
      <vt:lpstr>17. Pakistan:</vt:lpstr>
      <vt:lpstr>18. El Salvador:</vt:lpstr>
      <vt:lpstr>19. Yemen:</vt:lpstr>
      <vt:lpstr>20. Columbia: </vt:lpstr>
      <vt:lpstr>PowerPoint Presentation</vt:lpstr>
    </vt:vector>
  </TitlesOfParts>
  <Company>Toshiba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Most Dangerous Countries In The World For Tourists</dc:title>
  <dc:creator>Joseph Naumann</dc:creator>
  <cp:lastModifiedBy>Joseph Naumann</cp:lastModifiedBy>
  <cp:revision>6</cp:revision>
  <dcterms:created xsi:type="dcterms:W3CDTF">2018-03-29T16:38:19Z</dcterms:created>
  <dcterms:modified xsi:type="dcterms:W3CDTF">2018-03-29T18:25:56Z</dcterms:modified>
</cp:coreProperties>
</file>