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1" autoAdjust="0"/>
    <p:restoredTop sz="94600"/>
  </p:normalViewPr>
  <p:slideViewPr>
    <p:cSldViewPr snapToGrid="0">
      <p:cViewPr varScale="1">
        <p:scale>
          <a:sx n="76" d="100"/>
          <a:sy n="76" d="100"/>
        </p:scale>
        <p:origin x="132"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4885154-8799-4BC8-A872-C2E0930D427E}" type="slidenum">
              <a:rPr lang="en-US"/>
              <a:pPr/>
              <a:t>‹#›</a:t>
            </a:fld>
            <a:endParaRPr lang="en-US"/>
          </a:p>
        </p:txBody>
      </p:sp>
    </p:spTree>
    <p:extLst>
      <p:ext uri="{BB962C8B-B14F-4D97-AF65-F5344CB8AC3E}">
        <p14:creationId xmlns:p14="http://schemas.microsoft.com/office/powerpoint/2010/main" val="2122047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3602567" y="2130426"/>
            <a:ext cx="64008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0483"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08D40F79-D713-46F6-9BE2-E7873B73486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F0AF3C-59A0-4232-8448-FA13EB6429C2}" type="slidenum">
              <a:rPr lang="en-US"/>
              <a:pPr/>
              <a:t>‹#›</a:t>
            </a:fld>
            <a:endParaRPr lang="en-US"/>
          </a:p>
        </p:txBody>
      </p:sp>
    </p:spTree>
    <p:extLst>
      <p:ext uri="{BB962C8B-B14F-4D97-AF65-F5344CB8AC3E}">
        <p14:creationId xmlns:p14="http://schemas.microsoft.com/office/powerpoint/2010/main" val="53297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C06D58-F764-4273-A005-D13B73ECE544}" type="slidenum">
              <a:rPr lang="en-US"/>
              <a:pPr/>
              <a:t>‹#›</a:t>
            </a:fld>
            <a:endParaRPr lang="en-US"/>
          </a:p>
        </p:txBody>
      </p:sp>
    </p:spTree>
    <p:extLst>
      <p:ext uri="{BB962C8B-B14F-4D97-AF65-F5344CB8AC3E}">
        <p14:creationId xmlns:p14="http://schemas.microsoft.com/office/powerpoint/2010/main" val="3012505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CA176F7C-DC8D-4FD6-A6B5-72A12512763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1BDC352-1D27-44AD-81FF-BE1F506392F6}" type="slidenum">
              <a:rPr lang="en-US"/>
              <a:pPr/>
              <a:t>‹#›</a:t>
            </a:fld>
            <a:endParaRPr lang="en-US"/>
          </a:p>
        </p:txBody>
      </p:sp>
    </p:spTree>
    <p:extLst>
      <p:ext uri="{BB962C8B-B14F-4D97-AF65-F5344CB8AC3E}">
        <p14:creationId xmlns:p14="http://schemas.microsoft.com/office/powerpoint/2010/main" val="155119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C6E544-BBD0-4F93-A649-9408FD2785F8}" type="slidenum">
              <a:rPr lang="en-US"/>
              <a:pPr/>
              <a:t>‹#›</a:t>
            </a:fld>
            <a:endParaRPr lang="en-US"/>
          </a:p>
        </p:txBody>
      </p:sp>
    </p:spTree>
    <p:extLst>
      <p:ext uri="{BB962C8B-B14F-4D97-AF65-F5344CB8AC3E}">
        <p14:creationId xmlns:p14="http://schemas.microsoft.com/office/powerpoint/2010/main" val="1416408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600201"/>
            <a:ext cx="53826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3367" y="1600201"/>
            <a:ext cx="53826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B8E53F-D976-4DDB-BE43-FA7BE67069C9}" type="slidenum">
              <a:rPr lang="en-US"/>
              <a:pPr/>
              <a:t>‹#›</a:t>
            </a:fld>
            <a:endParaRPr lang="en-US"/>
          </a:p>
        </p:txBody>
      </p:sp>
    </p:spTree>
    <p:extLst>
      <p:ext uri="{BB962C8B-B14F-4D97-AF65-F5344CB8AC3E}">
        <p14:creationId xmlns:p14="http://schemas.microsoft.com/office/powerpoint/2010/main" val="1108080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DECBC4-0B8F-4FE4-A377-4AE478ADADD2}" type="slidenum">
              <a:rPr lang="en-US"/>
              <a:pPr/>
              <a:t>‹#›</a:t>
            </a:fld>
            <a:endParaRPr lang="en-US"/>
          </a:p>
        </p:txBody>
      </p:sp>
    </p:spTree>
    <p:extLst>
      <p:ext uri="{BB962C8B-B14F-4D97-AF65-F5344CB8AC3E}">
        <p14:creationId xmlns:p14="http://schemas.microsoft.com/office/powerpoint/2010/main" val="4142229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0EB6D9B-FB8C-4280-A419-274B9CAB3055}" type="slidenum">
              <a:rPr lang="en-US"/>
              <a:pPr/>
              <a:t>‹#›</a:t>
            </a:fld>
            <a:endParaRPr lang="en-US"/>
          </a:p>
        </p:txBody>
      </p:sp>
    </p:spTree>
    <p:extLst>
      <p:ext uri="{BB962C8B-B14F-4D97-AF65-F5344CB8AC3E}">
        <p14:creationId xmlns:p14="http://schemas.microsoft.com/office/powerpoint/2010/main" val="419522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572841B-CB8F-4E83-8D0B-0592AD78D857}" type="slidenum">
              <a:rPr lang="en-US"/>
              <a:pPr/>
              <a:t>‹#›</a:t>
            </a:fld>
            <a:endParaRPr lang="en-US"/>
          </a:p>
        </p:txBody>
      </p:sp>
    </p:spTree>
    <p:extLst>
      <p:ext uri="{BB962C8B-B14F-4D97-AF65-F5344CB8AC3E}">
        <p14:creationId xmlns:p14="http://schemas.microsoft.com/office/powerpoint/2010/main" val="2206735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9C4816-5C44-44CB-B4E1-47B0A82AD1D0}" type="slidenum">
              <a:rPr lang="en-US"/>
              <a:pPr/>
              <a:t>‹#›</a:t>
            </a:fld>
            <a:endParaRPr lang="en-US"/>
          </a:p>
        </p:txBody>
      </p:sp>
    </p:spTree>
    <p:extLst>
      <p:ext uri="{BB962C8B-B14F-4D97-AF65-F5344CB8AC3E}">
        <p14:creationId xmlns:p14="http://schemas.microsoft.com/office/powerpoint/2010/main" val="120850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6933E9-AF4B-4FF3-B129-F7683587CDD8}" type="slidenum">
              <a:rPr lang="en-US"/>
              <a:pPr/>
              <a:t>‹#›</a:t>
            </a:fld>
            <a:endParaRPr lang="en-US"/>
          </a:p>
        </p:txBody>
      </p:sp>
    </p:spTree>
    <p:extLst>
      <p:ext uri="{BB962C8B-B14F-4D97-AF65-F5344CB8AC3E}">
        <p14:creationId xmlns:p14="http://schemas.microsoft.com/office/powerpoint/2010/main" val="1376159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584D1A-2F23-405B-A547-2C11A83D0D8E}" type="slidenum">
              <a:rPr lang="en-US"/>
              <a:pPr/>
              <a:t>‹#›</a:t>
            </a:fld>
            <a:endParaRPr lang="en-US"/>
          </a:p>
        </p:txBody>
      </p:sp>
    </p:spTree>
    <p:extLst>
      <p:ext uri="{BB962C8B-B14F-4D97-AF65-F5344CB8AC3E}">
        <p14:creationId xmlns:p14="http://schemas.microsoft.com/office/powerpoint/2010/main" val="221911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EF9B6A-9AAC-4AC0-8729-87DDDC09367D}" type="slidenum">
              <a:rPr lang="en-US"/>
              <a:pPr/>
              <a:t>‹#›</a:t>
            </a:fld>
            <a:endParaRPr lang="en-US"/>
          </a:p>
        </p:txBody>
      </p:sp>
    </p:spTree>
    <p:extLst>
      <p:ext uri="{BB962C8B-B14F-4D97-AF65-F5344CB8AC3E}">
        <p14:creationId xmlns:p14="http://schemas.microsoft.com/office/powerpoint/2010/main" val="503320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0FB153-2FAA-4543-832C-F0148E1A7DCE}" type="slidenum">
              <a:rPr lang="en-US"/>
              <a:pPr/>
              <a:t>‹#›</a:t>
            </a:fld>
            <a:endParaRPr lang="en-US"/>
          </a:p>
        </p:txBody>
      </p:sp>
    </p:spTree>
    <p:extLst>
      <p:ext uri="{BB962C8B-B14F-4D97-AF65-F5344CB8AC3E}">
        <p14:creationId xmlns:p14="http://schemas.microsoft.com/office/powerpoint/2010/main" val="1855380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BA8F96-9490-4270-A708-8CB4CE7A76D5}" type="slidenum">
              <a:rPr lang="en-US"/>
              <a:pPr/>
              <a:t>‹#›</a:t>
            </a:fld>
            <a:endParaRPr lang="en-US"/>
          </a:p>
        </p:txBody>
      </p:sp>
    </p:spTree>
    <p:extLst>
      <p:ext uri="{BB962C8B-B14F-4D97-AF65-F5344CB8AC3E}">
        <p14:creationId xmlns:p14="http://schemas.microsoft.com/office/powerpoint/2010/main" val="52957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91984" y="1600201"/>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9985" y="1600201"/>
            <a:ext cx="41169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34C36B-5A66-4B8D-AB92-FB22EB9C4111}" type="slidenum">
              <a:rPr lang="en-US"/>
              <a:pPr/>
              <a:t>‹#›</a:t>
            </a:fld>
            <a:endParaRPr lang="en-US"/>
          </a:p>
        </p:txBody>
      </p:sp>
    </p:spTree>
    <p:extLst>
      <p:ext uri="{BB962C8B-B14F-4D97-AF65-F5344CB8AC3E}">
        <p14:creationId xmlns:p14="http://schemas.microsoft.com/office/powerpoint/2010/main" val="329402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2F39073-91F4-4F45-8CD0-457BF52A5313}" type="slidenum">
              <a:rPr lang="en-US"/>
              <a:pPr/>
              <a:t>‹#›</a:t>
            </a:fld>
            <a:endParaRPr lang="en-US"/>
          </a:p>
        </p:txBody>
      </p:sp>
    </p:spTree>
    <p:extLst>
      <p:ext uri="{BB962C8B-B14F-4D97-AF65-F5344CB8AC3E}">
        <p14:creationId xmlns:p14="http://schemas.microsoft.com/office/powerpoint/2010/main" val="81956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D20E326-339F-4C88-927E-EEA5F898C6A0}" type="slidenum">
              <a:rPr lang="en-US"/>
              <a:pPr/>
              <a:t>‹#›</a:t>
            </a:fld>
            <a:endParaRPr lang="en-US"/>
          </a:p>
        </p:txBody>
      </p:sp>
    </p:spTree>
    <p:extLst>
      <p:ext uri="{BB962C8B-B14F-4D97-AF65-F5344CB8AC3E}">
        <p14:creationId xmlns:p14="http://schemas.microsoft.com/office/powerpoint/2010/main" val="326694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7220166-BC62-45A6-823D-B36768EB3A74}" type="slidenum">
              <a:rPr lang="en-US"/>
              <a:pPr/>
              <a:t>‹#›</a:t>
            </a:fld>
            <a:endParaRPr lang="en-US"/>
          </a:p>
        </p:txBody>
      </p:sp>
    </p:spTree>
    <p:extLst>
      <p:ext uri="{BB962C8B-B14F-4D97-AF65-F5344CB8AC3E}">
        <p14:creationId xmlns:p14="http://schemas.microsoft.com/office/powerpoint/2010/main" val="434877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F116E2D-9702-4688-A4DD-41BD5D21DB13}" type="slidenum">
              <a:rPr lang="en-US"/>
              <a:pPr/>
              <a:t>‹#›</a:t>
            </a:fld>
            <a:endParaRPr lang="en-US"/>
          </a:p>
        </p:txBody>
      </p:sp>
    </p:spTree>
    <p:extLst>
      <p:ext uri="{BB962C8B-B14F-4D97-AF65-F5344CB8AC3E}">
        <p14:creationId xmlns:p14="http://schemas.microsoft.com/office/powerpoint/2010/main" val="268852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C652F0A-D060-4741-8B48-9731F445E76C}" type="slidenum">
              <a:rPr lang="en-US"/>
              <a:pPr/>
              <a:t>‹#›</a:t>
            </a:fld>
            <a:endParaRPr lang="en-US"/>
          </a:p>
        </p:txBody>
      </p:sp>
    </p:spTree>
    <p:extLst>
      <p:ext uri="{BB962C8B-B14F-4D97-AF65-F5344CB8AC3E}">
        <p14:creationId xmlns:p14="http://schemas.microsoft.com/office/powerpoint/2010/main" val="232042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9A69364-1E68-4C36-9C5A-9D4D78651B3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DB038F7-6938-4179-AD5A-51BB5F6C66C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508000" y="2130426"/>
            <a:ext cx="11201400" cy="1470025"/>
          </a:xfrm>
        </p:spPr>
        <p:txBody>
          <a:bodyPr/>
          <a:lstStyle/>
          <a:p>
            <a:pPr algn="ctr"/>
            <a:r>
              <a:rPr lang="en-US" sz="4800" b="1" dirty="0"/>
              <a:t>Disturbing before-and-after images show what major US cities could look like in the year 2100</a:t>
            </a:r>
            <a:endParaRPr lang="en-US" sz="4800" b="1" dirty="0"/>
          </a:p>
        </p:txBody>
      </p:sp>
      <p:sp>
        <p:nvSpPr>
          <p:cNvPr id="53251"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0"/>
          </a:xfrm>
        </p:spPr>
        <p:txBody>
          <a:bodyPr/>
          <a:lstStyle/>
          <a:p>
            <a:r>
              <a:rPr lang="en-US" dirty="0" smtClean="0"/>
              <a:t>New York 2100</a:t>
            </a:r>
            <a:endParaRPr lang="en-US" dirty="0"/>
          </a:p>
        </p:txBody>
      </p:sp>
      <p:pic>
        <p:nvPicPr>
          <p:cNvPr id="4" name="Content Placeholder 3"/>
          <p:cNvPicPr>
            <a:picLocks noGrp="1" noChangeAspect="1"/>
          </p:cNvPicPr>
          <p:nvPr>
            <p:ph idx="1"/>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754998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0"/>
          </a:xfrm>
        </p:spPr>
        <p:txBody>
          <a:bodyPr/>
          <a:lstStyle/>
          <a:p>
            <a:r>
              <a:rPr lang="en-US" dirty="0" smtClean="0"/>
              <a:t>N.Y. Financial District today</a:t>
            </a:r>
            <a:endParaRPr lang="en-US" dirty="0"/>
          </a:p>
        </p:txBody>
      </p:sp>
      <p:pic>
        <p:nvPicPr>
          <p:cNvPr id="4" name="Content Placeholder 3"/>
          <p:cNvPicPr>
            <a:picLocks noGrp="1" noChangeAspect="1"/>
          </p:cNvPicPr>
          <p:nvPr>
            <p:ph idx="1"/>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2651758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1"/>
          </a:xfrm>
        </p:spPr>
        <p:txBody>
          <a:bodyPr/>
          <a:lstStyle/>
          <a:p>
            <a:r>
              <a:rPr lang="en-US" dirty="0"/>
              <a:t>N.Y. Financial District </a:t>
            </a:r>
            <a:r>
              <a:rPr lang="en-US" dirty="0" smtClean="0"/>
              <a:t>2100</a:t>
            </a:r>
            <a:endParaRPr lang="en-US" dirty="0"/>
          </a:p>
        </p:txBody>
      </p:sp>
      <p:pic>
        <p:nvPicPr>
          <p:cNvPr id="4" name="Content Placeholder 3"/>
          <p:cNvPicPr>
            <a:picLocks noGrp="1" noChangeAspect="1"/>
          </p:cNvPicPr>
          <p:nvPr>
            <p:ph idx="1"/>
          </p:nvPr>
        </p:nvPicPr>
        <p:blipFill>
          <a:blip r:embed="rId2"/>
          <a:stretch>
            <a:fillRect/>
          </a:stretch>
        </p:blipFill>
        <p:spPr>
          <a:xfrm>
            <a:off x="0" y="762001"/>
            <a:ext cx="12192000" cy="6096000"/>
          </a:xfrm>
          <a:prstGeom prst="rect">
            <a:avLst/>
          </a:prstGeom>
        </p:spPr>
      </p:pic>
    </p:spTree>
    <p:extLst>
      <p:ext uri="{BB962C8B-B14F-4D97-AF65-F5344CB8AC3E}">
        <p14:creationId xmlns:p14="http://schemas.microsoft.com/office/powerpoint/2010/main" val="2098845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1"/>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San Francisco</a:t>
            </a:r>
            <a:endParaRPr lang="en-US" dirty="0"/>
          </a:p>
        </p:txBody>
      </p:sp>
      <p:pic>
        <p:nvPicPr>
          <p:cNvPr id="4" name="Content Placeholder 3"/>
          <p:cNvPicPr>
            <a:picLocks noGrp="1" noChangeAspect="1"/>
          </p:cNvPicPr>
          <p:nvPr>
            <p:ph idx="1"/>
          </p:nvPr>
        </p:nvPicPr>
        <p:blipFill>
          <a:blip r:embed="rId2"/>
          <a:stretch>
            <a:fillRect/>
          </a:stretch>
        </p:blipFill>
        <p:spPr>
          <a:xfrm>
            <a:off x="0" y="762001"/>
            <a:ext cx="12192000" cy="6096000"/>
          </a:xfrm>
          <a:prstGeom prst="rect">
            <a:avLst/>
          </a:prstGeom>
        </p:spPr>
      </p:pic>
    </p:spTree>
    <p:extLst>
      <p:ext uri="{BB962C8B-B14F-4D97-AF65-F5344CB8AC3E}">
        <p14:creationId xmlns:p14="http://schemas.microsoft.com/office/powerpoint/2010/main" val="3231517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485" y="33338"/>
            <a:ext cx="10968567" cy="728663"/>
          </a:xfrm>
        </p:spPr>
        <p:txBody>
          <a:bodyPr/>
          <a:lstStyle/>
          <a:p>
            <a:r>
              <a:rPr lang="en-US" dirty="0" smtClean="0"/>
              <a:t>S.F. 2100</a:t>
            </a:r>
            <a:endParaRPr lang="en-US" dirty="0"/>
          </a:p>
        </p:txBody>
      </p:sp>
      <p:pic>
        <p:nvPicPr>
          <p:cNvPr id="4" name="Content Placeholder 3"/>
          <p:cNvPicPr>
            <a:picLocks noGrp="1" noChangeAspect="1"/>
          </p:cNvPicPr>
          <p:nvPr>
            <p:ph idx="1"/>
          </p:nvPr>
        </p:nvPicPr>
        <p:blipFill>
          <a:blip r:embed="rId2"/>
          <a:stretch>
            <a:fillRect/>
          </a:stretch>
        </p:blipFill>
        <p:spPr>
          <a:xfrm>
            <a:off x="0" y="762001"/>
            <a:ext cx="12192000" cy="6096000"/>
          </a:xfrm>
          <a:prstGeom prst="rect">
            <a:avLst/>
          </a:prstGeom>
        </p:spPr>
      </p:pic>
    </p:spTree>
    <p:extLst>
      <p:ext uri="{BB962C8B-B14F-4D97-AF65-F5344CB8AC3E}">
        <p14:creationId xmlns:p14="http://schemas.microsoft.com/office/powerpoint/2010/main" val="252937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1"/>
          </a:xfrm>
        </p:spPr>
        <p:txBody>
          <a:bodyPr/>
          <a:lstStyle/>
          <a:p>
            <a:r>
              <a:rPr lang="en-US" dirty="0" smtClean="0"/>
              <a:t>S.F. Airport</a:t>
            </a:r>
            <a:endParaRPr lang="en-US" dirty="0"/>
          </a:p>
        </p:txBody>
      </p:sp>
      <p:pic>
        <p:nvPicPr>
          <p:cNvPr id="4" name="Content Placeholder 3"/>
          <p:cNvPicPr>
            <a:picLocks noGrp="1" noChangeAspect="1"/>
          </p:cNvPicPr>
          <p:nvPr>
            <p:ph idx="1"/>
          </p:nvPr>
        </p:nvPicPr>
        <p:blipFill>
          <a:blip r:embed="rId2"/>
          <a:stretch>
            <a:fillRect/>
          </a:stretch>
        </p:blipFill>
        <p:spPr>
          <a:xfrm>
            <a:off x="0" y="762001"/>
            <a:ext cx="12192000" cy="6096000"/>
          </a:xfrm>
          <a:prstGeom prst="rect">
            <a:avLst/>
          </a:prstGeom>
        </p:spPr>
      </p:pic>
    </p:spTree>
    <p:extLst>
      <p:ext uri="{BB962C8B-B14F-4D97-AF65-F5344CB8AC3E}">
        <p14:creationId xmlns:p14="http://schemas.microsoft.com/office/powerpoint/2010/main" val="457568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0"/>
          </a:xfrm>
        </p:spPr>
        <p:txBody>
          <a:bodyPr/>
          <a:lstStyle/>
          <a:p>
            <a:r>
              <a:rPr lang="en-US" dirty="0"/>
              <a:t>S.F. </a:t>
            </a:r>
            <a:r>
              <a:rPr lang="en-US" dirty="0" smtClean="0"/>
              <a:t>Airport 2100</a:t>
            </a:r>
            <a:endParaRPr lang="en-US" dirty="0"/>
          </a:p>
        </p:txBody>
      </p:sp>
      <p:pic>
        <p:nvPicPr>
          <p:cNvPr id="4" name="Content Placeholder 3"/>
          <p:cNvPicPr>
            <a:picLocks noGrp="1" noChangeAspect="1"/>
          </p:cNvPicPr>
          <p:nvPr>
            <p:ph idx="1"/>
          </p:nvPr>
        </p:nvPicPr>
        <p:blipFill>
          <a:blip r:embed="rId2"/>
          <a:stretch>
            <a:fillRect/>
          </a:stretch>
        </p:blipFill>
        <p:spPr>
          <a:xfrm>
            <a:off x="25400" y="762000"/>
            <a:ext cx="12192000" cy="6096000"/>
          </a:xfrm>
          <a:prstGeom prst="rect">
            <a:avLst/>
          </a:prstGeom>
        </p:spPr>
      </p:pic>
    </p:spTree>
    <p:extLst>
      <p:ext uri="{BB962C8B-B14F-4D97-AF65-F5344CB8AC3E}">
        <p14:creationId xmlns:p14="http://schemas.microsoft.com/office/powerpoint/2010/main" val="316086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58738"/>
            <a:ext cx="10968567" cy="703263"/>
          </a:xfrm>
        </p:spPr>
        <p:txBody>
          <a:bodyPr/>
          <a:lstStyle/>
          <a:p>
            <a:r>
              <a:rPr lang="en-US" dirty="0" smtClean="0"/>
              <a:t>New Orleans</a:t>
            </a:r>
            <a:endParaRPr lang="en-US" dirty="0"/>
          </a:p>
        </p:txBody>
      </p:sp>
      <p:pic>
        <p:nvPicPr>
          <p:cNvPr id="4" name="Content Placeholder 3"/>
          <p:cNvPicPr>
            <a:picLocks noGrp="1" noChangeAspect="1"/>
          </p:cNvPicPr>
          <p:nvPr>
            <p:ph idx="1"/>
          </p:nvPr>
        </p:nvPicPr>
        <p:blipFill>
          <a:blip r:embed="rId2"/>
          <a:stretch>
            <a:fillRect/>
          </a:stretch>
        </p:blipFill>
        <p:spPr>
          <a:xfrm>
            <a:off x="0" y="762001"/>
            <a:ext cx="12192000" cy="6096000"/>
          </a:xfrm>
          <a:prstGeom prst="rect">
            <a:avLst/>
          </a:prstGeom>
        </p:spPr>
      </p:pic>
    </p:spTree>
    <p:extLst>
      <p:ext uri="{BB962C8B-B14F-4D97-AF65-F5344CB8AC3E}">
        <p14:creationId xmlns:p14="http://schemas.microsoft.com/office/powerpoint/2010/main" val="4011693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1"/>
          </a:xfrm>
        </p:spPr>
        <p:txBody>
          <a:bodyPr/>
          <a:lstStyle/>
          <a:p>
            <a:r>
              <a:rPr lang="en-US" dirty="0" smtClean="0"/>
              <a:t>New Orleans 2100 – 500,000 displaced persons</a:t>
            </a:r>
            <a:endParaRPr lang="en-US" dirty="0"/>
          </a:p>
        </p:txBody>
      </p:sp>
      <p:pic>
        <p:nvPicPr>
          <p:cNvPr id="4" name="Content Placeholder 3"/>
          <p:cNvPicPr>
            <a:picLocks noGrp="1" noChangeAspect="1"/>
          </p:cNvPicPr>
          <p:nvPr>
            <p:ph idx="1"/>
          </p:nvPr>
        </p:nvPicPr>
        <p:blipFill>
          <a:blip r:embed="rId2"/>
          <a:stretch>
            <a:fillRect/>
          </a:stretch>
        </p:blipFill>
        <p:spPr>
          <a:xfrm>
            <a:off x="0" y="762001"/>
            <a:ext cx="12192000" cy="6096000"/>
          </a:xfrm>
          <a:prstGeom prst="rect">
            <a:avLst/>
          </a:prstGeom>
        </p:spPr>
      </p:pic>
    </p:spTree>
    <p:extLst>
      <p:ext uri="{BB962C8B-B14F-4D97-AF65-F5344CB8AC3E}">
        <p14:creationId xmlns:p14="http://schemas.microsoft.com/office/powerpoint/2010/main" val="3595555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1"/>
          </a:xfrm>
        </p:spPr>
        <p:txBody>
          <a:bodyPr/>
          <a:lstStyle/>
          <a:p>
            <a:r>
              <a:rPr lang="en-US" dirty="0" smtClean="0"/>
              <a:t>Charleston, S.C.</a:t>
            </a:r>
            <a:endParaRPr lang="en-US" dirty="0"/>
          </a:p>
        </p:txBody>
      </p:sp>
      <p:pic>
        <p:nvPicPr>
          <p:cNvPr id="4" name="Content Placeholder 3"/>
          <p:cNvPicPr>
            <a:picLocks noGrp="1" noChangeAspect="1"/>
          </p:cNvPicPr>
          <p:nvPr>
            <p:ph idx="1"/>
          </p:nvPr>
        </p:nvPicPr>
        <p:blipFill>
          <a:blip r:embed="rId2"/>
          <a:stretch>
            <a:fillRect/>
          </a:stretch>
        </p:blipFill>
        <p:spPr>
          <a:xfrm>
            <a:off x="0" y="762001"/>
            <a:ext cx="12192000" cy="6096000"/>
          </a:xfrm>
          <a:prstGeom prst="rect">
            <a:avLst/>
          </a:prstGeom>
        </p:spPr>
      </p:pic>
    </p:spTree>
    <p:extLst>
      <p:ext uri="{BB962C8B-B14F-4D97-AF65-F5344CB8AC3E}">
        <p14:creationId xmlns:p14="http://schemas.microsoft.com/office/powerpoint/2010/main" val="388659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may lie ahead</a:t>
            </a:r>
            <a:endParaRPr lang="en-US" dirty="0"/>
          </a:p>
        </p:txBody>
      </p:sp>
      <p:sp>
        <p:nvSpPr>
          <p:cNvPr id="3" name="Content Placeholder 2"/>
          <p:cNvSpPr>
            <a:spLocks noGrp="1"/>
          </p:cNvSpPr>
          <p:nvPr>
            <p:ph idx="1"/>
          </p:nvPr>
        </p:nvSpPr>
        <p:spPr>
          <a:xfrm>
            <a:off x="607485" y="1600201"/>
            <a:ext cx="11165415" cy="5041899"/>
          </a:xfrm>
        </p:spPr>
        <p:txBody>
          <a:bodyPr/>
          <a:lstStyle/>
          <a:p>
            <a:r>
              <a:rPr lang="en-US" sz="2800" dirty="0"/>
              <a:t>The world's oceans levels are rising at faster and faster rates as waters warm and ice sheets melt. Researchers, led by University of Colorado-Boulder professor Steve </a:t>
            </a:r>
            <a:r>
              <a:rPr lang="en-US" sz="2800" dirty="0" err="1"/>
              <a:t>Nerem</a:t>
            </a:r>
            <a:r>
              <a:rPr lang="en-US" sz="2800" dirty="0"/>
              <a:t>, looked at satellite data dating back to 1993 to track the rise of sea levels. Their findings, published in the journal Proceedings of the National Academy of Sciences, show that sea levels aren't just rising — that rise has been accelerating over the last 25 years. Even small increases can have devastating consequences, according to climate experts. If the worst climate-change predictions come true, coastal cities in the US will be devastated by flooding and greater exposure to storm surges by the year 2100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0"/>
          </a:xfrm>
        </p:spPr>
        <p:txBody>
          <a:bodyPr/>
          <a:lstStyle/>
          <a:p>
            <a:r>
              <a:rPr lang="en-US" dirty="0"/>
              <a:t>Charleston, S.C</a:t>
            </a:r>
            <a:r>
              <a:rPr lang="en-US" dirty="0" smtClean="0"/>
              <a:t>. 2100</a:t>
            </a:r>
            <a:endParaRPr lang="en-US" dirty="0"/>
          </a:p>
        </p:txBody>
      </p:sp>
      <p:pic>
        <p:nvPicPr>
          <p:cNvPr id="4" name="Content Placeholder 3"/>
          <p:cNvPicPr>
            <a:picLocks noGrp="1" noChangeAspect="1"/>
          </p:cNvPicPr>
          <p:nvPr>
            <p:ph idx="1"/>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343943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485" y="0"/>
            <a:ext cx="10968567" cy="762000"/>
          </a:xfrm>
        </p:spPr>
        <p:txBody>
          <a:bodyPr/>
          <a:lstStyle/>
          <a:p>
            <a:r>
              <a:rPr lang="en-US" dirty="0" smtClean="0"/>
              <a:t>Today					2100</a:t>
            </a:r>
            <a:endParaRPr lang="en-US" dirty="0"/>
          </a:p>
        </p:txBody>
      </p:sp>
      <p:pic>
        <p:nvPicPr>
          <p:cNvPr id="4" name="Content Placeholder 3"/>
          <p:cNvPicPr>
            <a:picLocks noGrp="1" noChangeAspect="1"/>
          </p:cNvPicPr>
          <p:nvPr>
            <p:ph idx="1"/>
          </p:nvPr>
        </p:nvPicPr>
        <p:blipFill>
          <a:blip r:embed="rId2"/>
          <a:stretch>
            <a:fillRect/>
          </a:stretch>
        </p:blipFill>
        <p:spPr>
          <a:xfrm>
            <a:off x="0" y="762000"/>
            <a:ext cx="12192000" cy="609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7485" y="0"/>
            <a:ext cx="10968567" cy="806450"/>
          </a:xfrm>
        </p:spPr>
        <p:txBody>
          <a:bodyPr/>
          <a:lstStyle/>
          <a:p>
            <a:r>
              <a:rPr lang="en-US" dirty="0" smtClean="0"/>
              <a:t>Washington, D.C.</a:t>
            </a:r>
            <a:endParaRPr lang="en-US" dirty="0"/>
          </a:p>
        </p:txBody>
      </p:sp>
      <p:pic>
        <p:nvPicPr>
          <p:cNvPr id="2" name="Picture 1"/>
          <p:cNvPicPr>
            <a:picLocks noChangeAspect="1"/>
          </p:cNvPicPr>
          <p:nvPr/>
        </p:nvPicPr>
        <p:blipFill>
          <a:blip r:embed="rId2"/>
          <a:stretch>
            <a:fillRect/>
          </a:stretch>
        </p:blipFill>
        <p:spPr>
          <a:xfrm>
            <a:off x="0" y="806450"/>
            <a:ext cx="12103100" cy="6051550"/>
          </a:xfrm>
          <a:prstGeom prst="rect">
            <a:avLst/>
          </a:prstGeom>
        </p:spPr>
      </p:pic>
      <p:sp>
        <p:nvSpPr>
          <p:cNvPr id="56323" name="Rectangle 3"/>
          <p:cNvSpPr>
            <a:spLocks noGrp="1" noChangeArrowheads="1"/>
          </p:cNvSpPr>
          <p:nvPr>
            <p:ph type="body" idx="1"/>
          </p:nvPr>
        </p:nvSpPr>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0"/>
          </a:xfrm>
        </p:spPr>
        <p:txBody>
          <a:bodyPr/>
          <a:lstStyle/>
          <a:p>
            <a:r>
              <a:rPr lang="en-US" dirty="0" smtClean="0"/>
              <a:t>Washington, D.C. today</a:t>
            </a:r>
            <a:endParaRPr lang="en-US" dirty="0"/>
          </a:p>
        </p:txBody>
      </p:sp>
      <p:pic>
        <p:nvPicPr>
          <p:cNvPr id="4" name="Content Placeholder 3"/>
          <p:cNvPicPr>
            <a:picLocks noGrp="1" noChangeAspect="1"/>
          </p:cNvPicPr>
          <p:nvPr>
            <p:ph idx="1"/>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388237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85" y="0"/>
            <a:ext cx="10968567" cy="812801"/>
          </a:xfrm>
        </p:spPr>
        <p:txBody>
          <a:bodyPr/>
          <a:lstStyle/>
          <a:p>
            <a:r>
              <a:rPr lang="en-US" dirty="0" smtClean="0"/>
              <a:t>Washington, D.C. 2100</a:t>
            </a:r>
            <a:endParaRPr lang="en-US" dirty="0"/>
          </a:p>
        </p:txBody>
      </p:sp>
      <p:pic>
        <p:nvPicPr>
          <p:cNvPr id="4" name="Content Placeholder 3"/>
          <p:cNvPicPr>
            <a:picLocks noGrp="1" noChangeAspect="1"/>
          </p:cNvPicPr>
          <p:nvPr>
            <p:ph idx="1"/>
          </p:nvPr>
        </p:nvPicPr>
        <p:blipFill>
          <a:blip r:embed="rId2"/>
          <a:stretch>
            <a:fillRect/>
          </a:stretch>
        </p:blipFill>
        <p:spPr>
          <a:xfrm>
            <a:off x="0" y="812801"/>
            <a:ext cx="12090400" cy="6045200"/>
          </a:xfrm>
          <a:prstGeom prst="rect">
            <a:avLst/>
          </a:prstGeom>
        </p:spPr>
      </p:pic>
    </p:spTree>
    <p:extLst>
      <p:ext uri="{BB962C8B-B14F-4D97-AF65-F5344CB8AC3E}">
        <p14:creationId xmlns:p14="http://schemas.microsoft.com/office/powerpoint/2010/main" val="3180130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0"/>
          </a:xfrm>
        </p:spPr>
        <p:txBody>
          <a:bodyPr/>
          <a:lstStyle/>
          <a:p>
            <a:r>
              <a:rPr lang="en-US" dirty="0" smtClean="0"/>
              <a:t>National Mall today</a:t>
            </a:r>
            <a:endParaRPr lang="en-US" dirty="0"/>
          </a:p>
        </p:txBody>
      </p:sp>
      <p:pic>
        <p:nvPicPr>
          <p:cNvPr id="4" name="Content Placeholder 3"/>
          <p:cNvPicPr>
            <a:picLocks noGrp="1" noChangeAspect="1"/>
          </p:cNvPicPr>
          <p:nvPr>
            <p:ph idx="1"/>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360034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885" y="58738"/>
            <a:ext cx="10968567" cy="703262"/>
          </a:xfrm>
        </p:spPr>
        <p:txBody>
          <a:bodyPr/>
          <a:lstStyle/>
          <a:p>
            <a:r>
              <a:rPr lang="en-US" dirty="0"/>
              <a:t>National Mall </a:t>
            </a:r>
            <a:r>
              <a:rPr lang="en-US" dirty="0" smtClean="0"/>
              <a:t>2100</a:t>
            </a:r>
            <a:endParaRPr lang="en-US" dirty="0"/>
          </a:p>
        </p:txBody>
      </p:sp>
      <p:pic>
        <p:nvPicPr>
          <p:cNvPr id="4" name="Content Placeholder 3"/>
          <p:cNvPicPr>
            <a:picLocks noGrp="1" noChangeAspect="1"/>
          </p:cNvPicPr>
          <p:nvPr>
            <p:ph idx="1"/>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368854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0"/>
            <a:ext cx="10968567" cy="762001"/>
          </a:xfrm>
        </p:spPr>
        <p:txBody>
          <a:bodyPr/>
          <a:lstStyle/>
          <a:p>
            <a:r>
              <a:rPr lang="en-US" dirty="0" smtClean="0"/>
              <a:t>New York today</a:t>
            </a:r>
            <a:endParaRPr lang="en-US" dirty="0"/>
          </a:p>
        </p:txBody>
      </p:sp>
      <p:pic>
        <p:nvPicPr>
          <p:cNvPr id="4" name="Content Placeholder 3"/>
          <p:cNvPicPr>
            <a:picLocks noGrp="1" noChangeAspect="1"/>
          </p:cNvPicPr>
          <p:nvPr>
            <p:ph idx="1"/>
          </p:nvPr>
        </p:nvPicPr>
        <p:blipFill>
          <a:blip r:embed="rId2"/>
          <a:stretch>
            <a:fillRect/>
          </a:stretch>
        </p:blipFill>
        <p:spPr>
          <a:xfrm>
            <a:off x="0" y="762001"/>
            <a:ext cx="12192000" cy="6096000"/>
          </a:xfrm>
          <a:prstGeom prst="rect">
            <a:avLst/>
          </a:prstGeom>
        </p:spPr>
      </p:pic>
    </p:spTree>
    <p:extLst>
      <p:ext uri="{BB962C8B-B14F-4D97-AF65-F5344CB8AC3E}">
        <p14:creationId xmlns:p14="http://schemas.microsoft.com/office/powerpoint/2010/main" val="27909251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3756_slide">
  <a:themeElements>
    <a:clrScheme name="Office Theme 2">
      <a:dk1>
        <a:srgbClr val="000000"/>
      </a:dk1>
      <a:lt1>
        <a:srgbClr val="FFFFCC"/>
      </a:lt1>
      <a:dk2>
        <a:srgbClr val="000000"/>
      </a:dk2>
      <a:lt2>
        <a:srgbClr val="B2B2B2"/>
      </a:lt2>
      <a:accent1>
        <a:srgbClr val="A68500"/>
      </a:accent1>
      <a:accent2>
        <a:srgbClr val="78991F"/>
      </a:accent2>
      <a:accent3>
        <a:srgbClr val="FFFFE2"/>
      </a:accent3>
      <a:accent4>
        <a:srgbClr val="000000"/>
      </a:accent4>
      <a:accent5>
        <a:srgbClr val="D0C2AA"/>
      </a:accent5>
      <a:accent6>
        <a:srgbClr val="6C8A1B"/>
      </a:accent6>
      <a:hlink>
        <a:srgbClr val="A66A11"/>
      </a:hlink>
      <a:folHlink>
        <a:srgbClr val="8080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CC"/>
        </a:lt1>
        <a:dk2>
          <a:srgbClr val="000000"/>
        </a:dk2>
        <a:lt2>
          <a:srgbClr val="B2B2B2"/>
        </a:lt2>
        <a:accent1>
          <a:srgbClr val="A6A600"/>
        </a:accent1>
        <a:accent2>
          <a:srgbClr val="A69200"/>
        </a:accent2>
        <a:accent3>
          <a:srgbClr val="FFFFE2"/>
        </a:accent3>
        <a:accent4>
          <a:srgbClr val="000000"/>
        </a:accent4>
        <a:accent5>
          <a:srgbClr val="D0D0AA"/>
        </a:accent5>
        <a:accent6>
          <a:srgbClr val="968400"/>
        </a:accent6>
        <a:hlink>
          <a:srgbClr val="778000"/>
        </a:hlink>
        <a:folHlink>
          <a:srgbClr val="8C7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CC"/>
        </a:lt1>
        <a:dk2>
          <a:srgbClr val="000000"/>
        </a:dk2>
        <a:lt2>
          <a:srgbClr val="B2B2B2"/>
        </a:lt2>
        <a:accent1>
          <a:srgbClr val="A68500"/>
        </a:accent1>
        <a:accent2>
          <a:srgbClr val="78991F"/>
        </a:accent2>
        <a:accent3>
          <a:srgbClr val="FFFFE2"/>
        </a:accent3>
        <a:accent4>
          <a:srgbClr val="000000"/>
        </a:accent4>
        <a:accent5>
          <a:srgbClr val="D0C2AA"/>
        </a:accent5>
        <a:accent6>
          <a:srgbClr val="6C8A1B"/>
        </a:accent6>
        <a:hlink>
          <a:srgbClr val="A66A11"/>
        </a:hlink>
        <a:folHlink>
          <a:srgbClr val="8080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CC"/>
        </a:lt1>
        <a:dk2>
          <a:srgbClr val="000000"/>
        </a:dk2>
        <a:lt2>
          <a:srgbClr val="B2B2B2"/>
        </a:lt2>
        <a:accent1>
          <a:srgbClr val="5078B2"/>
        </a:accent1>
        <a:accent2>
          <a:srgbClr val="8C8C00"/>
        </a:accent2>
        <a:accent3>
          <a:srgbClr val="FFFFE2"/>
        </a:accent3>
        <a:accent4>
          <a:srgbClr val="000000"/>
        </a:accent4>
        <a:accent5>
          <a:srgbClr val="B3BED5"/>
        </a:accent5>
        <a:accent6>
          <a:srgbClr val="7E7E00"/>
        </a:accent6>
        <a:hlink>
          <a:srgbClr val="6153A6"/>
        </a:hlink>
        <a:folHlink>
          <a:srgbClr val="994C7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000000"/>
        </a:dk2>
        <a:lt2>
          <a:srgbClr val="B2B2B2"/>
        </a:lt2>
        <a:accent1>
          <a:srgbClr val="B27349"/>
        </a:accent1>
        <a:accent2>
          <a:srgbClr val="3085A1"/>
        </a:accent2>
        <a:accent3>
          <a:srgbClr val="FFFFE2"/>
        </a:accent3>
        <a:accent4>
          <a:srgbClr val="000000"/>
        </a:accent4>
        <a:accent5>
          <a:srgbClr val="D5BCB1"/>
        </a:accent5>
        <a:accent6>
          <a:srgbClr val="2A7891"/>
        </a:accent6>
        <a:hlink>
          <a:srgbClr val="808000"/>
        </a:hlink>
        <a:folHlink>
          <a:srgbClr val="815499"/>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A6A600"/>
        </a:accent1>
        <a:accent2>
          <a:srgbClr val="A69200"/>
        </a:accent2>
        <a:accent3>
          <a:srgbClr val="FFFFFF"/>
        </a:accent3>
        <a:accent4>
          <a:srgbClr val="000000"/>
        </a:accent4>
        <a:accent5>
          <a:srgbClr val="D0D0AA"/>
        </a:accent5>
        <a:accent6>
          <a:srgbClr val="968400"/>
        </a:accent6>
        <a:hlink>
          <a:srgbClr val="778000"/>
        </a:hlink>
        <a:folHlink>
          <a:srgbClr val="8C7C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A68500"/>
        </a:accent1>
        <a:accent2>
          <a:srgbClr val="78991F"/>
        </a:accent2>
        <a:accent3>
          <a:srgbClr val="FFFFFF"/>
        </a:accent3>
        <a:accent4>
          <a:srgbClr val="000000"/>
        </a:accent4>
        <a:accent5>
          <a:srgbClr val="D0C2AA"/>
        </a:accent5>
        <a:accent6>
          <a:srgbClr val="6C8A1B"/>
        </a:accent6>
        <a:hlink>
          <a:srgbClr val="A66A11"/>
        </a:hlink>
        <a:folHlink>
          <a:srgbClr val="8080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5078B2"/>
        </a:accent1>
        <a:accent2>
          <a:srgbClr val="8C8C00"/>
        </a:accent2>
        <a:accent3>
          <a:srgbClr val="FFFFFF"/>
        </a:accent3>
        <a:accent4>
          <a:srgbClr val="000000"/>
        </a:accent4>
        <a:accent5>
          <a:srgbClr val="B3BED5"/>
        </a:accent5>
        <a:accent6>
          <a:srgbClr val="7E7E00"/>
        </a:accent6>
        <a:hlink>
          <a:srgbClr val="6153A6"/>
        </a:hlink>
        <a:folHlink>
          <a:srgbClr val="994C7A"/>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27349"/>
        </a:accent1>
        <a:accent2>
          <a:srgbClr val="3085A1"/>
        </a:accent2>
        <a:accent3>
          <a:srgbClr val="FFFFFF"/>
        </a:accent3>
        <a:accent4>
          <a:srgbClr val="000000"/>
        </a:accent4>
        <a:accent5>
          <a:srgbClr val="D5BCB1"/>
        </a:accent5>
        <a:accent6>
          <a:srgbClr val="2A7891"/>
        </a:accent6>
        <a:hlink>
          <a:srgbClr val="808000"/>
        </a:hlink>
        <a:folHlink>
          <a:srgbClr val="8154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CC"/>
      </a:lt1>
      <a:dk2>
        <a:srgbClr val="000000"/>
      </a:dk2>
      <a:lt2>
        <a:srgbClr val="B2B2B2"/>
      </a:lt2>
      <a:accent1>
        <a:srgbClr val="A68500"/>
      </a:accent1>
      <a:accent2>
        <a:srgbClr val="78991F"/>
      </a:accent2>
      <a:accent3>
        <a:srgbClr val="FFFFE2"/>
      </a:accent3>
      <a:accent4>
        <a:srgbClr val="000000"/>
      </a:accent4>
      <a:accent5>
        <a:srgbClr val="D0C2AA"/>
      </a:accent5>
      <a:accent6>
        <a:srgbClr val="6C8A1B"/>
      </a:accent6>
      <a:hlink>
        <a:srgbClr val="A66A11"/>
      </a:hlink>
      <a:folHlink>
        <a:srgbClr val="8080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CC"/>
        </a:lt1>
        <a:dk2>
          <a:srgbClr val="000000"/>
        </a:dk2>
        <a:lt2>
          <a:srgbClr val="B2B2B2"/>
        </a:lt2>
        <a:accent1>
          <a:srgbClr val="A6A600"/>
        </a:accent1>
        <a:accent2>
          <a:srgbClr val="A69200"/>
        </a:accent2>
        <a:accent3>
          <a:srgbClr val="FFFFE2"/>
        </a:accent3>
        <a:accent4>
          <a:srgbClr val="000000"/>
        </a:accent4>
        <a:accent5>
          <a:srgbClr val="D0D0AA"/>
        </a:accent5>
        <a:accent6>
          <a:srgbClr val="968400"/>
        </a:accent6>
        <a:hlink>
          <a:srgbClr val="778000"/>
        </a:hlink>
        <a:folHlink>
          <a:srgbClr val="8C7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CC"/>
        </a:lt1>
        <a:dk2>
          <a:srgbClr val="000000"/>
        </a:dk2>
        <a:lt2>
          <a:srgbClr val="B2B2B2"/>
        </a:lt2>
        <a:accent1>
          <a:srgbClr val="A68500"/>
        </a:accent1>
        <a:accent2>
          <a:srgbClr val="78991F"/>
        </a:accent2>
        <a:accent3>
          <a:srgbClr val="FFFFE2"/>
        </a:accent3>
        <a:accent4>
          <a:srgbClr val="000000"/>
        </a:accent4>
        <a:accent5>
          <a:srgbClr val="D0C2AA"/>
        </a:accent5>
        <a:accent6>
          <a:srgbClr val="6C8A1B"/>
        </a:accent6>
        <a:hlink>
          <a:srgbClr val="A66A11"/>
        </a:hlink>
        <a:folHlink>
          <a:srgbClr val="8080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CC"/>
        </a:lt1>
        <a:dk2>
          <a:srgbClr val="000000"/>
        </a:dk2>
        <a:lt2>
          <a:srgbClr val="B2B2B2"/>
        </a:lt2>
        <a:accent1>
          <a:srgbClr val="5078B2"/>
        </a:accent1>
        <a:accent2>
          <a:srgbClr val="8C8C00"/>
        </a:accent2>
        <a:accent3>
          <a:srgbClr val="FFFFE2"/>
        </a:accent3>
        <a:accent4>
          <a:srgbClr val="000000"/>
        </a:accent4>
        <a:accent5>
          <a:srgbClr val="B3BED5"/>
        </a:accent5>
        <a:accent6>
          <a:srgbClr val="7E7E00"/>
        </a:accent6>
        <a:hlink>
          <a:srgbClr val="6153A6"/>
        </a:hlink>
        <a:folHlink>
          <a:srgbClr val="994C7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000000"/>
        </a:dk2>
        <a:lt2>
          <a:srgbClr val="B2B2B2"/>
        </a:lt2>
        <a:accent1>
          <a:srgbClr val="B27349"/>
        </a:accent1>
        <a:accent2>
          <a:srgbClr val="3085A1"/>
        </a:accent2>
        <a:accent3>
          <a:srgbClr val="FFFFE2"/>
        </a:accent3>
        <a:accent4>
          <a:srgbClr val="000000"/>
        </a:accent4>
        <a:accent5>
          <a:srgbClr val="D5BCB1"/>
        </a:accent5>
        <a:accent6>
          <a:srgbClr val="2A7891"/>
        </a:accent6>
        <a:hlink>
          <a:srgbClr val="808000"/>
        </a:hlink>
        <a:folHlink>
          <a:srgbClr val="815499"/>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A6A600"/>
        </a:accent1>
        <a:accent2>
          <a:srgbClr val="A69200"/>
        </a:accent2>
        <a:accent3>
          <a:srgbClr val="FFFFFF"/>
        </a:accent3>
        <a:accent4>
          <a:srgbClr val="000000"/>
        </a:accent4>
        <a:accent5>
          <a:srgbClr val="D0D0AA"/>
        </a:accent5>
        <a:accent6>
          <a:srgbClr val="968400"/>
        </a:accent6>
        <a:hlink>
          <a:srgbClr val="778000"/>
        </a:hlink>
        <a:folHlink>
          <a:srgbClr val="8C7C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A68500"/>
        </a:accent1>
        <a:accent2>
          <a:srgbClr val="78991F"/>
        </a:accent2>
        <a:accent3>
          <a:srgbClr val="FFFFFF"/>
        </a:accent3>
        <a:accent4>
          <a:srgbClr val="000000"/>
        </a:accent4>
        <a:accent5>
          <a:srgbClr val="D0C2AA"/>
        </a:accent5>
        <a:accent6>
          <a:srgbClr val="6C8A1B"/>
        </a:accent6>
        <a:hlink>
          <a:srgbClr val="A66A11"/>
        </a:hlink>
        <a:folHlink>
          <a:srgbClr val="8080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5078B2"/>
        </a:accent1>
        <a:accent2>
          <a:srgbClr val="8C8C00"/>
        </a:accent2>
        <a:accent3>
          <a:srgbClr val="FFFFFF"/>
        </a:accent3>
        <a:accent4>
          <a:srgbClr val="000000"/>
        </a:accent4>
        <a:accent5>
          <a:srgbClr val="B3BED5"/>
        </a:accent5>
        <a:accent6>
          <a:srgbClr val="7E7E00"/>
        </a:accent6>
        <a:hlink>
          <a:srgbClr val="6153A6"/>
        </a:hlink>
        <a:folHlink>
          <a:srgbClr val="994C7A"/>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B27349"/>
        </a:accent1>
        <a:accent2>
          <a:srgbClr val="3085A1"/>
        </a:accent2>
        <a:accent3>
          <a:srgbClr val="FFFFFF"/>
        </a:accent3>
        <a:accent4>
          <a:srgbClr val="000000"/>
        </a:accent4>
        <a:accent5>
          <a:srgbClr val="D5BCB1"/>
        </a:accent5>
        <a:accent6>
          <a:srgbClr val="2A7891"/>
        </a:accent6>
        <a:hlink>
          <a:srgbClr val="808000"/>
        </a:hlink>
        <a:folHlink>
          <a:srgbClr val="8154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 skyline</Template>
  <TotalTime>30</TotalTime>
  <Words>205</Words>
  <Application>Microsoft Office PowerPoint</Application>
  <PresentationFormat>Widescreen</PresentationFormat>
  <Paragraphs>21</Paragraphs>
  <Slides>20</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20</vt:i4>
      </vt:variant>
    </vt:vector>
  </HeadingPairs>
  <TitlesOfParts>
    <vt:vector size="23" baseType="lpstr">
      <vt:lpstr>Arial</vt:lpstr>
      <vt:lpstr>ind_3756_slide</vt:lpstr>
      <vt:lpstr>1_Default Design</vt:lpstr>
      <vt:lpstr>Disturbing before-and-after images show what major US cities could look like in the year 2100</vt:lpstr>
      <vt:lpstr>What may lie ahead</vt:lpstr>
      <vt:lpstr>Today     2100</vt:lpstr>
      <vt:lpstr>Washington, D.C.</vt:lpstr>
      <vt:lpstr>Washington, D.C. today</vt:lpstr>
      <vt:lpstr>Washington, D.C. 2100</vt:lpstr>
      <vt:lpstr>National Mall today</vt:lpstr>
      <vt:lpstr>National Mall 2100</vt:lpstr>
      <vt:lpstr>New York today</vt:lpstr>
      <vt:lpstr>New York 2100</vt:lpstr>
      <vt:lpstr>N.Y. Financial District today</vt:lpstr>
      <vt:lpstr>N.Y. Financial District 2100</vt:lpstr>
      <vt:lpstr>                                                      San Francisco</vt:lpstr>
      <vt:lpstr>S.F. 2100</vt:lpstr>
      <vt:lpstr>S.F. Airport</vt:lpstr>
      <vt:lpstr>S.F. Airport 2100</vt:lpstr>
      <vt:lpstr>New Orleans</vt:lpstr>
      <vt:lpstr>New Orleans 2100 – 500,000 displaced persons</vt:lpstr>
      <vt:lpstr>Charleston, S.C.</vt:lpstr>
      <vt:lpstr>Charleston, S.C. 2100</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Naumann</dc:creator>
  <cp:lastModifiedBy>Joseph Naumann</cp:lastModifiedBy>
  <cp:revision>4</cp:revision>
  <dcterms:created xsi:type="dcterms:W3CDTF">2018-02-18T19:33:21Z</dcterms:created>
  <dcterms:modified xsi:type="dcterms:W3CDTF">2018-02-18T20:03:54Z</dcterms:modified>
</cp:coreProperties>
</file>