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68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Freeform 2"/>
          <p:cNvSpPr>
            <a:spLocks/>
          </p:cNvSpPr>
          <p:nvPr/>
        </p:nvSpPr>
        <p:spPr bwMode="gray">
          <a:xfrm>
            <a:off x="690563" y="3340100"/>
            <a:ext cx="7653337" cy="485775"/>
          </a:xfrm>
          <a:custGeom>
            <a:avLst/>
            <a:gdLst>
              <a:gd name="T0" fmla="*/ 163 w 4128"/>
              <a:gd name="T1" fmla="*/ 200 h 479"/>
              <a:gd name="T2" fmla="*/ 4128 w 4128"/>
              <a:gd name="T3" fmla="*/ 200 h 479"/>
              <a:gd name="T4" fmla="*/ 4128 w 4128"/>
              <a:gd name="T5" fmla="*/ 429 h 479"/>
              <a:gd name="T6" fmla="*/ 0 w 4128"/>
              <a:gd name="T7" fmla="*/ 441 h 479"/>
              <a:gd name="T8" fmla="*/ 163 w 4128"/>
              <a:gd name="T9" fmla="*/ 200 h 479"/>
            </a:gdLst>
            <a:ahLst/>
            <a:cxnLst>
              <a:cxn ang="0">
                <a:pos x="T0" y="T1"/>
              </a:cxn>
              <a:cxn ang="0">
                <a:pos x="T2" y="T3"/>
              </a:cxn>
              <a:cxn ang="0">
                <a:pos x="T4" y="T5"/>
              </a:cxn>
              <a:cxn ang="0">
                <a:pos x="T6" y="T7"/>
              </a:cxn>
              <a:cxn ang="0">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000"/>
            </a:schemeClr>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075" name="Rectangle 3"/>
          <p:cNvSpPr>
            <a:spLocks noGrp="1" noChangeArrowheads="1"/>
          </p:cNvSpPr>
          <p:nvPr>
            <p:ph type="ctrTitle"/>
          </p:nvPr>
        </p:nvSpPr>
        <p:spPr>
          <a:xfrm>
            <a:off x="685800" y="2286000"/>
            <a:ext cx="7772400" cy="1143000"/>
          </a:xfrm>
        </p:spPr>
        <p:txBody>
          <a:bodyPr/>
          <a:lstStyle>
            <a:lvl1pPr>
              <a:defRPr/>
            </a:lvl1pPr>
          </a:lstStyle>
          <a:p>
            <a:pPr lvl="0"/>
            <a:r>
              <a:rPr lang="en-US" altLang="en-US" noProof="0" smtClean="0"/>
              <a:t>Click to edit Master title style</a:t>
            </a:r>
          </a:p>
        </p:txBody>
      </p:sp>
      <p:sp>
        <p:nvSpPr>
          <p:cNvPr id="3076"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3077" name="Rectangle 5"/>
          <p:cNvSpPr>
            <a:spLocks noGrp="1" noChangeArrowheads="1"/>
          </p:cNvSpPr>
          <p:nvPr>
            <p:ph type="dt" sz="half" idx="2"/>
          </p:nvPr>
        </p:nvSpPr>
        <p:spPr/>
        <p:txBody>
          <a:bodyPr/>
          <a:lstStyle>
            <a:lvl1pPr>
              <a:defRPr>
                <a:solidFill>
                  <a:srgbClr val="578963"/>
                </a:solidFill>
              </a:defRPr>
            </a:lvl1pPr>
          </a:lstStyle>
          <a:p>
            <a:endParaRPr lang="en-US" altLang="en-US"/>
          </a:p>
        </p:txBody>
      </p:sp>
      <p:sp>
        <p:nvSpPr>
          <p:cNvPr id="3078" name="Rectangle 6"/>
          <p:cNvSpPr>
            <a:spLocks noGrp="1" noChangeArrowheads="1"/>
          </p:cNvSpPr>
          <p:nvPr>
            <p:ph type="ftr" sz="quarter" idx="3"/>
          </p:nvPr>
        </p:nvSpPr>
        <p:spPr/>
        <p:txBody>
          <a:bodyPr/>
          <a:lstStyle>
            <a:lvl1pPr>
              <a:defRPr>
                <a:solidFill>
                  <a:srgbClr val="578963"/>
                </a:solidFill>
              </a:defRPr>
            </a:lvl1pPr>
          </a:lstStyle>
          <a:p>
            <a:endParaRPr lang="en-US" altLang="en-US"/>
          </a:p>
        </p:txBody>
      </p:sp>
      <p:sp>
        <p:nvSpPr>
          <p:cNvPr id="3079" name="Rectangle 7"/>
          <p:cNvSpPr>
            <a:spLocks noGrp="1" noChangeArrowheads="1"/>
          </p:cNvSpPr>
          <p:nvPr>
            <p:ph type="sldNum" sz="quarter" idx="4"/>
          </p:nvPr>
        </p:nvSpPr>
        <p:spPr/>
        <p:txBody>
          <a:bodyPr/>
          <a:lstStyle>
            <a:lvl1pPr>
              <a:defRPr>
                <a:solidFill>
                  <a:srgbClr val="578963"/>
                </a:solidFill>
              </a:defRPr>
            </a:lvl1pPr>
          </a:lstStyle>
          <a:p>
            <a:fld id="{FE4BEA20-F954-4741-943C-47B3265B1091}"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8ECFB62-3266-4C78-91C4-7CE8932A7442}" type="slidenum">
              <a:rPr lang="en-US" altLang="en-US"/>
              <a:pPr/>
              <a:t>‹#›</a:t>
            </a:fld>
            <a:endParaRPr lang="en-US" altLang="en-US"/>
          </a:p>
        </p:txBody>
      </p:sp>
    </p:spTree>
    <p:extLst>
      <p:ext uri="{BB962C8B-B14F-4D97-AF65-F5344CB8AC3E}">
        <p14:creationId xmlns:p14="http://schemas.microsoft.com/office/powerpoint/2010/main" val="3413436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983ED0A-0E1B-4F99-B731-0F4E6E2DF411}" type="slidenum">
              <a:rPr lang="en-US" altLang="en-US"/>
              <a:pPr/>
              <a:t>‹#›</a:t>
            </a:fld>
            <a:endParaRPr lang="en-US" altLang="en-US"/>
          </a:p>
        </p:txBody>
      </p:sp>
    </p:spTree>
    <p:extLst>
      <p:ext uri="{BB962C8B-B14F-4D97-AF65-F5344CB8AC3E}">
        <p14:creationId xmlns:p14="http://schemas.microsoft.com/office/powerpoint/2010/main" val="1836562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FE070CD-6625-4361-B4F6-182C4FB3DBE7}" type="slidenum">
              <a:rPr lang="en-US" altLang="en-US"/>
              <a:pPr/>
              <a:t>‹#›</a:t>
            </a:fld>
            <a:endParaRPr lang="en-US" altLang="en-US"/>
          </a:p>
        </p:txBody>
      </p:sp>
    </p:spTree>
    <p:extLst>
      <p:ext uri="{BB962C8B-B14F-4D97-AF65-F5344CB8AC3E}">
        <p14:creationId xmlns:p14="http://schemas.microsoft.com/office/powerpoint/2010/main" val="775462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ACC23A0-FB04-4A73-9497-9509A595679A}" type="slidenum">
              <a:rPr lang="en-US" altLang="en-US"/>
              <a:pPr/>
              <a:t>‹#›</a:t>
            </a:fld>
            <a:endParaRPr lang="en-US" altLang="en-US"/>
          </a:p>
        </p:txBody>
      </p:sp>
    </p:spTree>
    <p:extLst>
      <p:ext uri="{BB962C8B-B14F-4D97-AF65-F5344CB8AC3E}">
        <p14:creationId xmlns:p14="http://schemas.microsoft.com/office/powerpoint/2010/main" val="3469951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E8FC626-5B5E-4D08-95DB-13A845F09717}" type="slidenum">
              <a:rPr lang="en-US" altLang="en-US"/>
              <a:pPr/>
              <a:t>‹#›</a:t>
            </a:fld>
            <a:endParaRPr lang="en-US" altLang="en-US"/>
          </a:p>
        </p:txBody>
      </p:sp>
    </p:spTree>
    <p:extLst>
      <p:ext uri="{BB962C8B-B14F-4D97-AF65-F5344CB8AC3E}">
        <p14:creationId xmlns:p14="http://schemas.microsoft.com/office/powerpoint/2010/main" val="1271869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347A9B8F-16EE-4804-AED8-0D61EFF808F0}" type="slidenum">
              <a:rPr lang="en-US" altLang="en-US"/>
              <a:pPr/>
              <a:t>‹#›</a:t>
            </a:fld>
            <a:endParaRPr lang="en-US" altLang="en-US"/>
          </a:p>
        </p:txBody>
      </p:sp>
    </p:spTree>
    <p:extLst>
      <p:ext uri="{BB962C8B-B14F-4D97-AF65-F5344CB8AC3E}">
        <p14:creationId xmlns:p14="http://schemas.microsoft.com/office/powerpoint/2010/main" val="70813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952CD260-8E1D-4B20-BD59-C76635BE7387}" type="slidenum">
              <a:rPr lang="en-US" altLang="en-US"/>
              <a:pPr/>
              <a:t>‹#›</a:t>
            </a:fld>
            <a:endParaRPr lang="en-US" altLang="en-US"/>
          </a:p>
        </p:txBody>
      </p:sp>
    </p:spTree>
    <p:extLst>
      <p:ext uri="{BB962C8B-B14F-4D97-AF65-F5344CB8AC3E}">
        <p14:creationId xmlns:p14="http://schemas.microsoft.com/office/powerpoint/2010/main" val="3064364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F2E98EB3-658A-4D7B-992C-DA9DD4D74D90}" type="slidenum">
              <a:rPr lang="en-US" altLang="en-US"/>
              <a:pPr/>
              <a:t>‹#›</a:t>
            </a:fld>
            <a:endParaRPr lang="en-US" altLang="en-US"/>
          </a:p>
        </p:txBody>
      </p:sp>
    </p:spTree>
    <p:extLst>
      <p:ext uri="{BB962C8B-B14F-4D97-AF65-F5344CB8AC3E}">
        <p14:creationId xmlns:p14="http://schemas.microsoft.com/office/powerpoint/2010/main" val="1804107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B915A55-E0CC-4CB8-8C37-6A095FB700C7}" type="slidenum">
              <a:rPr lang="en-US" altLang="en-US"/>
              <a:pPr/>
              <a:t>‹#›</a:t>
            </a:fld>
            <a:endParaRPr lang="en-US" altLang="en-US"/>
          </a:p>
        </p:txBody>
      </p:sp>
    </p:spTree>
    <p:extLst>
      <p:ext uri="{BB962C8B-B14F-4D97-AF65-F5344CB8AC3E}">
        <p14:creationId xmlns:p14="http://schemas.microsoft.com/office/powerpoint/2010/main" val="2149211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16E63C5-0868-4645-97CA-79D4FA82B204}" type="slidenum">
              <a:rPr lang="en-US" altLang="en-US"/>
              <a:pPr/>
              <a:t>‹#›</a:t>
            </a:fld>
            <a:endParaRPr lang="en-US" altLang="en-US"/>
          </a:p>
        </p:txBody>
      </p:sp>
    </p:spTree>
    <p:extLst>
      <p:ext uri="{BB962C8B-B14F-4D97-AF65-F5344CB8AC3E}">
        <p14:creationId xmlns:p14="http://schemas.microsoft.com/office/powerpoint/2010/main" val="3296189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US" altLang="en-US" smtClean="0"/>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2052"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defRPr>
            </a:lvl1pPr>
          </a:lstStyle>
          <a:p>
            <a:endParaRPr lang="en-US" altLang="en-US"/>
          </a:p>
        </p:txBody>
      </p:sp>
      <p:sp>
        <p:nvSpPr>
          <p:cNvPr id="2053"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defRPr>
            </a:lvl1pPr>
          </a:lstStyle>
          <a:p>
            <a:endParaRPr lang="en-US" altLang="en-US"/>
          </a:p>
        </p:txBody>
      </p:sp>
      <p:sp>
        <p:nvSpPr>
          <p:cNvPr id="2054"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defRPr>
            </a:lvl1pPr>
          </a:lstStyle>
          <a:p>
            <a:fld id="{AFD0954C-06DA-4175-A037-D860BCA1B0F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Times New Roman" pitchFamily="18" charset="0"/>
        </a:defRPr>
      </a:lvl2pPr>
      <a:lvl3pPr algn="l" rtl="0" eaLnBrk="1" fontAlgn="base" hangingPunct="1">
        <a:spcBef>
          <a:spcPct val="0"/>
        </a:spcBef>
        <a:spcAft>
          <a:spcPct val="0"/>
        </a:spcAft>
        <a:defRPr kumimoji="1" sz="4400">
          <a:solidFill>
            <a:schemeClr val="tx2"/>
          </a:solidFill>
          <a:latin typeface="Times New Roman" pitchFamily="18" charset="0"/>
        </a:defRPr>
      </a:lvl3pPr>
      <a:lvl4pPr algn="l" rtl="0" eaLnBrk="1" fontAlgn="base" hangingPunct="1">
        <a:spcBef>
          <a:spcPct val="0"/>
        </a:spcBef>
        <a:spcAft>
          <a:spcPct val="0"/>
        </a:spcAft>
        <a:defRPr kumimoji="1" sz="4400">
          <a:solidFill>
            <a:schemeClr val="tx2"/>
          </a:solidFill>
          <a:latin typeface="Times New Roman" pitchFamily="18" charset="0"/>
        </a:defRPr>
      </a:lvl4pPr>
      <a:lvl5pPr algn="l" rtl="0" eaLnBrk="1" fontAlgn="base" hangingPunct="1">
        <a:spcBef>
          <a:spcPct val="0"/>
        </a:spcBef>
        <a:spcAft>
          <a:spcPct val="0"/>
        </a:spcAft>
        <a:defRPr kumimoji="1" sz="4400">
          <a:solidFill>
            <a:schemeClr val="tx2"/>
          </a:solidFill>
          <a:latin typeface="Times New Roman" pitchFamily="18" charset="0"/>
        </a:defRPr>
      </a:lvl5pPr>
      <a:lvl6pPr marL="457200" algn="l" rtl="0" eaLnBrk="1" fontAlgn="base" hangingPunct="1">
        <a:spcBef>
          <a:spcPct val="0"/>
        </a:spcBef>
        <a:spcAft>
          <a:spcPct val="0"/>
        </a:spcAft>
        <a:defRPr kumimoji="1" sz="4400">
          <a:solidFill>
            <a:schemeClr val="tx2"/>
          </a:solidFill>
          <a:latin typeface="Times New Roman" pitchFamily="18" charset="0"/>
        </a:defRPr>
      </a:lvl6pPr>
      <a:lvl7pPr marL="914400" algn="l" rtl="0" eaLnBrk="1" fontAlgn="base" hangingPunct="1">
        <a:spcBef>
          <a:spcPct val="0"/>
        </a:spcBef>
        <a:spcAft>
          <a:spcPct val="0"/>
        </a:spcAft>
        <a:defRPr kumimoji="1" sz="4400">
          <a:solidFill>
            <a:schemeClr val="tx2"/>
          </a:solidFill>
          <a:latin typeface="Times New Roman" pitchFamily="18" charset="0"/>
        </a:defRPr>
      </a:lvl7pPr>
      <a:lvl8pPr marL="1371600" algn="l" rtl="0" eaLnBrk="1" fontAlgn="base" hangingPunct="1">
        <a:spcBef>
          <a:spcPct val="0"/>
        </a:spcBef>
        <a:spcAft>
          <a:spcPct val="0"/>
        </a:spcAft>
        <a:defRPr kumimoji="1" sz="4400">
          <a:solidFill>
            <a:schemeClr val="tx2"/>
          </a:solidFill>
          <a:latin typeface="Times New Roman" pitchFamily="18" charset="0"/>
        </a:defRPr>
      </a:lvl8pPr>
      <a:lvl9pPr marL="1828800" algn="l"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bg2"/>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kumimoji="1" sz="2800">
          <a:solidFill>
            <a:schemeClr val="tx1"/>
          </a:solidFill>
          <a:latin typeface="+mn-lt"/>
        </a:defRPr>
      </a:lvl2pPr>
      <a:lvl3pPr marL="1143000" indent="-228600" algn="l" rtl="0" eaLnBrk="1" fontAlgn="base" hangingPunct="1">
        <a:spcBef>
          <a:spcPct val="20000"/>
        </a:spcBef>
        <a:spcAft>
          <a:spcPct val="0"/>
        </a:spcAft>
        <a:buChar char="•"/>
        <a:defRPr kumimoji="1" sz="2400">
          <a:solidFill>
            <a:schemeClr val="tx1"/>
          </a:solidFill>
          <a:latin typeface="+mn-lt"/>
        </a:defRPr>
      </a:lvl3pPr>
      <a:lvl4pPr marL="1600200" indent="-228600" algn="l" rtl="0" eaLnBrk="1" fontAlgn="base" hangingPunct="1">
        <a:spcBef>
          <a:spcPct val="20000"/>
        </a:spcBef>
        <a:spcAft>
          <a:spcPct val="0"/>
        </a:spcAft>
        <a:buChar char="•"/>
        <a:defRPr kumimoji="1" sz="2000">
          <a:solidFill>
            <a:schemeClr val="tx1"/>
          </a:solidFill>
          <a:latin typeface="+mn-lt"/>
        </a:defRPr>
      </a:lvl4pPr>
      <a:lvl5pPr marL="2057400" indent="-228600" algn="l" rtl="0" eaLnBrk="1" fontAlgn="base" hangingPunct="1">
        <a:spcBef>
          <a:spcPct val="20000"/>
        </a:spcBef>
        <a:spcAft>
          <a:spcPct val="0"/>
        </a:spcAft>
        <a:buChar char="•"/>
        <a:defRPr kumimoji="1" sz="2000">
          <a:solidFill>
            <a:schemeClr val="tx1"/>
          </a:solidFill>
          <a:latin typeface="+mn-lt"/>
        </a:defRPr>
      </a:lvl5pPr>
      <a:lvl6pPr marL="2514600" indent="-228600" algn="l" rtl="0" eaLnBrk="1" fontAlgn="base" hangingPunct="1">
        <a:spcBef>
          <a:spcPct val="20000"/>
        </a:spcBef>
        <a:spcAft>
          <a:spcPct val="0"/>
        </a:spcAft>
        <a:buChar char="•"/>
        <a:defRPr kumimoji="1" sz="2000">
          <a:solidFill>
            <a:schemeClr val="tx1"/>
          </a:solidFill>
          <a:latin typeface="+mn-lt"/>
        </a:defRPr>
      </a:lvl6pPr>
      <a:lvl7pPr marL="2971800" indent="-228600" algn="l" rtl="0" eaLnBrk="1" fontAlgn="base" hangingPunct="1">
        <a:spcBef>
          <a:spcPct val="20000"/>
        </a:spcBef>
        <a:spcAft>
          <a:spcPct val="0"/>
        </a:spcAft>
        <a:buChar char="•"/>
        <a:defRPr kumimoji="1" sz="2000">
          <a:solidFill>
            <a:schemeClr val="tx1"/>
          </a:solidFill>
          <a:latin typeface="+mn-lt"/>
        </a:defRPr>
      </a:lvl7pPr>
      <a:lvl8pPr marL="3429000" indent="-228600" algn="l" rtl="0" eaLnBrk="1" fontAlgn="base" hangingPunct="1">
        <a:spcBef>
          <a:spcPct val="20000"/>
        </a:spcBef>
        <a:spcAft>
          <a:spcPct val="0"/>
        </a:spcAft>
        <a:buChar char="•"/>
        <a:defRPr kumimoji="1" sz="2000">
          <a:solidFill>
            <a:schemeClr val="tx1"/>
          </a:solidFill>
          <a:latin typeface="+mn-lt"/>
        </a:defRPr>
      </a:lvl8pPr>
      <a:lvl9pPr marL="388620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users2.unimi.it/fens_stress/images/Sl_StressBrain.png"/>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2326" b="98605" l="524" r="100000"/>
                    </a14:imgEffect>
                    <a14:imgEffect>
                      <a14:brightnessContrast bright="74000" contrast="-30000"/>
                    </a14:imgEffect>
                  </a14:imgLayer>
                </a14:imgProps>
              </a:ext>
              <a:ext uri="{28A0092B-C50C-407E-A947-70E740481C1C}">
                <a14:useLocalDpi xmlns:a14="http://schemas.microsoft.com/office/drawing/2010/main"/>
              </a:ext>
            </a:extLst>
          </a:blip>
          <a:srcRect/>
          <a:stretch/>
        </p:blipFill>
        <p:spPr bwMode="auto">
          <a:xfrm>
            <a:off x="1231641" y="935094"/>
            <a:ext cx="6652726" cy="49897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0" y="2286000"/>
            <a:ext cx="9144000" cy="1143000"/>
          </a:xfrm>
        </p:spPr>
        <p:txBody>
          <a:bodyPr/>
          <a:lstStyle/>
          <a:p>
            <a:r>
              <a:rPr lang="en-US" b="1" dirty="0" smtClean="0">
                <a:solidFill>
                  <a:schemeClr val="tx2">
                    <a:lumMod val="90000"/>
                    <a:lumOff val="10000"/>
                  </a:schemeClr>
                </a:solidFill>
                <a:effectLst>
                  <a:glow rad="127000">
                    <a:srgbClr val="FFFF00"/>
                  </a:glow>
                </a:effectLst>
                <a:latin typeface="Arial Black" panose="020B0A04020102020204" pitchFamily="34" charset="0"/>
              </a:rPr>
              <a:t>Ways to Bust Stress . . . . . . </a:t>
            </a:r>
            <a:endParaRPr lang="en-US" b="1" dirty="0">
              <a:solidFill>
                <a:schemeClr val="tx2">
                  <a:lumMod val="90000"/>
                  <a:lumOff val="10000"/>
                </a:schemeClr>
              </a:solidFill>
              <a:effectLst>
                <a:glow rad="127000">
                  <a:srgbClr val="FFFF00"/>
                </a:glow>
              </a:effectLst>
              <a:latin typeface="Arial Black" panose="020B0A04020102020204" pitchFamily="34" charset="0"/>
            </a:endParaRPr>
          </a:p>
        </p:txBody>
      </p:sp>
      <p:sp>
        <p:nvSpPr>
          <p:cNvPr id="3" name="Subtitle 2"/>
          <p:cNvSpPr>
            <a:spLocks noGrp="1"/>
          </p:cNvSpPr>
          <p:nvPr>
            <p:ph type="subTitle" idx="1"/>
          </p:nvPr>
        </p:nvSpPr>
        <p:spPr/>
        <p:txBody>
          <a:bodyPr/>
          <a:lstStyle/>
          <a:p>
            <a:r>
              <a:rPr lang="en-US" b="1" dirty="0" smtClean="0"/>
              <a:t>From </a:t>
            </a:r>
            <a:r>
              <a:rPr lang="en-US" b="1" dirty="0" err="1" smtClean="0"/>
              <a:t>Beliefnet</a:t>
            </a:r>
            <a:endParaRPr lang="en-US" b="1" dirty="0"/>
          </a:p>
        </p:txBody>
      </p:sp>
    </p:spTree>
    <p:extLst>
      <p:ext uri="{BB962C8B-B14F-4D97-AF65-F5344CB8AC3E}">
        <p14:creationId xmlns:p14="http://schemas.microsoft.com/office/powerpoint/2010/main" val="4205090781"/>
      </p:ext>
    </p:extLst>
  </p:cSld>
  <p:clrMapOvr>
    <a:masterClrMapping/>
  </p:clrMapOvr>
  <mc:AlternateContent xmlns:mc="http://schemas.openxmlformats.org/markup-compatibility/2006">
    <mc:Choice xmlns:p14="http://schemas.microsoft.com/office/powerpoint/2010/main" Requires="p14">
      <p:transition spd="slow" p14:dur="2000">
        <p:sndAc>
          <p:stSnd loop="1">
            <p:snd r:embed="rId2" name="suction.wav"/>
          </p:stSnd>
        </p:sndAc>
      </p:transition>
    </mc:Choice>
    <mc:Fallback>
      <p:transition spd="slow">
        <p:sndAc>
          <p:stSnd loop="1">
            <p:snd r:embed="rId2" name="suction.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331"/>
            <a:ext cx="7772400" cy="828869"/>
          </a:xfrm>
        </p:spPr>
        <p:txBody>
          <a:bodyPr/>
          <a:lstStyle/>
          <a:p>
            <a:r>
              <a:rPr lang="en-US" dirty="0" smtClean="0"/>
              <a:t>Ask Yourself Why</a:t>
            </a:r>
            <a:endParaRPr lang="en-US" dirty="0"/>
          </a:p>
        </p:txBody>
      </p:sp>
      <p:sp>
        <p:nvSpPr>
          <p:cNvPr id="3" name="Content Placeholder 2"/>
          <p:cNvSpPr>
            <a:spLocks noGrp="1"/>
          </p:cNvSpPr>
          <p:nvPr>
            <p:ph idx="1"/>
          </p:nvPr>
        </p:nvSpPr>
        <p:spPr>
          <a:xfrm>
            <a:off x="3810000" y="914400"/>
            <a:ext cx="5105400" cy="5791200"/>
          </a:xfrm>
        </p:spPr>
        <p:txBody>
          <a:bodyPr/>
          <a:lstStyle/>
          <a:p>
            <a:r>
              <a:rPr lang="en-US" sz="2800" dirty="0" smtClean="0"/>
              <a:t>The next time you’re racing around trying to accomplish too many things in too short a time, ask yourself why you’re doing it, </a:t>
            </a:r>
            <a:r>
              <a:rPr lang="en-US" sz="2800" dirty="0" smtClean="0">
                <a:solidFill>
                  <a:srgbClr val="FF0000"/>
                </a:solidFill>
              </a:rPr>
              <a:t>who it really serves, what belief its based on</a:t>
            </a:r>
            <a:r>
              <a:rPr lang="en-US" sz="2800" dirty="0" smtClean="0"/>
              <a:t>, whether this feeling is really what you want, whether this is a value or principle you want to base your life on. “Worry does not empty tomorrow of its sorrow; it empties today of its strength.” ~Corrie Ten Boom</a:t>
            </a:r>
            <a:endParaRPr lang="en-US" sz="2800" dirty="0"/>
          </a:p>
        </p:txBody>
      </p:sp>
      <p:pic>
        <p:nvPicPr>
          <p:cNvPr id="10242"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6200" y="1893699"/>
            <a:ext cx="3733800" cy="3129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181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772400" cy="609600"/>
          </a:xfrm>
        </p:spPr>
        <p:txBody>
          <a:bodyPr/>
          <a:lstStyle/>
          <a:p>
            <a:r>
              <a:rPr lang="en-US" dirty="0" smtClean="0"/>
              <a:t>Expel Excess Adrenaline</a:t>
            </a:r>
            <a:endParaRPr lang="en-US" dirty="0"/>
          </a:p>
        </p:txBody>
      </p:sp>
      <p:sp>
        <p:nvSpPr>
          <p:cNvPr id="3" name="Content Placeholder 2"/>
          <p:cNvSpPr>
            <a:spLocks noGrp="1"/>
          </p:cNvSpPr>
          <p:nvPr>
            <p:ph idx="1"/>
          </p:nvPr>
        </p:nvSpPr>
        <p:spPr>
          <a:xfrm>
            <a:off x="5562600" y="685800"/>
            <a:ext cx="3505200" cy="6096000"/>
          </a:xfrm>
        </p:spPr>
        <p:txBody>
          <a:bodyPr/>
          <a:lstStyle/>
          <a:p>
            <a:r>
              <a:rPr lang="en-US" sz="2800" dirty="0" smtClean="0"/>
              <a:t>Before, during and after stressful situations, walk briskly for 5 minutes, run up a flight of stairs, do backward pushups on your chair, or do 5 minutes of deep breathing. </a:t>
            </a:r>
            <a:r>
              <a:rPr lang="en-US" sz="2800" dirty="0" smtClean="0">
                <a:solidFill>
                  <a:srgbClr val="FF0000"/>
                </a:solidFill>
              </a:rPr>
              <a:t>A short burst of physical activity can expel anxiety </a:t>
            </a:r>
            <a:r>
              <a:rPr lang="en-US" sz="2800" dirty="0" smtClean="0"/>
              <a:t>and give you clarity and calm.</a:t>
            </a:r>
            <a:endParaRPr lang="en-US" sz="2800" dirty="0"/>
          </a:p>
        </p:txBody>
      </p:sp>
      <p:pic>
        <p:nvPicPr>
          <p:cNvPr id="1126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52400" y="1066800"/>
            <a:ext cx="5562600" cy="5622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5358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609600"/>
          </a:xfrm>
        </p:spPr>
        <p:txBody>
          <a:bodyPr/>
          <a:lstStyle/>
          <a:p>
            <a:r>
              <a:rPr lang="en-US" dirty="0" smtClean="0"/>
              <a:t>Just Say "No"</a:t>
            </a:r>
            <a:endParaRPr lang="en-US" dirty="0"/>
          </a:p>
        </p:txBody>
      </p:sp>
      <p:sp>
        <p:nvSpPr>
          <p:cNvPr id="3" name="Content Placeholder 2"/>
          <p:cNvSpPr>
            <a:spLocks noGrp="1"/>
          </p:cNvSpPr>
          <p:nvPr>
            <p:ph idx="1"/>
          </p:nvPr>
        </p:nvSpPr>
        <p:spPr>
          <a:xfrm>
            <a:off x="4876800" y="152400"/>
            <a:ext cx="4114800" cy="6629400"/>
          </a:xfrm>
        </p:spPr>
        <p:txBody>
          <a:bodyPr/>
          <a:lstStyle/>
          <a:p>
            <a:r>
              <a:rPr lang="en-US" dirty="0" smtClean="0"/>
              <a:t>I promise it’s ok! </a:t>
            </a:r>
            <a:r>
              <a:rPr lang="en-US" dirty="0" smtClean="0">
                <a:solidFill>
                  <a:srgbClr val="FF0000"/>
                </a:solidFill>
              </a:rPr>
              <a:t>Don’t spread yourself too thin </a:t>
            </a:r>
            <a:r>
              <a:rPr lang="en-US" dirty="0" smtClean="0"/>
              <a:t>or you won’t be able to give 100% of your efforts to any of the tasks you attempt. Your value does not depend upon how much you do for others at the expense of your own time, relationships and health.</a:t>
            </a:r>
            <a:endParaRPr lang="en-US" dirty="0"/>
          </a:p>
        </p:txBody>
      </p:sp>
      <p:pic>
        <p:nvPicPr>
          <p:cNvPr id="12290" name="Picture 2"/>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1729" b="100000" l="2392" r="97847"/>
                    </a14:imgEffect>
                  </a14:imgLayer>
                </a14:imgProps>
              </a:ext>
              <a:ext uri="{28A0092B-C50C-407E-A947-70E740481C1C}">
                <a14:useLocalDpi xmlns:a14="http://schemas.microsoft.com/office/drawing/2010/main"/>
              </a:ext>
            </a:extLst>
          </a:blip>
          <a:srcRect/>
          <a:stretch/>
        </p:blipFill>
        <p:spPr bwMode="auto">
          <a:xfrm>
            <a:off x="76201" y="1295400"/>
            <a:ext cx="4682412"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55681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67" y="152400"/>
            <a:ext cx="9144000" cy="762000"/>
          </a:xfrm>
        </p:spPr>
        <p:txBody>
          <a:bodyPr/>
          <a:lstStyle/>
          <a:p>
            <a:r>
              <a:rPr lang="en-US" dirty="0" smtClean="0"/>
              <a:t>Nix the Caffeine, Nicotine and Alcohol</a:t>
            </a:r>
            <a:endParaRPr lang="en-US" dirty="0"/>
          </a:p>
        </p:txBody>
      </p:sp>
      <p:sp>
        <p:nvSpPr>
          <p:cNvPr id="3" name="Content Placeholder 2"/>
          <p:cNvSpPr>
            <a:spLocks noGrp="1"/>
          </p:cNvSpPr>
          <p:nvPr>
            <p:ph idx="1"/>
          </p:nvPr>
        </p:nvSpPr>
        <p:spPr>
          <a:xfrm>
            <a:off x="5562600" y="1143000"/>
            <a:ext cx="3276600" cy="5486400"/>
          </a:xfrm>
        </p:spPr>
        <p:txBody>
          <a:bodyPr/>
          <a:lstStyle/>
          <a:p>
            <a:r>
              <a:rPr lang="en-US" dirty="0" smtClean="0"/>
              <a:t>Don’t add to nervous energy with stimulants and don’t mask stress with alcohol. The long-term effects compound the negative effects of stress.</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869" y="1447800"/>
            <a:ext cx="55880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09234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685800"/>
          </a:xfrm>
        </p:spPr>
        <p:txBody>
          <a:bodyPr/>
          <a:lstStyle/>
          <a:p>
            <a:r>
              <a:rPr lang="en-US" dirty="0" smtClean="0"/>
              <a:t>Use Your Senses</a:t>
            </a:r>
            <a:endParaRPr lang="en-US" dirty="0"/>
          </a:p>
        </p:txBody>
      </p:sp>
      <p:sp>
        <p:nvSpPr>
          <p:cNvPr id="3" name="Content Placeholder 2"/>
          <p:cNvSpPr>
            <a:spLocks noGrp="1"/>
          </p:cNvSpPr>
          <p:nvPr>
            <p:ph idx="1"/>
          </p:nvPr>
        </p:nvSpPr>
        <p:spPr>
          <a:xfrm>
            <a:off x="5181600" y="457200"/>
            <a:ext cx="3810000" cy="6172200"/>
          </a:xfrm>
        </p:spPr>
        <p:txBody>
          <a:bodyPr/>
          <a:lstStyle/>
          <a:p>
            <a:r>
              <a:rPr lang="en-US" sz="2800" dirty="0" smtClean="0"/>
              <a:t>Find colors that soothe you, wear fabrics that please you. Take a scented bath, play music you love. Paint, get a massage, or take a walk in the woods. </a:t>
            </a:r>
            <a:r>
              <a:rPr lang="en-US" sz="2800" dirty="0" smtClean="0">
                <a:solidFill>
                  <a:srgbClr val="FF0000"/>
                </a:solidFill>
              </a:rPr>
              <a:t>“Life is not measured by the number of breaths we take, but by the number of moments that take our breath away.” </a:t>
            </a:r>
            <a:r>
              <a:rPr lang="en-US" sz="2800" dirty="0" smtClean="0"/>
              <a:t>~Hilary Cooper</a:t>
            </a:r>
            <a:endParaRPr lang="en-US" sz="2800" dirty="0"/>
          </a:p>
        </p:txBody>
      </p:sp>
      <p:pic>
        <p:nvPicPr>
          <p:cNvPr id="1433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r="31388"/>
          <a:stretch/>
        </p:blipFill>
        <p:spPr bwMode="auto">
          <a:xfrm>
            <a:off x="228600" y="990600"/>
            <a:ext cx="5088834"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39897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762000"/>
          </a:xfrm>
        </p:spPr>
        <p:txBody>
          <a:bodyPr/>
          <a:lstStyle/>
          <a:p>
            <a:r>
              <a:rPr lang="en-US" dirty="0" smtClean="0"/>
              <a:t>Exercise Regularly</a:t>
            </a:r>
            <a:endParaRPr lang="en-US" dirty="0"/>
          </a:p>
        </p:txBody>
      </p:sp>
      <p:sp>
        <p:nvSpPr>
          <p:cNvPr id="3" name="Content Placeholder 2"/>
          <p:cNvSpPr>
            <a:spLocks noGrp="1"/>
          </p:cNvSpPr>
          <p:nvPr>
            <p:ph idx="1"/>
          </p:nvPr>
        </p:nvSpPr>
        <p:spPr>
          <a:xfrm>
            <a:off x="4876800" y="838200"/>
            <a:ext cx="4267200" cy="5867400"/>
          </a:xfrm>
        </p:spPr>
        <p:txBody>
          <a:bodyPr/>
          <a:lstStyle/>
          <a:p>
            <a:r>
              <a:rPr lang="en-US" dirty="0" smtClean="0"/>
              <a:t>Regular exercise helps expel built-up tension, stress hormones and clears the mind. Exercise helps to release endorphins, the brain’s natural feel-good chemicals. I recommend Burst Training for the most health benefits.</a:t>
            </a:r>
            <a:endParaRPr lang="en-US" dirty="0"/>
          </a:p>
        </p:txBody>
      </p:sp>
      <p:pic>
        <p:nvPicPr>
          <p:cNvPr id="15362"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100000" l="8667" r="90000">
                        <a14:backgroundMark x1="32667" y1="93333" x2="32667" y2="93333"/>
                      </a14:backgroundRemoval>
                    </a14:imgEffect>
                  </a14:imgLayer>
                </a14:imgProps>
              </a:ext>
              <a:ext uri="{28A0092B-C50C-407E-A947-70E740481C1C}">
                <a14:useLocalDpi xmlns:a14="http://schemas.microsoft.com/office/drawing/2010/main"/>
              </a:ext>
            </a:extLst>
          </a:blip>
          <a:srcRect/>
          <a:stretch>
            <a:fillRect/>
          </a:stretch>
        </p:blipFill>
        <p:spPr bwMode="auto">
          <a:xfrm>
            <a:off x="0" y="2286000"/>
            <a:ext cx="4991100" cy="3992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6152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685800"/>
          </a:xfrm>
        </p:spPr>
        <p:txBody>
          <a:bodyPr/>
          <a:lstStyle/>
          <a:p>
            <a:r>
              <a:rPr lang="en-US" dirty="0" smtClean="0"/>
              <a:t>Serve Someone Else</a:t>
            </a:r>
            <a:endParaRPr lang="en-US" dirty="0"/>
          </a:p>
        </p:txBody>
      </p:sp>
      <p:sp>
        <p:nvSpPr>
          <p:cNvPr id="3" name="Content Placeholder 2"/>
          <p:cNvSpPr>
            <a:spLocks noGrp="1"/>
          </p:cNvSpPr>
          <p:nvPr>
            <p:ph idx="1"/>
          </p:nvPr>
        </p:nvSpPr>
        <p:spPr>
          <a:xfrm>
            <a:off x="4876800" y="762000"/>
            <a:ext cx="4267200" cy="6096000"/>
          </a:xfrm>
        </p:spPr>
        <p:txBody>
          <a:bodyPr/>
          <a:lstStyle/>
          <a:p>
            <a:r>
              <a:rPr lang="en-US" sz="2800" dirty="0" smtClean="0"/>
              <a:t>Related to connecting with others, try volunteering at a soup kitchen, making meals for parents with a newborn baby or helping with home repairs for an elderly neighbor. </a:t>
            </a:r>
            <a:r>
              <a:rPr lang="en-US" sz="2800" dirty="0" smtClean="0">
                <a:solidFill>
                  <a:srgbClr val="FF0000"/>
                </a:solidFill>
              </a:rPr>
              <a:t>Remind yourself that it’s not always all about you</a:t>
            </a:r>
            <a:r>
              <a:rPr lang="en-US" sz="2800" dirty="0" smtClean="0"/>
              <a:t>. “If you change the way you look at things, the things you look at change.” ~Wayne Dwyer</a:t>
            </a:r>
            <a:endParaRPr lang="en-US" sz="2800"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199" y="1295400"/>
            <a:ext cx="4973053"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18892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762000"/>
          </a:xfrm>
        </p:spPr>
        <p:txBody>
          <a:bodyPr/>
          <a:lstStyle/>
          <a:p>
            <a:r>
              <a:rPr lang="en-US" dirty="0" smtClean="0"/>
              <a:t>Share Responsibility</a:t>
            </a:r>
            <a:endParaRPr lang="en-US" dirty="0"/>
          </a:p>
        </p:txBody>
      </p:sp>
      <p:sp>
        <p:nvSpPr>
          <p:cNvPr id="3" name="Content Placeholder 2"/>
          <p:cNvSpPr>
            <a:spLocks noGrp="1"/>
          </p:cNvSpPr>
          <p:nvPr>
            <p:ph idx="1"/>
          </p:nvPr>
        </p:nvSpPr>
        <p:spPr>
          <a:xfrm>
            <a:off x="4953000" y="914400"/>
            <a:ext cx="4191000" cy="5943600"/>
          </a:xfrm>
        </p:spPr>
        <p:txBody>
          <a:bodyPr/>
          <a:lstStyle/>
          <a:p>
            <a:r>
              <a:rPr lang="en-US" dirty="0" smtClean="0">
                <a:solidFill>
                  <a:srgbClr val="FF0000"/>
                </a:solidFill>
              </a:rPr>
              <a:t>Delegating really is an important skill. </a:t>
            </a:r>
            <a:r>
              <a:rPr lang="en-US" dirty="0" smtClean="0"/>
              <a:t>Instead of complaining about how much you have to accomplish, teach your kids to cook, share the credit with a co-worker, or work out sports shuttling with another parent.</a:t>
            </a: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200" y="1828800"/>
            <a:ext cx="5080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75726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772400" cy="533400"/>
          </a:xfrm>
        </p:spPr>
        <p:txBody>
          <a:bodyPr/>
          <a:lstStyle/>
          <a:p>
            <a:r>
              <a:rPr lang="en-US" dirty="0" smtClean="0"/>
              <a:t>Make a Vision Board</a:t>
            </a:r>
            <a:endParaRPr lang="en-US" dirty="0"/>
          </a:p>
        </p:txBody>
      </p:sp>
      <p:sp>
        <p:nvSpPr>
          <p:cNvPr id="3" name="Content Placeholder 2"/>
          <p:cNvSpPr>
            <a:spLocks noGrp="1"/>
          </p:cNvSpPr>
          <p:nvPr>
            <p:ph idx="1"/>
          </p:nvPr>
        </p:nvSpPr>
        <p:spPr>
          <a:xfrm>
            <a:off x="5029200" y="609600"/>
            <a:ext cx="4038600" cy="6096000"/>
          </a:xfrm>
        </p:spPr>
        <p:txBody>
          <a:bodyPr/>
          <a:lstStyle/>
          <a:p>
            <a:r>
              <a:rPr lang="en-US" sz="2800" dirty="0" smtClean="0">
                <a:solidFill>
                  <a:srgbClr val="FF0000"/>
                </a:solidFill>
              </a:rPr>
              <a:t>Write down your goals </a:t>
            </a:r>
            <a:r>
              <a:rPr lang="en-US" sz="2800" dirty="0" smtClean="0"/>
              <a:t>and post them on a board where it can be seen every day. What do you want to accomplish? Who do you want to become? Print out pictures to visually remind yourself of what is most important to you. “Life is a journey, not a destination.” ~Rumi</a:t>
            </a:r>
            <a:endParaRPr lang="en-US" sz="2800" dirty="0"/>
          </a:p>
        </p:txBody>
      </p:sp>
      <p:pic>
        <p:nvPicPr>
          <p:cNvPr id="18434" name="Picture 2"/>
          <p:cNvPicPr>
            <a:picLocks noChangeAspect="1" noChangeArrowheads="1"/>
          </p:cNvPicPr>
          <p:nvPr/>
        </p:nvPicPr>
        <p:blipFill>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76200" y="2133600"/>
            <a:ext cx="5080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8600" y="1600200"/>
            <a:ext cx="4800600" cy="369332"/>
          </a:xfrm>
          <a:prstGeom prst="rect">
            <a:avLst/>
          </a:prstGeom>
          <a:noFill/>
        </p:spPr>
        <p:txBody>
          <a:bodyPr wrap="square" rtlCol="0">
            <a:spAutoFit/>
          </a:bodyPr>
          <a:lstStyle/>
          <a:p>
            <a:r>
              <a:rPr lang="en-US" dirty="0" smtClean="0"/>
              <a:t>Vision Board for Simple Living</a:t>
            </a:r>
            <a:endParaRPr lang="en-US" dirty="0"/>
          </a:p>
        </p:txBody>
      </p:sp>
    </p:spTree>
    <p:extLst>
      <p:ext uri="{BB962C8B-B14F-4D97-AF65-F5344CB8AC3E}">
        <p14:creationId xmlns:p14="http://schemas.microsoft.com/office/powerpoint/2010/main" val="39258888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762000"/>
          </a:xfrm>
        </p:spPr>
        <p:txBody>
          <a:bodyPr/>
          <a:lstStyle/>
          <a:p>
            <a:r>
              <a:rPr lang="en-US" dirty="0" smtClean="0"/>
              <a:t>Be Prepared</a:t>
            </a:r>
            <a:endParaRPr lang="en-US" dirty="0"/>
          </a:p>
        </p:txBody>
      </p:sp>
      <p:sp>
        <p:nvSpPr>
          <p:cNvPr id="3" name="Content Placeholder 2"/>
          <p:cNvSpPr>
            <a:spLocks noGrp="1"/>
          </p:cNvSpPr>
          <p:nvPr>
            <p:ph idx="1"/>
          </p:nvPr>
        </p:nvSpPr>
        <p:spPr>
          <a:xfrm>
            <a:off x="5638800" y="457200"/>
            <a:ext cx="3429000" cy="6324600"/>
          </a:xfrm>
        </p:spPr>
        <p:txBody>
          <a:bodyPr/>
          <a:lstStyle/>
          <a:p>
            <a:r>
              <a:rPr lang="en-US" dirty="0" smtClean="0"/>
              <a:t>You can combat alarmist or catastrophic thinking by being prepared. Keep a change of clothes in the car, create an emergency fund for car repairs, have an alternative proposal in mind at work</a:t>
            </a:r>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1524000"/>
            <a:ext cx="5742021"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9119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degree of stress we experience on a daily basis might be a cultural norm but personal priorities, personal choices and our purposeful reactions to stress can limit the negative health effects of stress. Here are a few suggestions to reduce stress in your life.</a:t>
            </a:r>
            <a:br>
              <a:rPr lang="en-US" dirty="0" smtClean="0"/>
            </a:br>
            <a:endParaRPr lang="en-US" dirty="0"/>
          </a:p>
        </p:txBody>
      </p:sp>
    </p:spTree>
    <p:extLst>
      <p:ext uri="{BB962C8B-B14F-4D97-AF65-F5344CB8AC3E}">
        <p14:creationId xmlns:p14="http://schemas.microsoft.com/office/powerpoint/2010/main" val="284911916"/>
      </p:ext>
    </p:extLst>
  </p:cSld>
  <p:clrMapOvr>
    <a:masterClrMapping/>
  </p:clrMapOvr>
  <mc:AlternateContent xmlns:mc="http://schemas.openxmlformats.org/markup-compatibility/2006">
    <mc:Choice xmlns:p14="http://schemas.microsoft.com/office/powerpoint/2010/main" Requires="p14">
      <p:transition spd="slow" p14:dur="2000">
        <p:sndAc>
          <p:stSnd loop="1">
            <p:snd r:embed="rId2" name="ASIAN vocal Music~1.WAV"/>
          </p:stSnd>
        </p:sndAc>
      </p:transition>
    </mc:Choice>
    <mc:Fallback>
      <p:transition spd="slow">
        <p:sndAc>
          <p:stSnd loop="1">
            <p:snd r:embed="rId2" name="ASIAN vocal Music~1.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762000"/>
          </a:xfrm>
        </p:spPr>
        <p:txBody>
          <a:bodyPr/>
          <a:lstStyle/>
          <a:p>
            <a:r>
              <a:rPr lang="en-US" dirty="0" smtClean="0"/>
              <a:t>Take a Deep Breath</a:t>
            </a:r>
            <a:endParaRPr lang="en-US" dirty="0"/>
          </a:p>
        </p:txBody>
      </p:sp>
      <p:sp>
        <p:nvSpPr>
          <p:cNvPr id="3" name="Content Placeholder 2"/>
          <p:cNvSpPr>
            <a:spLocks noGrp="1"/>
          </p:cNvSpPr>
          <p:nvPr>
            <p:ph idx="1"/>
          </p:nvPr>
        </p:nvSpPr>
        <p:spPr>
          <a:xfrm>
            <a:off x="5638800" y="990600"/>
            <a:ext cx="3352800" cy="5638800"/>
          </a:xfrm>
        </p:spPr>
        <p:txBody>
          <a:bodyPr/>
          <a:lstStyle/>
          <a:p>
            <a:r>
              <a:rPr lang="en-US" dirty="0" smtClean="0"/>
              <a:t>Try deep breathing for a few minutes every day. Tighten and release muscles. Hum to </a:t>
            </a:r>
            <a:r>
              <a:rPr lang="en-US" dirty="0" smtClean="0">
                <a:solidFill>
                  <a:srgbClr val="FF0000"/>
                </a:solidFill>
              </a:rPr>
              <a:t>release nitric oxide and improve blood pressure.</a:t>
            </a:r>
            <a:endParaRPr lang="en-US" dirty="0">
              <a:solidFill>
                <a:srgbClr val="FF0000"/>
              </a:solidFill>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1447800"/>
            <a:ext cx="5486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04196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609600"/>
          </a:xfrm>
        </p:spPr>
        <p:txBody>
          <a:bodyPr/>
          <a:lstStyle/>
          <a:p>
            <a:r>
              <a:rPr lang="en-US" dirty="0" smtClean="0"/>
              <a:t>Connect with Others</a:t>
            </a:r>
            <a:endParaRPr lang="en-US" dirty="0"/>
          </a:p>
        </p:txBody>
      </p:sp>
      <p:sp>
        <p:nvSpPr>
          <p:cNvPr id="3" name="Content Placeholder 2"/>
          <p:cNvSpPr>
            <a:spLocks noGrp="1"/>
          </p:cNvSpPr>
          <p:nvPr>
            <p:ph idx="1"/>
          </p:nvPr>
        </p:nvSpPr>
        <p:spPr>
          <a:xfrm>
            <a:off x="5410200" y="914400"/>
            <a:ext cx="3657600" cy="5791200"/>
          </a:xfrm>
        </p:spPr>
        <p:txBody>
          <a:bodyPr/>
          <a:lstStyle/>
          <a:p>
            <a:r>
              <a:rPr lang="en-US" dirty="0" smtClean="0"/>
              <a:t>Making time for </a:t>
            </a:r>
            <a:r>
              <a:rPr lang="en-US" dirty="0" smtClean="0">
                <a:solidFill>
                  <a:srgbClr val="FF0000"/>
                </a:solidFill>
              </a:rPr>
              <a:t>social connection is very important and restorative. </a:t>
            </a:r>
            <a:r>
              <a:rPr lang="en-US" dirty="0" smtClean="0"/>
              <a:t>Social connection is what makes us a part of something larger than ourselves and our worries. It gives us perspective.</a:t>
            </a:r>
            <a:endParaRPr lang="en-US" dirty="0"/>
          </a:p>
        </p:txBody>
      </p:sp>
      <p:pic>
        <p:nvPicPr>
          <p:cNvPr id="2150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0408" t="13290" r="9755" b="19506"/>
          <a:stretch/>
        </p:blipFill>
        <p:spPr bwMode="auto">
          <a:xfrm>
            <a:off x="152399" y="1752600"/>
            <a:ext cx="5389281"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73869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685800"/>
          </a:xfrm>
        </p:spPr>
        <p:txBody>
          <a:bodyPr/>
          <a:lstStyle/>
          <a:p>
            <a:r>
              <a:rPr lang="en-US" dirty="0" smtClean="0"/>
              <a:t>Sleep</a:t>
            </a:r>
            <a:endParaRPr lang="en-US" dirty="0"/>
          </a:p>
        </p:txBody>
      </p:sp>
      <p:sp>
        <p:nvSpPr>
          <p:cNvPr id="3" name="Content Placeholder 2"/>
          <p:cNvSpPr>
            <a:spLocks noGrp="1"/>
          </p:cNvSpPr>
          <p:nvPr>
            <p:ph idx="1"/>
          </p:nvPr>
        </p:nvSpPr>
        <p:spPr>
          <a:xfrm>
            <a:off x="5486400" y="457200"/>
            <a:ext cx="3505200" cy="5638800"/>
          </a:xfrm>
        </p:spPr>
        <p:txBody>
          <a:bodyPr/>
          <a:lstStyle/>
          <a:p>
            <a:r>
              <a:rPr lang="en-US" dirty="0" smtClean="0">
                <a:solidFill>
                  <a:srgbClr val="FF0000"/>
                </a:solidFill>
              </a:rPr>
              <a:t>Staying up late to get more done robs you of your total productivity. </a:t>
            </a:r>
            <a:r>
              <a:rPr lang="en-US" dirty="0" smtClean="0"/>
              <a:t>It dulls your mind, increases stress, promotes weight gain and contributes to mood swings.</a:t>
            </a:r>
            <a:endParaRPr lang="en-US"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1447800"/>
            <a:ext cx="52832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76587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3996" y="-10497"/>
            <a:ext cx="9157996" cy="6868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8429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6477000"/>
          </a:xfrm>
        </p:spPr>
        <p:txBody>
          <a:bodyPr/>
          <a:lstStyle/>
          <a:p>
            <a:r>
              <a:rPr lang="en-US" sz="2800" dirty="0" smtClean="0"/>
              <a:t>Stress is a part of everyday life. Without it we would never get off the couch, never worry about our work efforts, what our kids are up to, never put out the fire or avoid the car that veers into our lane! </a:t>
            </a:r>
          </a:p>
          <a:p>
            <a:r>
              <a:rPr lang="en-US" sz="2800" dirty="0" smtClean="0"/>
              <a:t>The degree of stress that we encounter on a constant basis in modern society, however, has reached epidemic proportions.</a:t>
            </a:r>
          </a:p>
          <a:p>
            <a:r>
              <a:rPr lang="en-US" sz="2800" dirty="0" smtClean="0"/>
              <a:t>Stress can be linked to weight gain, heart disease and depression. It increases the risk of diabetes, hypertension, arthritis and osteoporosis. Stress impairs cognitive function over time, reducing creativity, memory and problem-solving skills. Headaches, sexual dysfunction, irritability, problems sleeping and addictive behaviors are often stress-related.</a:t>
            </a:r>
          </a:p>
        </p:txBody>
      </p:sp>
    </p:spTree>
    <p:extLst>
      <p:ext uri="{BB962C8B-B14F-4D97-AF65-F5344CB8AC3E}">
        <p14:creationId xmlns:p14="http://schemas.microsoft.com/office/powerpoint/2010/main" val="3202072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971800"/>
            <a:ext cx="8915400" cy="3505200"/>
          </a:xfrm>
        </p:spPr>
        <p:txBody>
          <a:bodyPr/>
          <a:lstStyle/>
          <a:p>
            <a:r>
              <a:rPr lang="en-US" dirty="0" smtClean="0"/>
              <a:t>The degree of stress we experience on a daily basis might be a cultural norm but personal priorities, personal choices and our purposeful reactions to stress can limit the negative health effects of stress. Pick a few of these suggestions below to reduce stress in your life and promote health and healing in your body.</a:t>
            </a: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48000" y="127518"/>
            <a:ext cx="3189767" cy="2743200"/>
          </a:xfrm>
          <a:prstGeom prst="rect">
            <a:avLst/>
          </a:prstGeom>
        </p:spPr>
      </p:pic>
    </p:spTree>
    <p:extLst>
      <p:ext uri="{BB962C8B-B14F-4D97-AF65-F5344CB8AC3E}">
        <p14:creationId xmlns:p14="http://schemas.microsoft.com/office/powerpoint/2010/main" val="1108895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609600"/>
          </a:xfrm>
        </p:spPr>
        <p:txBody>
          <a:bodyPr/>
          <a:lstStyle/>
          <a:p>
            <a:r>
              <a:rPr lang="en-US" dirty="0" smtClean="0"/>
              <a:t>Spiritual Triathlon</a:t>
            </a:r>
            <a:endParaRPr lang="en-US" dirty="0"/>
          </a:p>
        </p:txBody>
      </p:sp>
      <p:sp>
        <p:nvSpPr>
          <p:cNvPr id="3" name="Content Placeholder 2"/>
          <p:cNvSpPr>
            <a:spLocks noGrp="1"/>
          </p:cNvSpPr>
          <p:nvPr>
            <p:ph idx="1"/>
          </p:nvPr>
        </p:nvSpPr>
        <p:spPr>
          <a:xfrm>
            <a:off x="4953000" y="533400"/>
            <a:ext cx="4191000" cy="6019800"/>
          </a:xfrm>
        </p:spPr>
        <p:txBody>
          <a:bodyPr/>
          <a:lstStyle/>
          <a:p>
            <a:r>
              <a:rPr lang="en-US" dirty="0" smtClean="0"/>
              <a:t>This is my personal method for keeping my focus throughout the day. Every morning when I wake up I spend </a:t>
            </a:r>
            <a:r>
              <a:rPr lang="en-US" dirty="0" smtClean="0">
                <a:solidFill>
                  <a:srgbClr val="FF0000"/>
                </a:solidFill>
              </a:rPr>
              <a:t>5 minutes saying all that I am grateful for,</a:t>
            </a:r>
            <a:r>
              <a:rPr lang="en-US" dirty="0" smtClean="0"/>
              <a:t> 5 minutes in prayer and 5 minutes reading my Bible or something inspirational.</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200" y="1828800"/>
            <a:ext cx="497840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85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609600"/>
          </a:xfrm>
        </p:spPr>
        <p:txBody>
          <a:bodyPr/>
          <a:lstStyle/>
          <a:p>
            <a:r>
              <a:rPr lang="en-US" dirty="0" smtClean="0"/>
              <a:t>Schedule Relaxation</a:t>
            </a:r>
            <a:endParaRPr lang="en-US" dirty="0"/>
          </a:p>
        </p:txBody>
      </p:sp>
      <p:sp>
        <p:nvSpPr>
          <p:cNvPr id="3" name="Content Placeholder 2"/>
          <p:cNvSpPr>
            <a:spLocks noGrp="1"/>
          </p:cNvSpPr>
          <p:nvPr>
            <p:ph idx="1"/>
          </p:nvPr>
        </p:nvSpPr>
        <p:spPr>
          <a:xfrm>
            <a:off x="5334000" y="685800"/>
            <a:ext cx="3733800" cy="6096000"/>
          </a:xfrm>
        </p:spPr>
        <p:txBody>
          <a:bodyPr/>
          <a:lstStyle/>
          <a:p>
            <a:r>
              <a:rPr lang="en-US" sz="2800" dirty="0" smtClean="0"/>
              <a:t>Write it down in your planner and stick to it. </a:t>
            </a:r>
            <a:r>
              <a:rPr lang="en-US" sz="2800" dirty="0" smtClean="0">
                <a:solidFill>
                  <a:srgbClr val="FF0000"/>
                </a:solidFill>
              </a:rPr>
              <a:t>Make time at least once a week to do something you love–something that refreshes you. </a:t>
            </a:r>
            <a:r>
              <a:rPr lang="en-US" sz="2800" dirty="0" smtClean="0"/>
              <a:t>Maybe that’s a game of tennis, spending an hour alone with a good book or taking a yoga class.</a:t>
            </a:r>
            <a:br>
              <a:rPr lang="en-US" sz="2800" dirty="0" smtClean="0"/>
            </a:br>
            <a:endParaRPr lang="en-US" sz="28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200" y="1524000"/>
            <a:ext cx="5334000"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8274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331"/>
            <a:ext cx="7772400" cy="762000"/>
          </a:xfrm>
        </p:spPr>
        <p:txBody>
          <a:bodyPr/>
          <a:lstStyle/>
          <a:p>
            <a:r>
              <a:rPr lang="en-US" dirty="0" smtClean="0"/>
              <a:t>Pour Yourself a Cup</a:t>
            </a:r>
            <a:endParaRPr lang="en-US" dirty="0"/>
          </a:p>
        </p:txBody>
      </p:sp>
      <p:sp>
        <p:nvSpPr>
          <p:cNvPr id="3" name="Content Placeholder 2"/>
          <p:cNvSpPr>
            <a:spLocks noGrp="1"/>
          </p:cNvSpPr>
          <p:nvPr>
            <p:ph idx="1"/>
          </p:nvPr>
        </p:nvSpPr>
        <p:spPr>
          <a:xfrm>
            <a:off x="5562600" y="914400"/>
            <a:ext cx="3505200" cy="5715000"/>
          </a:xfrm>
        </p:spPr>
        <p:txBody>
          <a:bodyPr/>
          <a:lstStyle/>
          <a:p>
            <a:r>
              <a:rPr lang="en-US" dirty="0" smtClean="0"/>
              <a:t>Many varieties of hot tea have calming effects on the body and can help lower blood pressure. Try green or black tea or herbal teas with chamomile.</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200" y="1371600"/>
            <a:ext cx="55880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327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1415" b="100000" l="0" r="98757"/>
                    </a14:imgEffect>
                    <a14:imgEffect>
                      <a14:sharpenSoften amount="28000"/>
                    </a14:imgEffect>
                    <a14:imgEffect>
                      <a14:brightnessContrast bright="50000" contrast="-64000"/>
                    </a14:imgEffect>
                  </a14:imgLayer>
                </a14:imgProps>
              </a:ext>
              <a:ext uri="{28A0092B-C50C-407E-A947-70E740481C1C}">
                <a14:useLocalDpi xmlns:a14="http://schemas.microsoft.com/office/drawing/2010/main"/>
              </a:ext>
            </a:extLst>
          </a:blip>
          <a:srcRect/>
          <a:stretch/>
        </p:blipFill>
        <p:spPr bwMode="auto">
          <a:xfrm>
            <a:off x="762000" y="1231640"/>
            <a:ext cx="7021147" cy="5016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6200" y="152400"/>
            <a:ext cx="8991600" cy="685800"/>
          </a:xfrm>
        </p:spPr>
        <p:txBody>
          <a:bodyPr/>
          <a:lstStyle/>
          <a:p>
            <a:r>
              <a:rPr lang="en-US" dirty="0" smtClean="0"/>
              <a:t>Consider the Japanese Tea Ceremony</a:t>
            </a:r>
            <a:endParaRPr lang="en-US" dirty="0"/>
          </a:p>
        </p:txBody>
      </p:sp>
      <p:sp>
        <p:nvSpPr>
          <p:cNvPr id="3" name="Content Placeholder 2"/>
          <p:cNvSpPr>
            <a:spLocks noGrp="1"/>
          </p:cNvSpPr>
          <p:nvPr>
            <p:ph idx="1"/>
          </p:nvPr>
        </p:nvSpPr>
        <p:spPr>
          <a:xfrm>
            <a:off x="228600" y="1219200"/>
            <a:ext cx="8686800" cy="5410200"/>
          </a:xfrm>
        </p:spPr>
        <p:txBody>
          <a:bodyPr/>
          <a:lstStyle/>
          <a:p>
            <a:r>
              <a:rPr lang="en-US" dirty="0" smtClean="0"/>
              <a:t>Get an interesting, but practical, teapot.</a:t>
            </a:r>
          </a:p>
          <a:p>
            <a:r>
              <a:rPr lang="en-US" dirty="0" smtClean="0"/>
              <a:t>Create your own ritual (don’t get elaborate or take too much time – keep it simple so you don’t start rushing to complete it)</a:t>
            </a:r>
          </a:p>
          <a:p>
            <a:r>
              <a:rPr lang="en-US" dirty="0" smtClean="0"/>
              <a:t>Prepare the tea according to your ritual and then enjoy your tea (don’t rush through it)</a:t>
            </a:r>
          </a:p>
          <a:p>
            <a:r>
              <a:rPr lang="en-US" dirty="0" smtClean="0"/>
              <a:t>Consider some relaxing background music to play while you prepare and enjoy your tea.</a:t>
            </a:r>
          </a:p>
          <a:p>
            <a:r>
              <a:rPr lang="en-US" dirty="0" smtClean="0">
                <a:solidFill>
                  <a:srgbClr val="FF0000"/>
                </a:solidFill>
              </a:rPr>
              <a:t>A 15-20 minute break can be very refreshing, so consider tea time as time well spent.</a:t>
            </a:r>
            <a:endParaRPr lang="en-US" dirty="0">
              <a:solidFill>
                <a:srgbClr val="FF0000"/>
              </a:solidFill>
            </a:endParaRPr>
          </a:p>
        </p:txBody>
      </p:sp>
    </p:spTree>
    <p:extLst>
      <p:ext uri="{BB962C8B-B14F-4D97-AF65-F5344CB8AC3E}">
        <p14:creationId xmlns:p14="http://schemas.microsoft.com/office/powerpoint/2010/main" val="1869091619"/>
      </p:ext>
    </p:extLst>
  </p:cSld>
  <p:clrMapOvr>
    <a:masterClrMapping/>
  </p:clrMapOvr>
  <p:timing>
    <p:tnLst>
      <p:par>
        <p:cTn id="1" dur="indefinite" restart="never" nodeType="tmRoot"/>
      </p:par>
    </p:tnLst>
  </p:timing>
</p:sld>
</file>

<file path=ppt/theme/theme1.xml><?xml version="1.0" encoding="utf-8"?>
<a:theme xmlns:a="http://schemas.openxmlformats.org/drawingml/2006/main" name="SERENE">
  <a:themeElements>
    <a:clrScheme name="">
      <a:dk1>
        <a:srgbClr val="333333"/>
      </a:dk1>
      <a:lt1>
        <a:srgbClr val="A9BDA9"/>
      </a:lt1>
      <a:dk2>
        <a:srgbClr val="004C2B"/>
      </a:dk2>
      <a:lt2>
        <a:srgbClr val="578963"/>
      </a:lt2>
      <a:accent1>
        <a:srgbClr val="FFCCCC"/>
      </a:accent1>
      <a:accent2>
        <a:srgbClr val="B3E1B3"/>
      </a:accent2>
      <a:accent3>
        <a:srgbClr val="D1DBD1"/>
      </a:accent3>
      <a:accent4>
        <a:srgbClr val="2A2A2A"/>
      </a:accent4>
      <a:accent5>
        <a:srgbClr val="FFE2E2"/>
      </a:accent5>
      <a:accent6>
        <a:srgbClr val="A2CCA2"/>
      </a:accent6>
      <a:hlink>
        <a:srgbClr val="BDD7E5"/>
      </a:hlink>
      <a:folHlink>
        <a:srgbClr val="D2AAD2"/>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Office Them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SERENE</Template>
  <TotalTime>134</TotalTime>
  <Words>1109</Words>
  <Application>Microsoft Office PowerPoint</Application>
  <PresentationFormat>On-screen Show (4:3)</PresentationFormat>
  <Paragraphs>46</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Times New Roman</vt:lpstr>
      <vt:lpstr>Monotype Sorts</vt:lpstr>
      <vt:lpstr>Arial</vt:lpstr>
      <vt:lpstr>SERENE</vt:lpstr>
      <vt:lpstr>Ways to Bust Stress . . . . . . </vt:lpstr>
      <vt:lpstr>PowerPoint Presentation</vt:lpstr>
      <vt:lpstr>PowerPoint Presentation</vt:lpstr>
      <vt:lpstr>PowerPoint Presentation</vt:lpstr>
      <vt:lpstr>PowerPoint Presentation</vt:lpstr>
      <vt:lpstr>Spiritual Triathlon</vt:lpstr>
      <vt:lpstr>Schedule Relaxation</vt:lpstr>
      <vt:lpstr>Pour Yourself a Cup</vt:lpstr>
      <vt:lpstr>Consider the Japanese Tea Ceremony</vt:lpstr>
      <vt:lpstr>Ask Yourself Why</vt:lpstr>
      <vt:lpstr>Expel Excess Adrenaline</vt:lpstr>
      <vt:lpstr>Just Say "No"</vt:lpstr>
      <vt:lpstr>Nix the Caffeine, Nicotine and Alcohol</vt:lpstr>
      <vt:lpstr>Use Your Senses</vt:lpstr>
      <vt:lpstr>Exercise Regularly</vt:lpstr>
      <vt:lpstr>Serve Someone Else</vt:lpstr>
      <vt:lpstr>Share Responsibility</vt:lpstr>
      <vt:lpstr>Make a Vision Board</vt:lpstr>
      <vt:lpstr>Be Prepared</vt:lpstr>
      <vt:lpstr>Take a Deep Breath</vt:lpstr>
      <vt:lpstr>Connect with Others</vt:lpstr>
      <vt:lpstr>Sleep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Ways to Beat Stress . . . . . .</dc:title>
  <dc:creator>Naumann, Joseph A.</dc:creator>
  <cp:lastModifiedBy>Naumann, Joseph A.</cp:lastModifiedBy>
  <cp:revision>14</cp:revision>
  <cp:lastPrinted>1601-01-01T00:00:00Z</cp:lastPrinted>
  <dcterms:created xsi:type="dcterms:W3CDTF">2016-06-07T14:44:57Z</dcterms:created>
  <dcterms:modified xsi:type="dcterms:W3CDTF">2016-06-07T16:59:53Z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