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422C16"/>
    <a:srgbClr val="0C788E"/>
    <a:srgbClr val="025198"/>
    <a:srgbClr val="000099"/>
    <a:srgbClr val="1C1C1C"/>
    <a:srgbClr val="660066"/>
    <a:srgbClr val="000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5" autoAdjust="0"/>
    <p:restoredTop sz="94652" autoAdjust="0"/>
  </p:normalViewPr>
  <p:slideViewPr>
    <p:cSldViewPr>
      <p:cViewPr>
        <p:scale>
          <a:sx n="109" d="100"/>
          <a:sy n="109" d="100"/>
        </p:scale>
        <p:origin x="-276"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8C7CE5C-382A-4B66-9E48-4502219EEC08}" type="slidenum">
              <a:rPr lang="es-ES"/>
              <a:pPr>
                <a:defRPr/>
              </a:pPr>
              <a:t>‹#›</a:t>
            </a:fld>
            <a:endParaRPr lang="es-ES" dirty="0"/>
          </a:p>
        </p:txBody>
      </p:sp>
    </p:spTree>
    <p:extLst>
      <p:ext uri="{BB962C8B-B14F-4D97-AF65-F5344CB8AC3E}">
        <p14:creationId xmlns:p14="http://schemas.microsoft.com/office/powerpoint/2010/main" val="19017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A33369B-A714-46DF-A766-023870AD1B8E}" type="slidenum">
              <a:rPr lang="es-ES"/>
              <a:pPr>
                <a:defRPr/>
              </a:pPr>
              <a:t>‹#›</a:t>
            </a:fld>
            <a:endParaRPr lang="es-ES" dirty="0"/>
          </a:p>
        </p:txBody>
      </p:sp>
    </p:spTree>
    <p:extLst>
      <p:ext uri="{BB962C8B-B14F-4D97-AF65-F5344CB8AC3E}">
        <p14:creationId xmlns:p14="http://schemas.microsoft.com/office/powerpoint/2010/main" val="89938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BE1C04C-8EF9-4C52-9902-9A85DD2661EA}" type="slidenum">
              <a:rPr lang="es-ES"/>
              <a:pPr>
                <a:defRPr/>
              </a:pPr>
              <a:t>‹#›</a:t>
            </a:fld>
            <a:endParaRPr lang="es-ES" dirty="0"/>
          </a:p>
        </p:txBody>
      </p:sp>
    </p:spTree>
    <p:extLst>
      <p:ext uri="{BB962C8B-B14F-4D97-AF65-F5344CB8AC3E}">
        <p14:creationId xmlns:p14="http://schemas.microsoft.com/office/powerpoint/2010/main" val="175379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4410AFA-F3B6-4F75-8DCF-1B3FC51E3752}" type="slidenum">
              <a:rPr lang="es-ES"/>
              <a:pPr>
                <a:defRPr/>
              </a:pPr>
              <a:t>‹#›</a:t>
            </a:fld>
            <a:endParaRPr lang="es-ES" dirty="0"/>
          </a:p>
        </p:txBody>
      </p:sp>
    </p:spTree>
    <p:extLst>
      <p:ext uri="{BB962C8B-B14F-4D97-AF65-F5344CB8AC3E}">
        <p14:creationId xmlns:p14="http://schemas.microsoft.com/office/powerpoint/2010/main" val="219946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43B3F70-DCBA-4797-9B52-FEF7B3EDFCE7}" type="slidenum">
              <a:rPr lang="es-ES"/>
              <a:pPr>
                <a:defRPr/>
              </a:pPr>
              <a:t>‹#›</a:t>
            </a:fld>
            <a:endParaRPr lang="es-ES" dirty="0"/>
          </a:p>
        </p:txBody>
      </p:sp>
    </p:spTree>
    <p:extLst>
      <p:ext uri="{BB962C8B-B14F-4D97-AF65-F5344CB8AC3E}">
        <p14:creationId xmlns:p14="http://schemas.microsoft.com/office/powerpoint/2010/main" val="170132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771BE46-E79F-4C5E-933C-9127E442B511}" type="slidenum">
              <a:rPr lang="es-ES"/>
              <a:pPr>
                <a:defRPr/>
              </a:pPr>
              <a:t>‹#›</a:t>
            </a:fld>
            <a:endParaRPr lang="es-ES" dirty="0"/>
          </a:p>
        </p:txBody>
      </p:sp>
    </p:spTree>
    <p:extLst>
      <p:ext uri="{BB962C8B-B14F-4D97-AF65-F5344CB8AC3E}">
        <p14:creationId xmlns:p14="http://schemas.microsoft.com/office/powerpoint/2010/main" val="222962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5D148E77-C68F-412D-B41D-C9ECDA4EA0CB}" type="slidenum">
              <a:rPr lang="es-ES"/>
              <a:pPr>
                <a:defRPr/>
              </a:pPr>
              <a:t>‹#›</a:t>
            </a:fld>
            <a:endParaRPr lang="es-ES" dirty="0"/>
          </a:p>
        </p:txBody>
      </p:sp>
    </p:spTree>
    <p:extLst>
      <p:ext uri="{BB962C8B-B14F-4D97-AF65-F5344CB8AC3E}">
        <p14:creationId xmlns:p14="http://schemas.microsoft.com/office/powerpoint/2010/main" val="53730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9E2F7791-BDFC-42DE-B550-E3A4013EA9B2}" type="slidenum">
              <a:rPr lang="es-ES"/>
              <a:pPr>
                <a:defRPr/>
              </a:pPr>
              <a:t>‹#›</a:t>
            </a:fld>
            <a:endParaRPr lang="es-ES" dirty="0"/>
          </a:p>
        </p:txBody>
      </p:sp>
    </p:spTree>
    <p:extLst>
      <p:ext uri="{BB962C8B-B14F-4D97-AF65-F5344CB8AC3E}">
        <p14:creationId xmlns:p14="http://schemas.microsoft.com/office/powerpoint/2010/main" val="29322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9C5A18C8-292D-480E-B152-3EE153E0A0B2}" type="slidenum">
              <a:rPr lang="es-ES"/>
              <a:pPr>
                <a:defRPr/>
              </a:pPr>
              <a:t>‹#›</a:t>
            </a:fld>
            <a:endParaRPr lang="es-ES" dirty="0"/>
          </a:p>
        </p:txBody>
      </p:sp>
    </p:spTree>
    <p:extLst>
      <p:ext uri="{BB962C8B-B14F-4D97-AF65-F5344CB8AC3E}">
        <p14:creationId xmlns:p14="http://schemas.microsoft.com/office/powerpoint/2010/main" val="65322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300A210-9F91-4A6C-86F2-B42721F593AF}" type="slidenum">
              <a:rPr lang="es-ES"/>
              <a:pPr>
                <a:defRPr/>
              </a:pPr>
              <a:t>‹#›</a:t>
            </a:fld>
            <a:endParaRPr lang="es-ES" dirty="0"/>
          </a:p>
        </p:txBody>
      </p:sp>
    </p:spTree>
    <p:extLst>
      <p:ext uri="{BB962C8B-B14F-4D97-AF65-F5344CB8AC3E}">
        <p14:creationId xmlns:p14="http://schemas.microsoft.com/office/powerpoint/2010/main" val="246965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F7A574B-4BDC-492A-939A-667A877F2351}" type="slidenum">
              <a:rPr lang="es-ES"/>
              <a:pPr>
                <a:defRPr/>
              </a:pPr>
              <a:t>‹#›</a:t>
            </a:fld>
            <a:endParaRPr lang="es-ES" dirty="0"/>
          </a:p>
        </p:txBody>
      </p:sp>
    </p:spTree>
    <p:extLst>
      <p:ext uri="{BB962C8B-B14F-4D97-AF65-F5344CB8AC3E}">
        <p14:creationId xmlns:p14="http://schemas.microsoft.com/office/powerpoint/2010/main" val="415270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2B53C421-4DEB-4127-930A-D999F2AE1FDE}" type="slidenum">
              <a:rPr lang="es-ES"/>
              <a:pPr>
                <a:defRPr/>
              </a:pPr>
              <a:t>‹#›</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cs typeface="Arial" pitchFamily="34" charset="0"/>
        </a:defRPr>
      </a:lvl2pPr>
      <a:lvl3pPr algn="ctr" rtl="0" eaLnBrk="1" fontAlgn="base" hangingPunct="1">
        <a:spcBef>
          <a:spcPct val="0"/>
        </a:spcBef>
        <a:spcAft>
          <a:spcPct val="0"/>
        </a:spcAft>
        <a:defRPr sz="4400">
          <a:solidFill>
            <a:schemeClr val="tx2"/>
          </a:solidFill>
          <a:latin typeface="Arial" pitchFamily="34" charset="0"/>
          <a:cs typeface="Arial" pitchFamily="34" charset="0"/>
        </a:defRPr>
      </a:lvl3pPr>
      <a:lvl4pPr algn="ctr" rtl="0" eaLnBrk="1" fontAlgn="base" hangingPunct="1">
        <a:spcBef>
          <a:spcPct val="0"/>
        </a:spcBef>
        <a:spcAft>
          <a:spcPct val="0"/>
        </a:spcAft>
        <a:defRPr sz="4400">
          <a:solidFill>
            <a:schemeClr val="tx2"/>
          </a:solidFill>
          <a:latin typeface="Arial" pitchFamily="34" charset="0"/>
          <a:cs typeface="Arial" pitchFamily="34" charset="0"/>
        </a:defRPr>
      </a:lvl4pPr>
      <a:lvl5pPr algn="ctr" rtl="0"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0"/>
            <a:ext cx="563880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0" name="Rectangle 110"/>
          <p:cNvSpPr>
            <a:spLocks noGrp="1" noChangeArrowheads="1"/>
          </p:cNvSpPr>
          <p:nvPr>
            <p:ph type="ctrTitle"/>
          </p:nvPr>
        </p:nvSpPr>
        <p:spPr>
          <a:xfrm>
            <a:off x="3478031" y="980168"/>
            <a:ext cx="5659438" cy="544513"/>
          </a:xfrm>
        </p:spPr>
        <p:txBody>
          <a:bodyPr/>
          <a:lstStyle/>
          <a:p>
            <a:pPr algn="r"/>
            <a:r>
              <a:rPr lang="en-US" altLang="en-US" sz="3600" b="1" dirty="0">
                <a:solidFill>
                  <a:srgbClr val="003300"/>
                </a:solidFill>
              </a:rPr>
              <a:t>8 Ways to Increase Hope</a:t>
            </a:r>
            <a:endParaRPr lang="es-ES" altLang="en-US" sz="3600" b="1" dirty="0" smtClean="0">
              <a:solidFill>
                <a:srgbClr val="003300"/>
              </a:solidFill>
            </a:endParaRPr>
          </a:p>
        </p:txBody>
      </p:sp>
      <p:sp>
        <p:nvSpPr>
          <p:cNvPr id="2051" name="Rectangle 122"/>
          <p:cNvSpPr>
            <a:spLocks noChangeArrowheads="1"/>
          </p:cNvSpPr>
          <p:nvPr/>
        </p:nvSpPr>
        <p:spPr bwMode="auto">
          <a:xfrm>
            <a:off x="5076825" y="1557338"/>
            <a:ext cx="3671888" cy="80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s-UY" altLang="en-US" sz="2000" b="1" dirty="0" err="1" smtClean="0">
                <a:solidFill>
                  <a:srgbClr val="003300"/>
                </a:solidFill>
              </a:rPr>
              <a:t>Some</a:t>
            </a:r>
            <a:r>
              <a:rPr lang="es-UY" altLang="en-US" sz="2000" b="1" dirty="0" smtClean="0">
                <a:solidFill>
                  <a:srgbClr val="003300"/>
                </a:solidFill>
              </a:rPr>
              <a:t> </a:t>
            </a:r>
            <a:r>
              <a:rPr lang="es-UY" altLang="en-US" sz="2000" b="1" dirty="0" err="1" smtClean="0">
                <a:solidFill>
                  <a:srgbClr val="003300"/>
                </a:solidFill>
              </a:rPr>
              <a:t>helpful</a:t>
            </a:r>
            <a:r>
              <a:rPr lang="es-UY" altLang="en-US" sz="2000" b="1" dirty="0" smtClean="0">
                <a:solidFill>
                  <a:srgbClr val="003300"/>
                </a:solidFill>
              </a:rPr>
              <a:t> </a:t>
            </a:r>
            <a:r>
              <a:rPr lang="es-UY" altLang="en-US" sz="2000" b="1" dirty="0" err="1" smtClean="0">
                <a:solidFill>
                  <a:srgbClr val="003300"/>
                </a:solidFill>
              </a:rPr>
              <a:t>techniques</a:t>
            </a:r>
            <a:endParaRPr lang="es-UY" altLang="en-US" sz="2000" b="1" dirty="0" smtClean="0">
              <a:solidFill>
                <a:srgbClr val="003300"/>
              </a:solidFill>
            </a:endParaRPr>
          </a:p>
          <a:p>
            <a:pPr algn="r" eaLnBrk="1" hangingPunct="1"/>
            <a:r>
              <a:rPr lang="en-US" sz="2000" i="1" dirty="0"/>
              <a:t>By Naomi Drew</a:t>
            </a:r>
            <a:r>
              <a:rPr lang="en-US" sz="2000"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b="1" dirty="0"/>
              <a:t>Say This Affirmation Every </a:t>
            </a:r>
            <a:r>
              <a:rPr lang="en-US" b="1" dirty="0" smtClean="0"/>
              <a:t>Day</a:t>
            </a:r>
            <a:endParaRPr lang="en-US" dirty="0"/>
          </a:p>
        </p:txBody>
      </p:sp>
      <p:sp>
        <p:nvSpPr>
          <p:cNvPr id="3" name="Content Placeholder 2"/>
          <p:cNvSpPr>
            <a:spLocks noGrp="1"/>
          </p:cNvSpPr>
          <p:nvPr>
            <p:ph idx="1"/>
          </p:nvPr>
        </p:nvSpPr>
        <p:spPr>
          <a:xfrm>
            <a:off x="4267200" y="1828800"/>
            <a:ext cx="4876800" cy="4525963"/>
          </a:xfrm>
        </p:spPr>
        <p:txBody>
          <a:bodyPr/>
          <a:lstStyle/>
          <a:p>
            <a:r>
              <a:rPr lang="en-US" sz="2400" b="1" dirty="0"/>
              <a:t>Say this affirmation every day and see where it leads you: "I am the key to peace."</a:t>
            </a:r>
          </a:p>
          <a:p>
            <a:r>
              <a:rPr lang="en-US" sz="2000" dirty="0" smtClean="0"/>
              <a:t>Most </a:t>
            </a:r>
            <a:r>
              <a:rPr lang="en-US" sz="2000" dirty="0"/>
              <a:t>of us believe, erroneously, that peace will come from people or institutions much larger than we. Just the opposite is true. Peace starts with each individual and it will only come to this world from the people themselves. It is critical that we each create peace in the small and large moments of our lives. We must live it in our words and actions rather than giving in to fear, hatred, or resignation</a:t>
            </a:r>
            <a:r>
              <a:rPr lang="en-US" sz="2000" dirty="0" smtClean="0"/>
              <a:t>.</a:t>
            </a:r>
            <a:endParaRPr 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4" y="2590800"/>
            <a:ext cx="4267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019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a Difference</a:t>
            </a:r>
          </a:p>
        </p:txBody>
      </p:sp>
      <p:sp>
        <p:nvSpPr>
          <p:cNvPr id="3" name="Content Placeholder 2"/>
          <p:cNvSpPr>
            <a:spLocks noGrp="1"/>
          </p:cNvSpPr>
          <p:nvPr>
            <p:ph idx="1"/>
          </p:nvPr>
        </p:nvSpPr>
        <p:spPr>
          <a:xfrm>
            <a:off x="3886200" y="1905000"/>
            <a:ext cx="5257800" cy="4648200"/>
          </a:xfrm>
        </p:spPr>
        <p:txBody>
          <a:bodyPr/>
          <a:lstStyle/>
          <a:p>
            <a:r>
              <a:rPr lang="en-US" sz="2000" dirty="0"/>
              <a:t>Reach out beyond your normal scope. This is your opportunity to live your greatest promise, highest self. Don't wait. Each time we make a difference in the lives of others, we create hope in ourselves. By reaching out to someone in need, be it your neighbor, a Guatemalan orphan, or people in a homeless shelter, we add a little more peace and hope to the world. Our accumulated gestures of care and compassion will ultimately transform our lives and the lives of others. We are each the source of that transformation. Knowing this gives me hope</a:t>
            </a:r>
            <a:r>
              <a:rPr lang="en-US" sz="2000" dirty="0" smtClean="0"/>
              <a:t>.</a:t>
            </a:r>
            <a:endParaRPr lang="en-US"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39624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00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288" y="188913"/>
            <a:ext cx="8229600" cy="981075"/>
          </a:xfrm>
        </p:spPr>
        <p:txBody>
          <a:bodyPr/>
          <a:lstStyle/>
          <a:p>
            <a:pPr eaLnBrk="1" hangingPunct="1"/>
            <a:endParaRPr lang="en-US" altLang="en-US" smtClean="0">
              <a:solidFill>
                <a:schemeClr val="tx1"/>
              </a:solidFill>
            </a:endParaRPr>
          </a:p>
        </p:txBody>
      </p:sp>
      <p:sp>
        <p:nvSpPr>
          <p:cNvPr id="3075" name="Rectangle 3"/>
          <p:cNvSpPr>
            <a:spLocks noGrp="1" noChangeArrowheads="1"/>
          </p:cNvSpPr>
          <p:nvPr>
            <p:ph type="body" idx="1"/>
          </p:nvPr>
        </p:nvSpPr>
        <p:spPr>
          <a:xfrm>
            <a:off x="152400" y="1855788"/>
            <a:ext cx="8991600" cy="4697412"/>
          </a:xfrm>
        </p:spPr>
        <p:txBody>
          <a:bodyPr/>
          <a:lstStyle/>
          <a:p>
            <a:r>
              <a:rPr lang="en-US" altLang="en-US" sz="2800" dirty="0"/>
              <a:t>"I've been so overwhelmed by what's going on these days," a mother recently said regarding world events. "I feel like there's nothing I can do and the world's spinning out of control." Her words echo the sentiments so many of us feel each time we pick up a paper or turn on the news. War on the horizon, nuclear weapons in North Korea, a family of six killed by a fire bomb in Baltimore, the massacre in Bali -- the list goes on. Right now, it's easy to lose hope. However, loss of hope doesn't have to be the path we walk down</a:t>
            </a:r>
            <a:r>
              <a:rPr lang="en-US" altLang="en-US" sz="2800" dirty="0" smtClean="0"/>
              <a:t>.</a:t>
            </a:r>
            <a:endParaRPr lang="en-US" alt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288" y="188913"/>
            <a:ext cx="8229600" cy="981075"/>
          </a:xfrm>
        </p:spPr>
        <p:txBody>
          <a:bodyPr/>
          <a:lstStyle/>
          <a:p>
            <a:pPr eaLnBrk="1" hangingPunct="1"/>
            <a:endParaRPr lang="en-US" altLang="en-US" smtClean="0">
              <a:solidFill>
                <a:schemeClr val="tx1"/>
              </a:solidFill>
            </a:endParaRPr>
          </a:p>
        </p:txBody>
      </p:sp>
      <p:sp>
        <p:nvSpPr>
          <p:cNvPr id="4099" name="Rectangle 3"/>
          <p:cNvSpPr>
            <a:spLocks noGrp="1" noChangeArrowheads="1"/>
          </p:cNvSpPr>
          <p:nvPr>
            <p:ph type="body" idx="1"/>
          </p:nvPr>
        </p:nvSpPr>
        <p:spPr>
          <a:xfrm>
            <a:off x="457200" y="2057400"/>
            <a:ext cx="8229600" cy="4324350"/>
          </a:xfrm>
        </p:spPr>
        <p:txBody>
          <a:bodyPr/>
          <a:lstStyle/>
          <a:p>
            <a:r>
              <a:rPr lang="en-US" altLang="en-US" sz="2400" dirty="0"/>
              <a:t>You see, hope is actually something we create. It's not something that magically appears from an outside source. We each have within us the capacity to generate hope. It's critical that we be absolutely intentional about nurturing hope in our lives and the lives of our children</a:t>
            </a:r>
            <a:r>
              <a:rPr lang="en-US" altLang="en-US" sz="2400" dirty="0" smtClean="0"/>
              <a:t>. Now </a:t>
            </a:r>
            <a:r>
              <a:rPr lang="en-US" altLang="en-US" sz="2400" dirty="0"/>
              <a:t>more than ever, overcoming fear and holding onto hope are essential. The eight steps below will enable you do this. Try these steps yourself and teach them to your kids. Do some of these as a family. Know that it is within your control to become more hopeful. Don't let the news be your undoing. You can take charge</a:t>
            </a:r>
            <a:r>
              <a:rPr lang="en-US" altLang="en-US" sz="2400" dirty="0" smtClean="0"/>
              <a:t>.</a:t>
            </a:r>
            <a:endParaRPr lang="en-US" alt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Kind to Yourself</a:t>
            </a:r>
          </a:p>
        </p:txBody>
      </p:sp>
      <p:sp>
        <p:nvSpPr>
          <p:cNvPr id="3" name="Content Placeholder 2"/>
          <p:cNvSpPr>
            <a:spLocks noGrp="1"/>
          </p:cNvSpPr>
          <p:nvPr>
            <p:ph idx="1"/>
          </p:nvPr>
        </p:nvSpPr>
        <p:spPr>
          <a:xfrm>
            <a:off x="3657600" y="1828800"/>
            <a:ext cx="5410200" cy="4525963"/>
          </a:xfrm>
        </p:spPr>
        <p:txBody>
          <a:bodyPr/>
          <a:lstStyle/>
          <a:p>
            <a:r>
              <a:rPr lang="en-US" sz="2400" dirty="0"/>
              <a:t>Think about what you need most, and then do it. Is it a cup of tea, a brisk walk, some downtime, quiet music, a little rest, or reading inspirational literature? Whatever it is, grant yourself permission to do it, even for just a few minutes. If you're at work, take a "care-break" where you take care of you for a brief moment. These small moments accumulate and transform the texture of our days</a:t>
            </a:r>
            <a:r>
              <a:rPr lang="en-US" sz="2400" dirty="0" smtClean="0"/>
              <a:t>.</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7000"/>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15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8077200" cy="1143000"/>
          </a:xfrm>
        </p:spPr>
        <p:txBody>
          <a:bodyPr/>
          <a:lstStyle/>
          <a:p>
            <a:r>
              <a:rPr lang="en-US" sz="3600" dirty="0"/>
              <a:t>Create a Daily 5-Minute Silence Ritual</a:t>
            </a:r>
          </a:p>
        </p:txBody>
      </p:sp>
      <p:sp>
        <p:nvSpPr>
          <p:cNvPr id="3" name="Content Placeholder 2"/>
          <p:cNvSpPr>
            <a:spLocks noGrp="1"/>
          </p:cNvSpPr>
          <p:nvPr>
            <p:ph idx="1"/>
          </p:nvPr>
        </p:nvSpPr>
        <p:spPr>
          <a:xfrm>
            <a:off x="4495800" y="1676400"/>
            <a:ext cx="4648200" cy="4830763"/>
          </a:xfrm>
        </p:spPr>
        <p:txBody>
          <a:bodyPr/>
          <a:lstStyle/>
          <a:p>
            <a:r>
              <a:rPr lang="en-US" sz="2400" dirty="0"/>
              <a:t>Light a candle and pray, meditate or reflect. You don't have to believe in any particular deity to make this work. Just silently reflecting in front of a lit candle is extremely nurturing and healing. This may be the one time of day when you feel connected to your own soul, and perhaps even something larger. Don't skip this step -- it's very powerful</a:t>
            </a:r>
            <a:r>
              <a:rPr lang="en-US" sz="2400" dirty="0" smtClean="0"/>
              <a:t>.</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44704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601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Curtail Your Intake of News</a:t>
            </a:r>
          </a:p>
        </p:txBody>
      </p:sp>
      <p:sp>
        <p:nvSpPr>
          <p:cNvPr id="3" name="Content Placeholder 2"/>
          <p:cNvSpPr>
            <a:spLocks noGrp="1"/>
          </p:cNvSpPr>
          <p:nvPr>
            <p:ph idx="1"/>
          </p:nvPr>
        </p:nvSpPr>
        <p:spPr>
          <a:xfrm>
            <a:off x="3962400" y="1828800"/>
            <a:ext cx="5105400" cy="4525963"/>
          </a:xfrm>
        </p:spPr>
        <p:txBody>
          <a:bodyPr/>
          <a:lstStyle/>
          <a:p>
            <a:r>
              <a:rPr lang="en-US" sz="2400" dirty="0"/>
              <a:t>Oversaturation with news right now is detrimental to emotional health. If you read the newspaper in the morning, let that be enough. You don't need to turn on the TV or radio too, especially before bed. Consider putting a complete moratorium on news at least once a week. Anything you missed will be there tomorrow. Drastically curtail any news you let your children watch</a:t>
            </a:r>
            <a:r>
              <a:rPr lang="en-US" sz="2400" dirty="0" smtClean="0"/>
              <a:t>.</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41656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3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sz="4000" dirty="0"/>
              <a:t>Treat Each Day Like a Precious Gift</a:t>
            </a:r>
          </a:p>
        </p:txBody>
      </p:sp>
      <p:sp>
        <p:nvSpPr>
          <p:cNvPr id="3" name="Content Placeholder 2"/>
          <p:cNvSpPr>
            <a:spLocks noGrp="1"/>
          </p:cNvSpPr>
          <p:nvPr>
            <p:ph idx="1"/>
          </p:nvPr>
        </p:nvSpPr>
        <p:spPr>
          <a:xfrm>
            <a:off x="4038600" y="1905000"/>
            <a:ext cx="5105400" cy="4648200"/>
          </a:xfrm>
        </p:spPr>
        <p:txBody>
          <a:bodyPr/>
          <a:lstStyle/>
          <a:p>
            <a:r>
              <a:rPr lang="en-US" sz="2400" dirty="0"/>
              <a:t>Be vigilant in looking for things and people to appreciate. What if today was the last day of your life? How would you want to live it? Ask yourself this question throughout the day. It will help you let go of the countless petty annoyances that tend to throw most of us off balance</a:t>
            </a:r>
            <a:r>
              <a:rPr lang="en-US" sz="2400" dirty="0" smtClean="0"/>
              <a:t>. Shift </a:t>
            </a:r>
            <a:r>
              <a:rPr lang="en-US" sz="2400" dirty="0"/>
              <a:t>your gaze to appreciation. Who and what are you grateful for? Make a list each day and add to it</a:t>
            </a:r>
            <a:r>
              <a:rPr lang="en-US" sz="2400" dirty="0" smtClean="0"/>
              <a:t>.</a:t>
            </a: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6" y="2514600"/>
            <a:ext cx="41656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5914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 Break</a:t>
            </a:r>
          </a:p>
        </p:txBody>
      </p:sp>
      <p:sp>
        <p:nvSpPr>
          <p:cNvPr id="3" name="Content Placeholder 2"/>
          <p:cNvSpPr>
            <a:spLocks noGrp="1"/>
          </p:cNvSpPr>
          <p:nvPr>
            <p:ph idx="1"/>
          </p:nvPr>
        </p:nvSpPr>
        <p:spPr>
          <a:xfrm>
            <a:off x="3886200" y="1905000"/>
            <a:ext cx="5257800" cy="4525963"/>
          </a:xfrm>
        </p:spPr>
        <p:txBody>
          <a:bodyPr/>
          <a:lstStyle/>
          <a:p>
            <a:r>
              <a:rPr lang="en-US" sz="2000" dirty="0"/>
              <a:t>Every morning, afternoon and night, take a 30-second break to look at the sky, breathe deeply and offer thanks</a:t>
            </a:r>
            <a:r>
              <a:rPr lang="en-US" sz="2000" dirty="0" smtClean="0"/>
              <a:t>. Even </a:t>
            </a:r>
            <a:r>
              <a:rPr lang="en-US" sz="2000" dirty="0"/>
              <a:t>though the world has its problems, the sun still rises in the sky each morning, and we're awake and alive when we get out of bed. Let the sky be a touchstone to hope. Think of other people around the world as you look at the sky, and know that we all share this planet together. Among all of us, we have the ability to create solutions to the problems that now exist. </a:t>
            </a:r>
          </a:p>
          <a:p>
            <a:r>
              <a:rPr lang="en-US" sz="2000" dirty="0"/>
              <a:t>Trust that this is so</a:t>
            </a:r>
            <a:r>
              <a:rPr lang="en-US" sz="2000" dirty="0" smtClean="0"/>
              <a:t>. </a:t>
            </a:r>
            <a:endParaRPr lang="en-US"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 y="2438400"/>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032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 Love Tangibly</a:t>
            </a:r>
          </a:p>
        </p:txBody>
      </p:sp>
      <p:sp>
        <p:nvSpPr>
          <p:cNvPr id="3" name="Content Placeholder 2"/>
          <p:cNvSpPr>
            <a:spLocks noGrp="1"/>
          </p:cNvSpPr>
          <p:nvPr>
            <p:ph idx="1"/>
          </p:nvPr>
        </p:nvSpPr>
        <p:spPr>
          <a:xfrm>
            <a:off x="4495800" y="1981200"/>
            <a:ext cx="4572000" cy="4525963"/>
          </a:xfrm>
        </p:spPr>
        <p:txBody>
          <a:bodyPr/>
          <a:lstStyle/>
          <a:p>
            <a:r>
              <a:rPr lang="en-US" sz="2000" dirty="0"/>
              <a:t>Hugs, words, notes, acts of kindness -- be indiscriminately generous with all of them. Surprise a friend with a hug. Hug and kiss your kids longer and with deeper feeling. If you like how the clerk treated you in the store, thank her. Leave your partner small notes expressing gratitude for kind acts. Doing all of this adds warmth and positive energy to our lives and the lives of people around us. It's also very comforting both to the giver and receiver of each loving act</a:t>
            </a:r>
            <a:r>
              <a:rPr lang="en-US" sz="2000" dirty="0" smtClean="0"/>
              <a:t>.</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2514600"/>
            <a:ext cx="44704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894363"/>
      </p:ext>
    </p:extLst>
  </p:cSld>
  <p:clrMapOvr>
    <a:masterClrMapping/>
  </p:clrMapOvr>
</p:sld>
</file>

<file path=ppt/theme/theme1.xml><?xml version="1.0" encoding="utf-8"?>
<a:theme xmlns:a="http://schemas.openxmlformats.org/drawingml/2006/main" name="2709">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2709</Template>
  <TotalTime>23</TotalTime>
  <Words>1020</Words>
  <Application>Microsoft Office PowerPoint</Application>
  <PresentationFormat>On-screen Show (4:3)</PresentationFormat>
  <Paragraphs>23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2709</vt:lpstr>
      <vt:lpstr>8 Ways to Increase Hope</vt:lpstr>
      <vt:lpstr>PowerPoint Presentation</vt:lpstr>
      <vt:lpstr>PowerPoint Presentation</vt:lpstr>
      <vt:lpstr>Be Kind to Yourself</vt:lpstr>
      <vt:lpstr>Create a Daily 5-Minute Silence Ritual</vt:lpstr>
      <vt:lpstr>Curtail Your Intake of News</vt:lpstr>
      <vt:lpstr>Treat Each Day Like a Precious Gift</vt:lpstr>
      <vt:lpstr>Take a Break</vt:lpstr>
      <vt:lpstr>Express Love Tangibly</vt:lpstr>
      <vt:lpstr>Say This Affirmation Every Day</vt:lpstr>
      <vt:lpstr>Make a Difference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Ways to Increase Hope</dc:title>
  <dc:creator>Naumann, Joseph A.</dc:creator>
  <cp:lastModifiedBy>Naumann, Joseph A.</cp:lastModifiedBy>
  <cp:revision>3</cp:revision>
  <dcterms:created xsi:type="dcterms:W3CDTF">2016-07-07T14:40:12Z</dcterms:created>
  <dcterms:modified xsi:type="dcterms:W3CDTF">2016-07-07T15:03:37Z</dcterms:modified>
</cp:coreProperties>
</file>