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5" autoAdjust="0"/>
    <p:restoredTop sz="94660"/>
  </p:normalViewPr>
  <p:slideViewPr>
    <p:cSldViewPr snapToGrid="0">
      <p:cViewPr varScale="1">
        <p:scale>
          <a:sx n="76" d="100"/>
          <a:sy n="76" d="100"/>
        </p:scale>
        <p:origin x="10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1/19/2017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25700" y="1964267"/>
            <a:ext cx="8734425" cy="2421464"/>
          </a:xfrm>
        </p:spPr>
        <p:txBody>
          <a:bodyPr/>
          <a:lstStyle/>
          <a:p>
            <a:r>
              <a:rPr lang="en-US" b="1" dirty="0"/>
              <a:t>the Worlds Most Fascinating International Borders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5062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1456267"/>
          </a:xfrm>
        </p:spPr>
        <p:txBody>
          <a:bodyPr/>
          <a:lstStyle/>
          <a:p>
            <a:r>
              <a:rPr lang="en-US" dirty="0"/>
              <a:t>The worlds tallest international border</a:t>
            </a:r>
          </a:p>
        </p:txBody>
      </p:sp>
      <p:pic>
        <p:nvPicPr>
          <p:cNvPr id="4" name="Content Placeholder 3"/>
          <p:cNvPicPr>
            <a:picLocks noGrp="1" noChangeAspect="1"/>
          </p:cNvPicPr>
          <p:nvPr>
            <p:ph idx="1"/>
          </p:nvPr>
        </p:nvPicPr>
        <p:blipFill>
          <a:blip r:embed="rId2"/>
          <a:stretch>
            <a:fillRect/>
          </a:stretch>
        </p:blipFill>
        <p:spPr>
          <a:xfrm>
            <a:off x="0" y="1138238"/>
            <a:ext cx="9155556" cy="5719762"/>
          </a:xfrm>
          <a:prstGeom prst="rect">
            <a:avLst/>
          </a:prstGeom>
        </p:spPr>
      </p:pic>
      <p:sp>
        <p:nvSpPr>
          <p:cNvPr id="5" name="Rectangle 4"/>
          <p:cNvSpPr/>
          <p:nvPr/>
        </p:nvSpPr>
        <p:spPr>
          <a:xfrm>
            <a:off x="9245600" y="1033902"/>
            <a:ext cx="2946400" cy="4893647"/>
          </a:xfrm>
          <a:prstGeom prst="rect">
            <a:avLst/>
          </a:prstGeom>
        </p:spPr>
        <p:txBody>
          <a:bodyPr wrap="square">
            <a:spAutoFit/>
          </a:bodyPr>
          <a:lstStyle/>
          <a:p>
            <a:r>
              <a:rPr lang="en-US" sz="2400" dirty="0"/>
              <a:t>To trace the international border separating Nepal and the Tibet Autonomous </a:t>
            </a:r>
            <a:r>
              <a:rPr lang="en-US" sz="2400" dirty="0" smtClean="0"/>
              <a:t>Region’s </a:t>
            </a:r>
            <a:r>
              <a:rPr lang="en-US" sz="2400" dirty="0"/>
              <a:t>part of </a:t>
            </a:r>
            <a:r>
              <a:rPr lang="en-US" sz="2400" dirty="0" smtClean="0"/>
              <a:t>China you’ll </a:t>
            </a:r>
            <a:r>
              <a:rPr lang="en-US" sz="2400" dirty="0"/>
              <a:t>have to climb the worlds tallest mountain. This border splits Mount Everest at its summit: more than 29,000 feet above sea level.</a:t>
            </a:r>
          </a:p>
        </p:txBody>
      </p:sp>
    </p:spTree>
    <p:extLst>
      <p:ext uri="{BB962C8B-B14F-4D97-AF65-F5344CB8AC3E}">
        <p14:creationId xmlns:p14="http://schemas.microsoft.com/office/powerpoint/2010/main" val="136681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0"/>
            <a:ext cx="10131425" cy="1456267"/>
          </a:xfrm>
        </p:spPr>
        <p:txBody>
          <a:bodyPr/>
          <a:lstStyle/>
          <a:p>
            <a:r>
              <a:rPr lang="en-US" dirty="0"/>
              <a:t>An extinct, third-order enclave</a:t>
            </a:r>
          </a:p>
        </p:txBody>
      </p:sp>
      <p:pic>
        <p:nvPicPr>
          <p:cNvPr id="4" name="Content Placeholder 3"/>
          <p:cNvPicPr>
            <a:picLocks noGrp="1" noChangeAspect="1"/>
          </p:cNvPicPr>
          <p:nvPr>
            <p:ph idx="1"/>
          </p:nvPr>
        </p:nvPicPr>
        <p:blipFill>
          <a:blip r:embed="rId2"/>
          <a:stretch>
            <a:fillRect/>
          </a:stretch>
        </p:blipFill>
        <p:spPr>
          <a:xfrm>
            <a:off x="0" y="1354666"/>
            <a:ext cx="8809120" cy="5503333"/>
          </a:xfrm>
          <a:prstGeom prst="rect">
            <a:avLst/>
          </a:prstGeom>
        </p:spPr>
      </p:pic>
      <p:sp>
        <p:nvSpPr>
          <p:cNvPr id="5" name="Rectangle 4"/>
          <p:cNvSpPr/>
          <p:nvPr/>
        </p:nvSpPr>
        <p:spPr>
          <a:xfrm>
            <a:off x="8809120" y="454210"/>
            <a:ext cx="3382880" cy="6247864"/>
          </a:xfrm>
          <a:prstGeom prst="rect">
            <a:avLst/>
          </a:prstGeom>
        </p:spPr>
        <p:txBody>
          <a:bodyPr wrap="square">
            <a:spAutoFit/>
          </a:bodyPr>
          <a:lstStyle/>
          <a:p>
            <a:r>
              <a:rPr lang="en-US" sz="2000" dirty="0"/>
              <a:t>Until August 2015, the Indian enclave of </a:t>
            </a:r>
            <a:r>
              <a:rPr lang="en-US" sz="2000" dirty="0" err="1"/>
              <a:t>Dahala</a:t>
            </a:r>
            <a:r>
              <a:rPr lang="en-US" sz="2000" dirty="0"/>
              <a:t> </a:t>
            </a:r>
            <a:r>
              <a:rPr lang="en-US" sz="2000" dirty="0" err="1"/>
              <a:t>Khagrabi</a:t>
            </a:r>
            <a:r>
              <a:rPr lang="en-US" sz="2000" dirty="0"/>
              <a:t> was surrounded by a Bangladeshi enclave, which was surrounded by an Indian enclave inside Bangladesh. As interesting as these cartographic oddities are, they can be a nightmare for those living inside of them. After all, you may need to enter a foreign country just to visit the market. A land swap in 2015, reported by the Washington Post</a:t>
            </a:r>
            <a:r>
              <a:rPr lang="en-US" sz="2000" dirty="0" smtClean="0"/>
              <a:t>, ended </a:t>
            </a:r>
            <a:r>
              <a:rPr lang="en-US" sz="2000" dirty="0"/>
              <a:t>the worlds only third-order enclave by allowing citizens to accept new citizenship or keep their original citizenship and relocate.</a:t>
            </a:r>
          </a:p>
        </p:txBody>
      </p:sp>
    </p:spTree>
    <p:extLst>
      <p:ext uri="{BB962C8B-B14F-4D97-AF65-F5344CB8AC3E}">
        <p14:creationId xmlns:p14="http://schemas.microsoft.com/office/powerpoint/2010/main" val="1359240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0"/>
            <a:ext cx="10131425" cy="1456267"/>
          </a:xfrm>
        </p:spPr>
        <p:txBody>
          <a:bodyPr/>
          <a:lstStyle/>
          <a:p>
            <a:r>
              <a:rPr lang="en-US" dirty="0"/>
              <a:t>This disused railway</a:t>
            </a:r>
          </a:p>
        </p:txBody>
      </p:sp>
      <p:pic>
        <p:nvPicPr>
          <p:cNvPr id="4" name="Content Placeholder 3"/>
          <p:cNvPicPr>
            <a:picLocks noGrp="1" noChangeAspect="1"/>
          </p:cNvPicPr>
          <p:nvPr>
            <p:ph idx="1"/>
          </p:nvPr>
        </p:nvPicPr>
        <p:blipFill>
          <a:blip r:embed="rId2"/>
          <a:stretch>
            <a:fillRect/>
          </a:stretch>
        </p:blipFill>
        <p:spPr>
          <a:xfrm>
            <a:off x="0" y="1125538"/>
            <a:ext cx="9175884" cy="5732462"/>
          </a:xfrm>
          <a:prstGeom prst="rect">
            <a:avLst/>
          </a:prstGeom>
        </p:spPr>
      </p:pic>
      <p:sp>
        <p:nvSpPr>
          <p:cNvPr id="5" name="Rectangle 4"/>
          <p:cNvSpPr/>
          <p:nvPr/>
        </p:nvSpPr>
        <p:spPr>
          <a:xfrm>
            <a:off x="9175884" y="1125538"/>
            <a:ext cx="3016116" cy="4524315"/>
          </a:xfrm>
          <a:prstGeom prst="rect">
            <a:avLst/>
          </a:prstGeom>
        </p:spPr>
        <p:txBody>
          <a:bodyPr wrap="square">
            <a:spAutoFit/>
          </a:bodyPr>
          <a:lstStyle/>
          <a:p>
            <a:r>
              <a:rPr lang="en-US" sz="2400" dirty="0"/>
              <a:t>The </a:t>
            </a:r>
            <a:r>
              <a:rPr lang="en-US" sz="2400" dirty="0" err="1"/>
              <a:t>Venbahn</a:t>
            </a:r>
            <a:r>
              <a:rPr lang="en-US" sz="2400" dirty="0"/>
              <a:t>, a former German railway line, ended up in Belgium after the Treaty of Versailles. At the same time, six German exclaves were created, as well as one Belgian enclave inside a three-way intersection of German roads.</a:t>
            </a:r>
          </a:p>
        </p:txBody>
      </p:sp>
    </p:spTree>
    <p:extLst>
      <p:ext uri="{BB962C8B-B14F-4D97-AF65-F5344CB8AC3E}">
        <p14:creationId xmlns:p14="http://schemas.microsoft.com/office/powerpoint/2010/main" val="273467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1" y="0"/>
            <a:ext cx="10131425" cy="1456267"/>
          </a:xfrm>
        </p:spPr>
        <p:txBody>
          <a:bodyPr/>
          <a:lstStyle/>
          <a:p>
            <a:r>
              <a:rPr lang="en-US" dirty="0"/>
              <a:t>A misplaced lighthouse</a:t>
            </a:r>
          </a:p>
        </p:txBody>
      </p:sp>
      <p:pic>
        <p:nvPicPr>
          <p:cNvPr id="4" name="Content Placeholder 3"/>
          <p:cNvPicPr>
            <a:picLocks noGrp="1" noChangeAspect="1"/>
          </p:cNvPicPr>
          <p:nvPr>
            <p:ph idx="1"/>
          </p:nvPr>
        </p:nvPicPr>
        <p:blipFill>
          <a:blip r:embed="rId2"/>
          <a:stretch>
            <a:fillRect/>
          </a:stretch>
        </p:blipFill>
        <p:spPr>
          <a:xfrm>
            <a:off x="0" y="1189038"/>
            <a:ext cx="9074241" cy="5668962"/>
          </a:xfrm>
          <a:prstGeom prst="rect">
            <a:avLst/>
          </a:prstGeom>
        </p:spPr>
      </p:pic>
      <p:sp>
        <p:nvSpPr>
          <p:cNvPr id="5" name="Rectangle 4"/>
          <p:cNvSpPr/>
          <p:nvPr/>
        </p:nvSpPr>
        <p:spPr>
          <a:xfrm>
            <a:off x="9074241" y="1648754"/>
            <a:ext cx="3117759" cy="5016758"/>
          </a:xfrm>
          <a:prstGeom prst="rect">
            <a:avLst/>
          </a:prstGeom>
        </p:spPr>
        <p:txBody>
          <a:bodyPr wrap="square">
            <a:spAutoFit/>
          </a:bodyPr>
          <a:lstStyle/>
          <a:p>
            <a:r>
              <a:rPr lang="en-US" sz="2000" dirty="0"/>
              <a:t>Suspended between Finland and Sweden, at the point where the Baltic Sea gives way to the Gulf of Bothnia, is a peculiar island. </a:t>
            </a:r>
            <a:r>
              <a:rPr lang="en-US" sz="2000" dirty="0" err="1"/>
              <a:t>Mrket</a:t>
            </a:r>
            <a:r>
              <a:rPr lang="en-US" sz="2000" dirty="0"/>
              <a:t> Island (Swedish for border marker) was meant to be split clean down the middle. But a Finnish lighthouse, erected on the Swedish side of </a:t>
            </a:r>
            <a:r>
              <a:rPr lang="en-US" sz="2000" dirty="0" err="1"/>
              <a:t>Mrket</a:t>
            </a:r>
            <a:r>
              <a:rPr lang="en-US" sz="2000" dirty="0"/>
              <a:t> (when Finland was controlled by Russia) violated the border. To correct the mistake, the border across Market now zigs and zags wildly.</a:t>
            </a:r>
          </a:p>
        </p:txBody>
      </p:sp>
    </p:spTree>
    <p:extLst>
      <p:ext uri="{BB962C8B-B14F-4D97-AF65-F5344CB8AC3E}">
        <p14:creationId xmlns:p14="http://schemas.microsoft.com/office/powerpoint/2010/main" val="2198061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1" y="0"/>
            <a:ext cx="10131425" cy="1456267"/>
          </a:xfrm>
        </p:spPr>
        <p:txBody>
          <a:bodyPr/>
          <a:lstStyle/>
          <a:p>
            <a:r>
              <a:rPr lang="en-US" dirty="0"/>
              <a:t>Angle Inlet</a:t>
            </a:r>
          </a:p>
        </p:txBody>
      </p:sp>
      <p:pic>
        <p:nvPicPr>
          <p:cNvPr id="4" name="Content Placeholder 3"/>
          <p:cNvPicPr>
            <a:picLocks noGrp="1" noChangeAspect="1"/>
          </p:cNvPicPr>
          <p:nvPr>
            <p:ph idx="1"/>
          </p:nvPr>
        </p:nvPicPr>
        <p:blipFill>
          <a:blip r:embed="rId2"/>
          <a:stretch>
            <a:fillRect/>
          </a:stretch>
        </p:blipFill>
        <p:spPr>
          <a:xfrm>
            <a:off x="0" y="1256506"/>
            <a:ext cx="8391343" cy="5601494"/>
          </a:xfrm>
          <a:prstGeom prst="rect">
            <a:avLst/>
          </a:prstGeom>
        </p:spPr>
      </p:pic>
      <p:sp>
        <p:nvSpPr>
          <p:cNvPr id="5" name="Rectangle 4"/>
          <p:cNvSpPr/>
          <p:nvPr/>
        </p:nvSpPr>
        <p:spPr>
          <a:xfrm>
            <a:off x="8391342" y="1116736"/>
            <a:ext cx="3800657" cy="5262979"/>
          </a:xfrm>
          <a:prstGeom prst="rect">
            <a:avLst/>
          </a:prstGeom>
        </p:spPr>
        <p:txBody>
          <a:bodyPr wrap="square">
            <a:spAutoFit/>
          </a:bodyPr>
          <a:lstStyle/>
          <a:p>
            <a:r>
              <a:rPr lang="en-US" sz="2400" dirty="0"/>
              <a:t>In far southeastern Manitoba, Canada lies an inlet of the Lake of the Woods that is part of the United States. Also known as the Northwest Angle, this exclave of the United States, considered part of Minnesota, can only be reached from Minnesota by traveling over the Lake of Woods or by traveling through Manitoba or Ontario. </a:t>
            </a:r>
          </a:p>
        </p:txBody>
      </p:sp>
    </p:spTree>
    <p:extLst>
      <p:ext uri="{BB962C8B-B14F-4D97-AF65-F5344CB8AC3E}">
        <p14:creationId xmlns:p14="http://schemas.microsoft.com/office/powerpoint/2010/main" val="3676125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1700" y="431800"/>
            <a:ext cx="5981700" cy="1456267"/>
          </a:xfrm>
        </p:spPr>
        <p:txBody>
          <a:bodyPr/>
          <a:lstStyle/>
          <a:p>
            <a:pPr algn="r"/>
            <a:r>
              <a:rPr lang="en-US" dirty="0"/>
              <a:t>China-Pakistan-India (Kashmir)</a:t>
            </a:r>
          </a:p>
        </p:txBody>
      </p:sp>
      <p:pic>
        <p:nvPicPr>
          <p:cNvPr id="4" name="Content Placeholder 3"/>
          <p:cNvPicPr>
            <a:picLocks noGrp="1" noChangeAspect="1"/>
          </p:cNvPicPr>
          <p:nvPr>
            <p:ph idx="1"/>
          </p:nvPr>
        </p:nvPicPr>
        <p:blipFill>
          <a:blip r:embed="rId2"/>
          <a:stretch>
            <a:fillRect/>
          </a:stretch>
        </p:blipFill>
        <p:spPr>
          <a:xfrm>
            <a:off x="0" y="0"/>
            <a:ext cx="5836958" cy="6858000"/>
          </a:xfrm>
          <a:prstGeom prst="rect">
            <a:avLst/>
          </a:prstGeom>
        </p:spPr>
      </p:pic>
      <p:sp>
        <p:nvSpPr>
          <p:cNvPr id="5" name="Rectangle 4"/>
          <p:cNvSpPr/>
          <p:nvPr/>
        </p:nvSpPr>
        <p:spPr>
          <a:xfrm>
            <a:off x="5981700" y="2505670"/>
            <a:ext cx="6096000" cy="1569660"/>
          </a:xfrm>
          <a:prstGeom prst="rect">
            <a:avLst/>
          </a:prstGeom>
        </p:spPr>
        <p:txBody>
          <a:bodyPr>
            <a:spAutoFit/>
          </a:bodyPr>
          <a:lstStyle/>
          <a:p>
            <a:r>
              <a:rPr lang="en-US" sz="2400" dirty="0"/>
              <a:t>The Kashmir region where India, Pakistan, and China meet in the Karakoram Range is incredibly complex. This map illuminates some of the </a:t>
            </a:r>
            <a:r>
              <a:rPr lang="en-US" sz="2400" dirty="0" smtClean="0"/>
              <a:t>confusion.</a:t>
            </a:r>
            <a:endParaRPr lang="en-US" sz="2400" dirty="0"/>
          </a:p>
        </p:txBody>
      </p:sp>
    </p:spTree>
    <p:extLst>
      <p:ext uri="{BB962C8B-B14F-4D97-AF65-F5344CB8AC3E}">
        <p14:creationId xmlns:p14="http://schemas.microsoft.com/office/powerpoint/2010/main" val="1970005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1"/>
            <a:ext cx="10131425" cy="952500"/>
          </a:xfrm>
        </p:spPr>
        <p:txBody>
          <a:bodyPr/>
          <a:lstStyle/>
          <a:p>
            <a:r>
              <a:rPr lang="en-US" dirty="0"/>
              <a:t>Namibia's Caprivi Strip</a:t>
            </a:r>
          </a:p>
        </p:txBody>
      </p:sp>
      <p:pic>
        <p:nvPicPr>
          <p:cNvPr id="4" name="Content Placeholder 3"/>
          <p:cNvPicPr>
            <a:picLocks noGrp="1" noChangeAspect="1"/>
          </p:cNvPicPr>
          <p:nvPr>
            <p:ph idx="1"/>
          </p:nvPr>
        </p:nvPicPr>
        <p:blipFill>
          <a:blip r:embed="rId2"/>
          <a:stretch>
            <a:fillRect/>
          </a:stretch>
        </p:blipFill>
        <p:spPr>
          <a:xfrm>
            <a:off x="-1" y="851694"/>
            <a:ext cx="7996967" cy="6006306"/>
          </a:xfrm>
          <a:prstGeom prst="rect">
            <a:avLst/>
          </a:prstGeom>
        </p:spPr>
      </p:pic>
      <p:sp>
        <p:nvSpPr>
          <p:cNvPr id="5" name="Oval 4"/>
          <p:cNvSpPr/>
          <p:nvPr/>
        </p:nvSpPr>
        <p:spPr>
          <a:xfrm>
            <a:off x="4889500" y="1384300"/>
            <a:ext cx="2489200" cy="6802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96966" y="858263"/>
            <a:ext cx="4197780" cy="5262979"/>
          </a:xfrm>
          <a:prstGeom prst="rect">
            <a:avLst/>
          </a:prstGeom>
        </p:spPr>
        <p:txBody>
          <a:bodyPr wrap="square">
            <a:spAutoFit/>
          </a:bodyPr>
          <a:lstStyle/>
          <a:p>
            <a:r>
              <a:rPr lang="en-US" sz="2400" dirty="0"/>
              <a:t>Northeastern Namibia has a panhandle that extends far east several hundred miles and separating Botswana from Zambia. The Caprivi Strip provides Namibia access to the Zambezi River near the Victoria Falls. The Caprivi Strip is named for German Chancellor Leo von Caprivi, who made the panhandle part of German South-West Africa to provide Germany access to Africa's eastern coast.</a:t>
            </a:r>
          </a:p>
        </p:txBody>
      </p:sp>
    </p:spTree>
    <p:extLst>
      <p:ext uri="{BB962C8B-B14F-4D97-AF65-F5344CB8AC3E}">
        <p14:creationId xmlns:p14="http://schemas.microsoft.com/office/powerpoint/2010/main" val="226073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127000"/>
            <a:ext cx="10131425" cy="1456267"/>
          </a:xfrm>
        </p:spPr>
        <p:txBody>
          <a:bodyPr/>
          <a:lstStyle/>
          <a:p>
            <a:r>
              <a:rPr lang="en-US" dirty="0" smtClean="0"/>
              <a:t>Antarctica</a:t>
            </a:r>
            <a:endParaRPr lang="en-US" dirty="0"/>
          </a:p>
        </p:txBody>
      </p:sp>
      <p:pic>
        <p:nvPicPr>
          <p:cNvPr id="4" name="Content Placeholder 3"/>
          <p:cNvPicPr>
            <a:picLocks noGrp="1" noChangeAspect="1"/>
          </p:cNvPicPr>
          <p:nvPr>
            <p:ph idx="1"/>
          </p:nvPr>
        </p:nvPicPr>
        <p:blipFill>
          <a:blip r:embed="rId2"/>
          <a:stretch>
            <a:fillRect/>
          </a:stretch>
        </p:blipFill>
        <p:spPr>
          <a:xfrm>
            <a:off x="0" y="977900"/>
            <a:ext cx="5880100" cy="5880100"/>
          </a:xfrm>
          <a:prstGeom prst="rect">
            <a:avLst/>
          </a:prstGeom>
        </p:spPr>
      </p:pic>
      <p:sp>
        <p:nvSpPr>
          <p:cNvPr id="5" name="Rectangle 4"/>
          <p:cNvSpPr/>
          <p:nvPr/>
        </p:nvSpPr>
        <p:spPr>
          <a:xfrm>
            <a:off x="5969000" y="977900"/>
            <a:ext cx="6096000" cy="5693866"/>
          </a:xfrm>
          <a:prstGeom prst="rect">
            <a:avLst/>
          </a:prstGeom>
        </p:spPr>
        <p:txBody>
          <a:bodyPr>
            <a:spAutoFit/>
          </a:bodyPr>
          <a:lstStyle/>
          <a:p>
            <a:r>
              <a:rPr lang="en-US" sz="2800" dirty="0"/>
              <a:t>Seven countries claim pie-shaped wedges of Antarctica. While no nation can modify their territorial clam nor can any nation act upon their claim, these straight boundaries that typically lead from 60 degrees south to the South Pole divide up the continent, overlapping in some instances but also leaving significant segments of the continent unclaimed (and </a:t>
            </a:r>
            <a:r>
              <a:rPr lang="en-US" sz="2800" dirty="0" err="1"/>
              <a:t>unclaimable</a:t>
            </a:r>
            <a:r>
              <a:rPr lang="en-US" sz="2800" dirty="0"/>
              <a:t>, according to the principles of the Antarctic Treaty of 1959). This </a:t>
            </a:r>
            <a:r>
              <a:rPr lang="en-US" sz="2800" dirty="0" smtClean="0"/>
              <a:t>map </a:t>
            </a:r>
            <a:r>
              <a:rPr lang="en-US" sz="2800" dirty="0"/>
              <a:t>shows the boundaries of the competing claims.</a:t>
            </a:r>
          </a:p>
        </p:txBody>
      </p:sp>
    </p:spTree>
    <p:extLst>
      <p:ext uri="{BB962C8B-B14F-4D97-AF65-F5344CB8AC3E}">
        <p14:creationId xmlns:p14="http://schemas.microsoft.com/office/powerpoint/2010/main" val="51741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7213599" cy="1456267"/>
          </a:xfrm>
        </p:spPr>
        <p:txBody>
          <a:bodyPr/>
          <a:lstStyle/>
          <a:p>
            <a:r>
              <a:rPr lang="en-US" dirty="0"/>
              <a:t>Little Diomede and Big Diomede.</a:t>
            </a:r>
          </a:p>
        </p:txBody>
      </p:sp>
      <p:pic>
        <p:nvPicPr>
          <p:cNvPr id="4" name="Content Placeholder 3"/>
          <p:cNvPicPr>
            <a:picLocks noGrp="1" noChangeAspect="1"/>
          </p:cNvPicPr>
          <p:nvPr>
            <p:ph idx="1"/>
          </p:nvPr>
        </p:nvPicPr>
        <p:blipFill>
          <a:blip r:embed="rId2"/>
          <a:stretch>
            <a:fillRect/>
          </a:stretch>
        </p:blipFill>
        <p:spPr>
          <a:xfrm>
            <a:off x="0" y="2328069"/>
            <a:ext cx="8377469" cy="4529931"/>
          </a:xfrm>
          <a:prstGeom prst="rect">
            <a:avLst/>
          </a:prstGeom>
        </p:spPr>
      </p:pic>
      <p:sp>
        <p:nvSpPr>
          <p:cNvPr id="5" name="Rectangle 4"/>
          <p:cNvSpPr/>
          <p:nvPr/>
        </p:nvSpPr>
        <p:spPr>
          <a:xfrm>
            <a:off x="8377469" y="1974270"/>
            <a:ext cx="3814531" cy="4708981"/>
          </a:xfrm>
          <a:prstGeom prst="rect">
            <a:avLst/>
          </a:prstGeom>
        </p:spPr>
        <p:txBody>
          <a:bodyPr wrap="square">
            <a:spAutoFit/>
          </a:bodyPr>
          <a:lstStyle/>
          <a:p>
            <a:r>
              <a:rPr lang="en-US" sz="2000" dirty="0" smtClean="0"/>
              <a:t>Two </a:t>
            </a:r>
            <a:r>
              <a:rPr lang="en-US" sz="2000" dirty="0"/>
              <a:t>and a half miles separate the islands of Little Diomede and Big Diomede. The latter is Russian, and entirely uninhabited, while the former belongs to the United States and has approximately 150 very hardy residents. The space between the two Diomedes doubles as an unusual international border and the International Date Line. According to Mental Floss</a:t>
            </a:r>
            <a:r>
              <a:rPr lang="en-US" sz="2000" dirty="0" smtClean="0"/>
              <a:t>, locals </a:t>
            </a:r>
            <a:r>
              <a:rPr lang="en-US" sz="2000" dirty="0"/>
              <a:t>on Little Diomede can spend their Fridays expectantly watching the weekend wash over Big Diomede.</a:t>
            </a:r>
          </a:p>
        </p:txBody>
      </p:sp>
    </p:spTree>
    <p:extLst>
      <p:ext uri="{BB962C8B-B14F-4D97-AF65-F5344CB8AC3E}">
        <p14:creationId xmlns:p14="http://schemas.microsoft.com/office/powerpoint/2010/main" val="203026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0"/>
            <a:ext cx="7873999" cy="1456267"/>
          </a:xfrm>
        </p:spPr>
        <p:txBody>
          <a:bodyPr/>
          <a:lstStyle/>
          <a:p>
            <a:r>
              <a:rPr lang="en-US" dirty="0" err="1"/>
              <a:t>Campione</a:t>
            </a:r>
            <a:r>
              <a:rPr lang="en-US" dirty="0"/>
              <a:t> </a:t>
            </a:r>
            <a:r>
              <a:rPr lang="en-US" dirty="0" err="1"/>
              <a:t>dItalia</a:t>
            </a:r>
            <a:r>
              <a:rPr lang="en-US" dirty="0"/>
              <a:t> </a:t>
            </a:r>
          </a:p>
        </p:txBody>
      </p:sp>
      <p:pic>
        <p:nvPicPr>
          <p:cNvPr id="4" name="Content Placeholder 3"/>
          <p:cNvPicPr>
            <a:picLocks noGrp="1" noChangeAspect="1"/>
          </p:cNvPicPr>
          <p:nvPr>
            <p:ph idx="1"/>
          </p:nvPr>
        </p:nvPicPr>
        <p:blipFill>
          <a:blip r:embed="rId2"/>
          <a:stretch>
            <a:fillRect/>
          </a:stretch>
        </p:blipFill>
        <p:spPr>
          <a:xfrm>
            <a:off x="0" y="1341966"/>
            <a:ext cx="8829449" cy="5516033"/>
          </a:xfrm>
          <a:prstGeom prst="rect">
            <a:avLst/>
          </a:prstGeom>
        </p:spPr>
      </p:pic>
      <p:sp>
        <p:nvSpPr>
          <p:cNvPr id="5" name="Rectangle 4"/>
          <p:cNvSpPr/>
          <p:nvPr/>
        </p:nvSpPr>
        <p:spPr>
          <a:xfrm>
            <a:off x="8829449" y="1468492"/>
            <a:ext cx="3362551" cy="5262979"/>
          </a:xfrm>
          <a:prstGeom prst="rect">
            <a:avLst/>
          </a:prstGeom>
        </p:spPr>
        <p:txBody>
          <a:bodyPr wrap="square">
            <a:spAutoFit/>
          </a:bodyPr>
          <a:lstStyle/>
          <a:p>
            <a:r>
              <a:rPr lang="en-US" sz="2400" dirty="0"/>
              <a:t>An Italian enclave </a:t>
            </a:r>
            <a:r>
              <a:rPr lang="en-US" sz="2400" dirty="0" err="1"/>
              <a:t>thats</a:t>
            </a:r>
            <a:r>
              <a:rPr lang="en-US" sz="2400" dirty="0"/>
              <a:t> mostly Swiss</a:t>
            </a:r>
          </a:p>
          <a:p>
            <a:endParaRPr lang="en-US" sz="2400" dirty="0"/>
          </a:p>
          <a:p>
            <a:r>
              <a:rPr lang="en-US" sz="2400" dirty="0"/>
              <a:t>At first glance, you might think </a:t>
            </a:r>
            <a:r>
              <a:rPr lang="en-US" sz="2400" dirty="0" smtClean="0"/>
              <a:t>you’re </a:t>
            </a:r>
            <a:r>
              <a:rPr lang="en-US" sz="2400" dirty="0"/>
              <a:t>in Switzerland: </a:t>
            </a:r>
            <a:r>
              <a:rPr lang="en-US" sz="2400" dirty="0" err="1"/>
              <a:t>Campione</a:t>
            </a:r>
            <a:r>
              <a:rPr lang="en-US" sz="2400" dirty="0"/>
              <a:t> </a:t>
            </a:r>
            <a:r>
              <a:rPr lang="en-US" sz="2400" dirty="0" err="1"/>
              <a:t>dItalia</a:t>
            </a:r>
            <a:r>
              <a:rPr lang="en-US" sz="2400" dirty="0"/>
              <a:t> has a Swiss dialing code, Swiss emergency responders, and uses the Swiss Franc. But this is an Italian enclave, surrounded by Switzerland and the Lugano </a:t>
            </a:r>
            <a:r>
              <a:rPr lang="en-US" sz="2400" dirty="0" err="1"/>
              <a:t>Prealps</a:t>
            </a:r>
            <a:r>
              <a:rPr lang="en-US" sz="2400" dirty="0"/>
              <a:t>.</a:t>
            </a:r>
          </a:p>
        </p:txBody>
      </p:sp>
    </p:spTree>
    <p:extLst>
      <p:ext uri="{BB962C8B-B14F-4D97-AF65-F5344CB8AC3E}">
        <p14:creationId xmlns:p14="http://schemas.microsoft.com/office/powerpoint/2010/main" val="527129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2" y="50800"/>
            <a:ext cx="7980974" cy="1456267"/>
          </a:xfrm>
        </p:spPr>
        <p:txBody>
          <a:bodyPr/>
          <a:lstStyle/>
          <a:p>
            <a:r>
              <a:rPr lang="en-US" dirty="0"/>
              <a:t>Lesotho </a:t>
            </a:r>
          </a:p>
        </p:txBody>
      </p:sp>
      <p:pic>
        <p:nvPicPr>
          <p:cNvPr id="4" name="Content Placeholder 3"/>
          <p:cNvPicPr>
            <a:picLocks noGrp="1" noChangeAspect="1"/>
          </p:cNvPicPr>
          <p:nvPr>
            <p:ph idx="1"/>
          </p:nvPr>
        </p:nvPicPr>
        <p:blipFill>
          <a:blip r:embed="rId2"/>
          <a:stretch>
            <a:fillRect/>
          </a:stretch>
        </p:blipFill>
        <p:spPr>
          <a:xfrm>
            <a:off x="0" y="1507066"/>
            <a:ext cx="8565175" cy="5350933"/>
          </a:xfrm>
          <a:prstGeom prst="rect">
            <a:avLst/>
          </a:prstGeom>
        </p:spPr>
      </p:pic>
      <p:sp>
        <p:nvSpPr>
          <p:cNvPr id="5" name="Rectangle 4"/>
          <p:cNvSpPr/>
          <p:nvPr/>
        </p:nvSpPr>
        <p:spPr>
          <a:xfrm>
            <a:off x="8565175" y="1507064"/>
            <a:ext cx="3632202" cy="3785652"/>
          </a:xfrm>
          <a:prstGeom prst="rect">
            <a:avLst/>
          </a:prstGeom>
        </p:spPr>
        <p:txBody>
          <a:bodyPr wrap="square">
            <a:spAutoFit/>
          </a:bodyPr>
          <a:lstStyle/>
          <a:p>
            <a:r>
              <a:rPr lang="en-US" sz="2400" dirty="0"/>
              <a:t>The worlds largest enclave</a:t>
            </a:r>
          </a:p>
          <a:p>
            <a:endParaRPr lang="en-US" sz="2400" dirty="0"/>
          </a:p>
          <a:p>
            <a:r>
              <a:rPr lang="en-US" sz="2400" dirty="0"/>
              <a:t>A kingdom entirely surrounded by South Africa, Lesotho is considered the largest enclave on Earth. It spans 11,720-square-miles and has a population of approximately two million.</a:t>
            </a:r>
          </a:p>
        </p:txBody>
      </p:sp>
    </p:spTree>
    <p:extLst>
      <p:ext uri="{BB962C8B-B14F-4D97-AF65-F5344CB8AC3E}">
        <p14:creationId xmlns:p14="http://schemas.microsoft.com/office/powerpoint/2010/main" val="441990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8011489" cy="1456267"/>
          </a:xfrm>
        </p:spPr>
        <p:txBody>
          <a:bodyPr/>
          <a:lstStyle/>
          <a:p>
            <a:r>
              <a:rPr lang="en-US" dirty="0"/>
              <a:t>A possible </a:t>
            </a:r>
            <a:r>
              <a:rPr lang="en-US" dirty="0" err="1"/>
              <a:t>quadripoint</a:t>
            </a:r>
            <a:endParaRPr lang="en-US" dirty="0"/>
          </a:p>
        </p:txBody>
      </p:sp>
      <p:pic>
        <p:nvPicPr>
          <p:cNvPr id="4" name="Content Placeholder 3"/>
          <p:cNvPicPr>
            <a:picLocks noGrp="1" noChangeAspect="1"/>
          </p:cNvPicPr>
          <p:nvPr>
            <p:ph idx="1"/>
          </p:nvPr>
        </p:nvPicPr>
        <p:blipFill>
          <a:blip r:embed="rId2"/>
          <a:stretch>
            <a:fillRect/>
          </a:stretch>
        </p:blipFill>
        <p:spPr>
          <a:xfrm>
            <a:off x="0" y="1456266"/>
            <a:ext cx="8646490" cy="5401733"/>
          </a:xfrm>
          <a:prstGeom prst="rect">
            <a:avLst/>
          </a:prstGeom>
        </p:spPr>
      </p:pic>
      <p:sp>
        <p:nvSpPr>
          <p:cNvPr id="5" name="Rectangle 4"/>
          <p:cNvSpPr/>
          <p:nvPr/>
        </p:nvSpPr>
        <p:spPr>
          <a:xfrm>
            <a:off x="8646490" y="1456265"/>
            <a:ext cx="3545510" cy="3785652"/>
          </a:xfrm>
          <a:prstGeom prst="rect">
            <a:avLst/>
          </a:prstGeom>
        </p:spPr>
        <p:txBody>
          <a:bodyPr wrap="square">
            <a:spAutoFit/>
          </a:bodyPr>
          <a:lstStyle/>
          <a:p>
            <a:r>
              <a:rPr lang="en-US" sz="2400" dirty="0"/>
              <a:t>Reportedly, only one place on earth exists where four countries meet at a single point. This so-called </a:t>
            </a:r>
            <a:r>
              <a:rPr lang="en-US" sz="2400" dirty="0" err="1"/>
              <a:t>quadripoint</a:t>
            </a:r>
            <a:r>
              <a:rPr lang="en-US" sz="2400" dirty="0"/>
              <a:t> (which many argue is only two tripoints) can be found at the intersection of </a:t>
            </a:r>
            <a:r>
              <a:rPr lang="en-US" sz="2400" dirty="0" smtClean="0"/>
              <a:t>Zambia, </a:t>
            </a:r>
            <a:r>
              <a:rPr lang="en-US" sz="2400" dirty="0"/>
              <a:t>Namibia, Zimbabwe, and Botswana</a:t>
            </a:r>
            <a:r>
              <a:rPr lang="en-US" dirty="0"/>
              <a:t>.</a:t>
            </a:r>
          </a:p>
        </p:txBody>
      </p:sp>
    </p:spTree>
    <p:extLst>
      <p:ext uri="{BB962C8B-B14F-4D97-AF65-F5344CB8AC3E}">
        <p14:creationId xmlns:p14="http://schemas.microsoft.com/office/powerpoint/2010/main" val="382084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1" y="12700"/>
            <a:ext cx="8105461" cy="1456267"/>
          </a:xfrm>
        </p:spPr>
        <p:txBody>
          <a:bodyPr/>
          <a:lstStyle/>
          <a:p>
            <a:r>
              <a:rPr lang="en-US" dirty="0"/>
              <a:t>A wildlife reserve</a:t>
            </a:r>
          </a:p>
        </p:txBody>
      </p:sp>
      <p:pic>
        <p:nvPicPr>
          <p:cNvPr id="4" name="Content Placeholder 3"/>
          <p:cNvPicPr>
            <a:picLocks noGrp="1" noChangeAspect="1"/>
          </p:cNvPicPr>
          <p:nvPr>
            <p:ph idx="1"/>
          </p:nvPr>
        </p:nvPicPr>
        <p:blipFill>
          <a:blip r:embed="rId2"/>
          <a:stretch>
            <a:fillRect/>
          </a:stretch>
        </p:blipFill>
        <p:spPr>
          <a:xfrm>
            <a:off x="0" y="1468966"/>
            <a:ext cx="8626162" cy="5389033"/>
          </a:xfrm>
          <a:prstGeom prst="rect">
            <a:avLst/>
          </a:prstGeom>
        </p:spPr>
      </p:pic>
      <p:sp>
        <p:nvSpPr>
          <p:cNvPr id="5" name="Rectangle 4"/>
          <p:cNvSpPr/>
          <p:nvPr/>
        </p:nvSpPr>
        <p:spPr>
          <a:xfrm>
            <a:off x="8626161" y="1356836"/>
            <a:ext cx="3568701" cy="4154984"/>
          </a:xfrm>
          <a:prstGeom prst="rect">
            <a:avLst/>
          </a:prstGeom>
        </p:spPr>
        <p:txBody>
          <a:bodyPr wrap="square">
            <a:spAutoFit/>
          </a:bodyPr>
          <a:lstStyle/>
          <a:p>
            <a:r>
              <a:rPr lang="en-US" sz="2400" dirty="0"/>
              <a:t>Between North Korea and South Korea is a buffer, known as the Korean Demilitarized Zone. More than half a century after its creation in 1953, this 2.5 mile-wide and 155-mile-long stretch has become something of a nature reserve. Both countries have cooperated to</a:t>
            </a:r>
          </a:p>
        </p:txBody>
      </p:sp>
    </p:spTree>
    <p:extLst>
      <p:ext uri="{BB962C8B-B14F-4D97-AF65-F5344CB8AC3E}">
        <p14:creationId xmlns:p14="http://schemas.microsoft.com/office/powerpoint/2010/main" val="790835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646490" cy="1456267"/>
          </a:xfrm>
        </p:spPr>
        <p:txBody>
          <a:bodyPr/>
          <a:lstStyle/>
          <a:p>
            <a:r>
              <a:rPr lang="en-US" dirty="0"/>
              <a:t>The worlds smallest republic</a:t>
            </a:r>
          </a:p>
        </p:txBody>
      </p:sp>
      <p:pic>
        <p:nvPicPr>
          <p:cNvPr id="4" name="Content Placeholder 3"/>
          <p:cNvPicPr>
            <a:picLocks noGrp="1" noChangeAspect="1"/>
          </p:cNvPicPr>
          <p:nvPr>
            <p:ph idx="1"/>
          </p:nvPr>
        </p:nvPicPr>
        <p:blipFill>
          <a:blip r:embed="rId2"/>
          <a:stretch>
            <a:fillRect/>
          </a:stretch>
        </p:blipFill>
        <p:spPr>
          <a:xfrm>
            <a:off x="0" y="1456266"/>
            <a:ext cx="8646490" cy="5401733"/>
          </a:xfrm>
          <a:prstGeom prst="rect">
            <a:avLst/>
          </a:prstGeom>
        </p:spPr>
      </p:pic>
      <p:sp>
        <p:nvSpPr>
          <p:cNvPr id="5" name="Rectangle 4"/>
          <p:cNvSpPr/>
          <p:nvPr/>
        </p:nvSpPr>
        <p:spPr>
          <a:xfrm>
            <a:off x="8646490" y="1203236"/>
            <a:ext cx="3545510" cy="5262979"/>
          </a:xfrm>
          <a:prstGeom prst="rect">
            <a:avLst/>
          </a:prstGeom>
        </p:spPr>
        <p:txBody>
          <a:bodyPr wrap="square">
            <a:spAutoFit/>
          </a:bodyPr>
          <a:lstStyle/>
          <a:p>
            <a:r>
              <a:rPr lang="en-US" sz="2800" dirty="0" smtClean="0"/>
              <a:t>If you</a:t>
            </a:r>
            <a:r>
              <a:rPr lang="en-US" sz="2800" dirty="0"/>
              <a:t>’</a:t>
            </a:r>
            <a:r>
              <a:rPr lang="en-US" sz="2800" dirty="0" smtClean="0"/>
              <a:t>re </a:t>
            </a:r>
            <a:r>
              <a:rPr lang="en-US" sz="2800" dirty="0"/>
              <a:t>visiting the worlds oldest, smallest republic, </a:t>
            </a:r>
            <a:r>
              <a:rPr lang="en-US" sz="2800" dirty="0" smtClean="0"/>
              <a:t>you’ll </a:t>
            </a:r>
            <a:r>
              <a:rPr lang="en-US" sz="2800" dirty="0"/>
              <a:t>find it entirely engulfed in Italy. The Republic of San Marino is an enclave, as is Vatican City. After crossing the quirky border, you can score one of the worlds coolest passport stamps.</a:t>
            </a:r>
          </a:p>
        </p:txBody>
      </p:sp>
    </p:spTree>
    <p:extLst>
      <p:ext uri="{BB962C8B-B14F-4D97-AF65-F5344CB8AC3E}">
        <p14:creationId xmlns:p14="http://schemas.microsoft.com/office/powerpoint/2010/main" val="3426427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
            <a:ext cx="7848601" cy="1456267"/>
          </a:xfrm>
        </p:spPr>
        <p:txBody>
          <a:bodyPr/>
          <a:lstStyle/>
          <a:p>
            <a:r>
              <a:rPr lang="en-US" dirty="0"/>
              <a:t>A very confusing village</a:t>
            </a:r>
          </a:p>
        </p:txBody>
      </p:sp>
      <p:pic>
        <p:nvPicPr>
          <p:cNvPr id="4" name="Content Placeholder 3"/>
          <p:cNvPicPr>
            <a:picLocks noGrp="1" noChangeAspect="1"/>
          </p:cNvPicPr>
          <p:nvPr>
            <p:ph idx="1"/>
          </p:nvPr>
        </p:nvPicPr>
        <p:blipFill>
          <a:blip r:embed="rId2"/>
          <a:stretch>
            <a:fillRect/>
          </a:stretch>
        </p:blipFill>
        <p:spPr>
          <a:xfrm>
            <a:off x="0" y="1456266"/>
            <a:ext cx="8646490" cy="5401733"/>
          </a:xfrm>
          <a:prstGeom prst="rect">
            <a:avLst/>
          </a:prstGeom>
        </p:spPr>
      </p:pic>
      <p:sp>
        <p:nvSpPr>
          <p:cNvPr id="5" name="Rectangle 4"/>
          <p:cNvSpPr/>
          <p:nvPr/>
        </p:nvSpPr>
        <p:spPr>
          <a:xfrm>
            <a:off x="8659190" y="728132"/>
            <a:ext cx="3532810" cy="5940088"/>
          </a:xfrm>
          <a:prstGeom prst="rect">
            <a:avLst/>
          </a:prstGeom>
        </p:spPr>
        <p:txBody>
          <a:bodyPr wrap="square">
            <a:spAutoFit/>
          </a:bodyPr>
          <a:lstStyle/>
          <a:p>
            <a:r>
              <a:rPr lang="en-US" sz="2000" dirty="0"/>
              <a:t>More like a patchwork quilt than a village, the territory of </a:t>
            </a:r>
            <a:r>
              <a:rPr lang="en-US" sz="2000" dirty="0" err="1"/>
              <a:t>Baarle</a:t>
            </a:r>
            <a:r>
              <a:rPr lang="en-US" sz="2000" dirty="0"/>
              <a:t> is shared by Belgium and the Netherlands, with seven Dutch exclaves inside some 22 Belgian exclaves (</a:t>
            </a:r>
            <a:r>
              <a:rPr lang="en-US" sz="2000" dirty="0" err="1"/>
              <a:t>Baarle-Hertog</a:t>
            </a:r>
            <a:r>
              <a:rPr lang="en-US" sz="2000" dirty="0"/>
              <a:t>) scattered across Dutch territory (</a:t>
            </a:r>
            <a:r>
              <a:rPr lang="en-US" sz="2000" dirty="0" err="1"/>
              <a:t>Baarle</a:t>
            </a:r>
            <a:r>
              <a:rPr lang="en-US" sz="2000" dirty="0"/>
              <a:t>-Nassau). Here, the border is quite literal, with white crosses and country indicators running through cafes and homes with seeming abandon. A buildings nationality is determined by the location of the front door. As NPR hilariously pointed out, you can cross five international borders here in just 60 </a:t>
            </a:r>
            <a:r>
              <a:rPr lang="en-US" sz="2000" dirty="0" smtClean="0"/>
              <a:t>seconds without </a:t>
            </a:r>
            <a:r>
              <a:rPr lang="en-US" sz="2000" dirty="0"/>
              <a:t>breaking a sweat. </a:t>
            </a:r>
          </a:p>
        </p:txBody>
      </p:sp>
    </p:spTree>
    <p:extLst>
      <p:ext uri="{BB962C8B-B14F-4D97-AF65-F5344CB8AC3E}">
        <p14:creationId xmlns:p14="http://schemas.microsoft.com/office/powerpoint/2010/main" val="379867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0"/>
            <a:ext cx="7846389" cy="1456267"/>
          </a:xfrm>
        </p:spPr>
        <p:txBody>
          <a:bodyPr/>
          <a:lstStyle/>
          <a:p>
            <a:r>
              <a:rPr lang="en-US" dirty="0"/>
              <a:t>Land owned by no one</a:t>
            </a:r>
          </a:p>
        </p:txBody>
      </p:sp>
      <p:pic>
        <p:nvPicPr>
          <p:cNvPr id="4" name="Content Placeholder 3"/>
          <p:cNvPicPr>
            <a:picLocks noGrp="1" noChangeAspect="1"/>
          </p:cNvPicPr>
          <p:nvPr>
            <p:ph idx="1"/>
          </p:nvPr>
        </p:nvPicPr>
        <p:blipFill>
          <a:blip r:embed="rId2"/>
          <a:stretch>
            <a:fillRect/>
          </a:stretch>
        </p:blipFill>
        <p:spPr>
          <a:xfrm>
            <a:off x="0" y="1456266"/>
            <a:ext cx="8646490" cy="5401733"/>
          </a:xfrm>
          <a:prstGeom prst="rect">
            <a:avLst/>
          </a:prstGeom>
        </p:spPr>
      </p:pic>
      <p:sp>
        <p:nvSpPr>
          <p:cNvPr id="5" name="Rectangle 4"/>
          <p:cNvSpPr/>
          <p:nvPr/>
        </p:nvSpPr>
        <p:spPr>
          <a:xfrm>
            <a:off x="8646490" y="305138"/>
            <a:ext cx="3545510" cy="6001643"/>
          </a:xfrm>
          <a:prstGeom prst="rect">
            <a:avLst/>
          </a:prstGeom>
        </p:spPr>
        <p:txBody>
          <a:bodyPr wrap="square">
            <a:spAutoFit/>
          </a:bodyPr>
          <a:lstStyle/>
          <a:p>
            <a:r>
              <a:rPr lang="en-US" sz="2400" dirty="0"/>
              <a:t>While most countries clash over land claims, </a:t>
            </a:r>
            <a:r>
              <a:rPr lang="en-US" sz="2400" dirty="0" smtClean="0"/>
              <a:t>there’s </a:t>
            </a:r>
            <a:r>
              <a:rPr lang="en-US" sz="2400" dirty="0"/>
              <a:t>one 800-square-mile piece of land in Africa that is owned by no one. </a:t>
            </a:r>
            <a:r>
              <a:rPr lang="en-US" sz="2400" dirty="0" err="1"/>
              <a:t>Bir</a:t>
            </a:r>
            <a:r>
              <a:rPr lang="en-US" sz="2400" dirty="0"/>
              <a:t> </a:t>
            </a:r>
            <a:r>
              <a:rPr lang="en-US" sz="2400" dirty="0" err="1"/>
              <a:t>Tawilis</a:t>
            </a:r>
            <a:r>
              <a:rPr lang="en-US" sz="2400" dirty="0"/>
              <a:t> wedged between Egypt and Sudan, and neither country </a:t>
            </a:r>
            <a:r>
              <a:rPr lang="en-US" sz="2400" dirty="0" smtClean="0"/>
              <a:t>wants </a:t>
            </a:r>
            <a:r>
              <a:rPr lang="en-US" sz="2400" dirty="0"/>
              <a:t>to claim the small, lawless, uninhabited bit of desert. To do so would be to officially renounce ownership of the fertile </a:t>
            </a:r>
            <a:r>
              <a:rPr lang="en-US" sz="2400" dirty="0" err="1"/>
              <a:t>Halaib</a:t>
            </a:r>
            <a:r>
              <a:rPr lang="en-US" sz="2400" dirty="0"/>
              <a:t> Triangle. Each </a:t>
            </a:r>
            <a:r>
              <a:rPr lang="en-US" sz="2400" dirty="0" smtClean="0"/>
              <a:t>country’s </a:t>
            </a:r>
            <a:r>
              <a:rPr lang="en-US" sz="2400" dirty="0"/>
              <a:t>maps depict the border differently.</a:t>
            </a:r>
          </a:p>
        </p:txBody>
      </p:sp>
    </p:spTree>
    <p:extLst>
      <p:ext uri="{BB962C8B-B14F-4D97-AF65-F5344CB8AC3E}">
        <p14:creationId xmlns:p14="http://schemas.microsoft.com/office/powerpoint/2010/main" val="33439007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emplate>TM03457452[[fn=Celestial]]</Template>
  <TotalTime>794</TotalTime>
  <Words>1032</Words>
  <Application>Microsoft Office PowerPoint</Application>
  <PresentationFormat>Widescreen</PresentationFormat>
  <Paragraphs>37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Celestial</vt:lpstr>
      <vt:lpstr>the Worlds Most Fascinating International Borders</vt:lpstr>
      <vt:lpstr>Little Diomede and Big Diomede.</vt:lpstr>
      <vt:lpstr>Campione dItalia </vt:lpstr>
      <vt:lpstr>Lesotho </vt:lpstr>
      <vt:lpstr>A possible quadripoint</vt:lpstr>
      <vt:lpstr>A wildlife reserve</vt:lpstr>
      <vt:lpstr>The worlds smallest republic</vt:lpstr>
      <vt:lpstr>A very confusing village</vt:lpstr>
      <vt:lpstr>Land owned by no one</vt:lpstr>
      <vt:lpstr>The worlds tallest international border</vt:lpstr>
      <vt:lpstr>An extinct, third-order enclave</vt:lpstr>
      <vt:lpstr>This disused railway</vt:lpstr>
      <vt:lpstr>A misplaced lighthouse</vt:lpstr>
      <vt:lpstr>Angle Inlet</vt:lpstr>
      <vt:lpstr>China-Pakistan-India (Kashmir)</vt:lpstr>
      <vt:lpstr>Namibia's Caprivi Strip</vt:lpstr>
      <vt:lpstr>Antarctica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Worlds Most Fascinating International Borders</dc:title>
  <dc:creator>Joseph Naumann</dc:creator>
  <cp:lastModifiedBy>Joseph Naumann</cp:lastModifiedBy>
  <cp:revision>7</cp:revision>
  <dcterms:created xsi:type="dcterms:W3CDTF">2017-01-19T23:06:35Z</dcterms:created>
  <dcterms:modified xsi:type="dcterms:W3CDTF">2017-01-20T12:20:36Z</dcterms:modified>
</cp:coreProperties>
</file>