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9"/>
  </p:notesMasterIdLst>
  <p:sldIdLst>
    <p:sldId id="256" r:id="rId3"/>
    <p:sldId id="257" r:id="rId4"/>
    <p:sldId id="258" r:id="rId5"/>
    <p:sldId id="259" r:id="rId6"/>
    <p:sldId id="261" r:id="rId7"/>
    <p:sldId id="260" r:id="rId8"/>
    <p:sldId id="262" r:id="rId9"/>
    <p:sldId id="263" r:id="rId10"/>
    <p:sldId id="264" r:id="rId11"/>
    <p:sldId id="265" r:id="rId12"/>
    <p:sldId id="266" r:id="rId13"/>
    <p:sldId id="276" r:id="rId14"/>
    <p:sldId id="267" r:id="rId15"/>
    <p:sldId id="268" r:id="rId16"/>
    <p:sldId id="269" r:id="rId17"/>
    <p:sldId id="270" r:id="rId18"/>
    <p:sldId id="271" r:id="rId19"/>
    <p:sldId id="272" r:id="rId20"/>
    <p:sldId id="273" r:id="rId21"/>
    <p:sldId id="275" r:id="rId22"/>
    <p:sldId id="274" r:id="rId23"/>
    <p:sldId id="277" r:id="rId24"/>
    <p:sldId id="278" r:id="rId25"/>
    <p:sldId id="279" r:id="rId26"/>
    <p:sldId id="281" r:id="rId27"/>
    <p:sldId id="280" r:id="rId2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30" autoAdjust="0"/>
    <p:restoredTop sz="94600"/>
  </p:normalViewPr>
  <p:slideViewPr>
    <p:cSldViewPr>
      <p:cViewPr varScale="1">
        <p:scale>
          <a:sx n="89" d="100"/>
          <a:sy n="89" d="100"/>
        </p:scale>
        <p:origin x="648"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993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994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994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4809FED-9D83-4021-838F-4A8D38C01CCD}" type="slidenum">
              <a:rPr lang="en-US"/>
              <a:pPr/>
              <a:t>‹#›</a:t>
            </a:fld>
            <a:endParaRPr lang="en-US"/>
          </a:p>
        </p:txBody>
      </p:sp>
    </p:spTree>
    <p:extLst>
      <p:ext uri="{BB962C8B-B14F-4D97-AF65-F5344CB8AC3E}">
        <p14:creationId xmlns:p14="http://schemas.microsoft.com/office/powerpoint/2010/main" val="36027740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p>
        </p:txBody>
      </p:sp>
      <p:sp>
        <p:nvSpPr>
          <p:cNvPr id="23555"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3556" name="Rectangle 4"/>
          <p:cNvSpPr>
            <a:spLocks noGrp="1" noChangeArrowheads="1"/>
          </p:cNvSpPr>
          <p:nvPr>
            <p:ph type="dt" sz="half" idx="2"/>
          </p:nvPr>
        </p:nvSpPr>
        <p:spPr/>
        <p:txBody>
          <a:bodyPr/>
          <a:lstStyle>
            <a:lvl1pPr>
              <a:defRPr/>
            </a:lvl1pPr>
          </a:lstStyle>
          <a:p>
            <a:endParaRPr lang="en-US"/>
          </a:p>
        </p:txBody>
      </p:sp>
      <p:sp>
        <p:nvSpPr>
          <p:cNvPr id="23557" name="Rectangle 5"/>
          <p:cNvSpPr>
            <a:spLocks noGrp="1" noChangeArrowheads="1"/>
          </p:cNvSpPr>
          <p:nvPr>
            <p:ph type="ftr" sz="quarter" idx="3"/>
          </p:nvPr>
        </p:nvSpPr>
        <p:spPr/>
        <p:txBody>
          <a:bodyPr/>
          <a:lstStyle>
            <a:lvl1pPr>
              <a:defRPr/>
            </a:lvl1pPr>
          </a:lstStyle>
          <a:p>
            <a:endParaRPr lang="en-US"/>
          </a:p>
        </p:txBody>
      </p:sp>
      <p:sp>
        <p:nvSpPr>
          <p:cNvPr id="23558" name="Rectangle 6"/>
          <p:cNvSpPr>
            <a:spLocks noGrp="1" noChangeArrowheads="1"/>
          </p:cNvSpPr>
          <p:nvPr>
            <p:ph type="sldNum" sz="quarter" idx="4"/>
          </p:nvPr>
        </p:nvSpPr>
        <p:spPr/>
        <p:txBody>
          <a:bodyPr/>
          <a:lstStyle>
            <a:lvl1pPr>
              <a:defRPr/>
            </a:lvl1pPr>
          </a:lstStyle>
          <a:p>
            <a:fld id="{DBD79664-A83E-4671-8E8E-20C5C12C128F}"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7F24484-EC5C-403B-940A-31AA0A8D5589}" type="slidenum">
              <a:rPr lang="en-US"/>
              <a:pPr/>
              <a:t>‹#›</a:t>
            </a:fld>
            <a:endParaRPr lang="en-US"/>
          </a:p>
        </p:txBody>
      </p:sp>
    </p:spTree>
    <p:extLst>
      <p:ext uri="{BB962C8B-B14F-4D97-AF65-F5344CB8AC3E}">
        <p14:creationId xmlns:p14="http://schemas.microsoft.com/office/powerpoint/2010/main" val="781356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424F1CD-5313-4D44-9D42-EA9B9B96555D}" type="slidenum">
              <a:rPr lang="en-US"/>
              <a:pPr/>
              <a:t>‹#›</a:t>
            </a:fld>
            <a:endParaRPr lang="en-US"/>
          </a:p>
        </p:txBody>
      </p:sp>
    </p:spTree>
    <p:extLst>
      <p:ext uri="{BB962C8B-B14F-4D97-AF65-F5344CB8AC3E}">
        <p14:creationId xmlns:p14="http://schemas.microsoft.com/office/powerpoint/2010/main" val="3533424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30724"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30725" name="Rectangle 5"/>
          <p:cNvSpPr>
            <a:spLocks noGrp="1" noChangeArrowheads="1"/>
          </p:cNvSpPr>
          <p:nvPr>
            <p:ph type="dt" sz="half" idx="2"/>
          </p:nvPr>
        </p:nvSpPr>
        <p:spPr/>
        <p:txBody>
          <a:bodyPr/>
          <a:lstStyle>
            <a:lvl1pPr>
              <a:defRPr/>
            </a:lvl1pPr>
          </a:lstStyle>
          <a:p>
            <a:endParaRPr lang="en-US"/>
          </a:p>
        </p:txBody>
      </p:sp>
      <p:sp>
        <p:nvSpPr>
          <p:cNvPr id="30726" name="Rectangle 6"/>
          <p:cNvSpPr>
            <a:spLocks noGrp="1" noChangeArrowheads="1"/>
          </p:cNvSpPr>
          <p:nvPr>
            <p:ph type="ftr" sz="quarter" idx="3"/>
          </p:nvPr>
        </p:nvSpPr>
        <p:spPr/>
        <p:txBody>
          <a:bodyPr/>
          <a:lstStyle>
            <a:lvl1pPr>
              <a:defRPr/>
            </a:lvl1pPr>
          </a:lstStyle>
          <a:p>
            <a:endParaRPr lang="en-US"/>
          </a:p>
        </p:txBody>
      </p:sp>
      <p:sp>
        <p:nvSpPr>
          <p:cNvPr id="30727" name="Rectangle 7"/>
          <p:cNvSpPr>
            <a:spLocks noGrp="1" noChangeArrowheads="1"/>
          </p:cNvSpPr>
          <p:nvPr>
            <p:ph type="sldNum" sz="quarter" idx="4"/>
          </p:nvPr>
        </p:nvSpPr>
        <p:spPr/>
        <p:txBody>
          <a:bodyPr/>
          <a:lstStyle>
            <a:lvl1pPr>
              <a:defRPr/>
            </a:lvl1pPr>
          </a:lstStyle>
          <a:p>
            <a:fld id="{1BA41940-22A8-49DE-938F-FE878BAF806B}"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020E9C-FCFC-4781-BABD-449232A28E66}" type="slidenum">
              <a:rPr lang="en-US"/>
              <a:pPr/>
              <a:t>‹#›</a:t>
            </a:fld>
            <a:endParaRPr lang="en-US"/>
          </a:p>
        </p:txBody>
      </p:sp>
    </p:spTree>
    <p:extLst>
      <p:ext uri="{BB962C8B-B14F-4D97-AF65-F5344CB8AC3E}">
        <p14:creationId xmlns:p14="http://schemas.microsoft.com/office/powerpoint/2010/main" val="72420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2299E15-C19C-4D62-8C5C-AC33FCD6C80E}" type="slidenum">
              <a:rPr lang="en-US"/>
              <a:pPr/>
              <a:t>‹#›</a:t>
            </a:fld>
            <a:endParaRPr lang="en-US"/>
          </a:p>
        </p:txBody>
      </p:sp>
    </p:spTree>
    <p:extLst>
      <p:ext uri="{BB962C8B-B14F-4D97-AF65-F5344CB8AC3E}">
        <p14:creationId xmlns:p14="http://schemas.microsoft.com/office/powerpoint/2010/main" val="2499934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29BDDC6-9917-48DF-887F-4DF6A3A7F4CF}" type="slidenum">
              <a:rPr lang="en-US"/>
              <a:pPr/>
              <a:t>‹#›</a:t>
            </a:fld>
            <a:endParaRPr lang="en-US"/>
          </a:p>
        </p:txBody>
      </p:sp>
    </p:spTree>
    <p:extLst>
      <p:ext uri="{BB962C8B-B14F-4D97-AF65-F5344CB8AC3E}">
        <p14:creationId xmlns:p14="http://schemas.microsoft.com/office/powerpoint/2010/main" val="20027684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9CE195A-4275-4F82-BBE7-C7DF100F1BD9}" type="slidenum">
              <a:rPr lang="en-US"/>
              <a:pPr/>
              <a:t>‹#›</a:t>
            </a:fld>
            <a:endParaRPr lang="en-US"/>
          </a:p>
        </p:txBody>
      </p:sp>
    </p:spTree>
    <p:extLst>
      <p:ext uri="{BB962C8B-B14F-4D97-AF65-F5344CB8AC3E}">
        <p14:creationId xmlns:p14="http://schemas.microsoft.com/office/powerpoint/2010/main" val="1582309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7C30DE5-D3C2-4B21-BE62-3281DE744B1B}" type="slidenum">
              <a:rPr lang="en-US"/>
              <a:pPr/>
              <a:t>‹#›</a:t>
            </a:fld>
            <a:endParaRPr lang="en-US"/>
          </a:p>
        </p:txBody>
      </p:sp>
    </p:spTree>
    <p:extLst>
      <p:ext uri="{BB962C8B-B14F-4D97-AF65-F5344CB8AC3E}">
        <p14:creationId xmlns:p14="http://schemas.microsoft.com/office/powerpoint/2010/main" val="4163707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593FA05-D759-4EA0-8BC6-1F8CE831BF47}" type="slidenum">
              <a:rPr lang="en-US"/>
              <a:pPr/>
              <a:t>‹#›</a:t>
            </a:fld>
            <a:endParaRPr lang="en-US"/>
          </a:p>
        </p:txBody>
      </p:sp>
    </p:spTree>
    <p:extLst>
      <p:ext uri="{BB962C8B-B14F-4D97-AF65-F5344CB8AC3E}">
        <p14:creationId xmlns:p14="http://schemas.microsoft.com/office/powerpoint/2010/main" val="999417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C62CB4C-9546-4F1F-851B-8B729D14FC8C}" type="slidenum">
              <a:rPr lang="en-US"/>
              <a:pPr/>
              <a:t>‹#›</a:t>
            </a:fld>
            <a:endParaRPr lang="en-US"/>
          </a:p>
        </p:txBody>
      </p:sp>
    </p:spTree>
    <p:extLst>
      <p:ext uri="{BB962C8B-B14F-4D97-AF65-F5344CB8AC3E}">
        <p14:creationId xmlns:p14="http://schemas.microsoft.com/office/powerpoint/2010/main" val="848750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1389CDD-8DCF-4BA0-8027-4F598C2CEFDC}" type="slidenum">
              <a:rPr lang="en-US"/>
              <a:pPr/>
              <a:t>‹#›</a:t>
            </a:fld>
            <a:endParaRPr lang="en-US"/>
          </a:p>
        </p:txBody>
      </p:sp>
    </p:spTree>
    <p:extLst>
      <p:ext uri="{BB962C8B-B14F-4D97-AF65-F5344CB8AC3E}">
        <p14:creationId xmlns:p14="http://schemas.microsoft.com/office/powerpoint/2010/main" val="4190518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A1D1B37-4FD5-45D5-8B8E-1EB813DAF115}" type="slidenum">
              <a:rPr lang="en-US"/>
              <a:pPr/>
              <a:t>‹#›</a:t>
            </a:fld>
            <a:endParaRPr lang="en-US"/>
          </a:p>
        </p:txBody>
      </p:sp>
    </p:spTree>
    <p:extLst>
      <p:ext uri="{BB962C8B-B14F-4D97-AF65-F5344CB8AC3E}">
        <p14:creationId xmlns:p14="http://schemas.microsoft.com/office/powerpoint/2010/main" val="2845127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365BACF-099B-400B-A525-3499DA12DDF7}" type="slidenum">
              <a:rPr lang="en-US"/>
              <a:pPr/>
              <a:t>‹#›</a:t>
            </a:fld>
            <a:endParaRPr lang="en-US"/>
          </a:p>
        </p:txBody>
      </p:sp>
    </p:spTree>
    <p:extLst>
      <p:ext uri="{BB962C8B-B14F-4D97-AF65-F5344CB8AC3E}">
        <p14:creationId xmlns:p14="http://schemas.microsoft.com/office/powerpoint/2010/main" val="4210969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173D5D6-C1FC-41C6-BAFF-BB491B023386}" type="slidenum">
              <a:rPr lang="en-US"/>
              <a:pPr/>
              <a:t>‹#›</a:t>
            </a:fld>
            <a:endParaRPr lang="en-US"/>
          </a:p>
        </p:txBody>
      </p:sp>
    </p:spTree>
    <p:extLst>
      <p:ext uri="{BB962C8B-B14F-4D97-AF65-F5344CB8AC3E}">
        <p14:creationId xmlns:p14="http://schemas.microsoft.com/office/powerpoint/2010/main" val="1209880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28C7007-5D1F-4E1E-AA71-8E2950801B72}" type="slidenum">
              <a:rPr lang="en-US"/>
              <a:pPr/>
              <a:t>‹#›</a:t>
            </a:fld>
            <a:endParaRPr lang="en-US"/>
          </a:p>
        </p:txBody>
      </p:sp>
    </p:spTree>
    <p:extLst>
      <p:ext uri="{BB962C8B-B14F-4D97-AF65-F5344CB8AC3E}">
        <p14:creationId xmlns:p14="http://schemas.microsoft.com/office/powerpoint/2010/main" val="3762911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4D220E4-F3A4-4200-B2F3-7CA671B16146}" type="slidenum">
              <a:rPr lang="en-US"/>
              <a:pPr/>
              <a:t>‹#›</a:t>
            </a:fld>
            <a:endParaRPr lang="en-US"/>
          </a:p>
        </p:txBody>
      </p:sp>
    </p:spTree>
    <p:extLst>
      <p:ext uri="{BB962C8B-B14F-4D97-AF65-F5344CB8AC3E}">
        <p14:creationId xmlns:p14="http://schemas.microsoft.com/office/powerpoint/2010/main" val="3276623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22B1007-DA75-4D44-8C2C-0D3E7DF20BF5}" type="slidenum">
              <a:rPr lang="en-US"/>
              <a:pPr/>
              <a:t>‹#›</a:t>
            </a:fld>
            <a:endParaRPr lang="en-US"/>
          </a:p>
        </p:txBody>
      </p:sp>
    </p:spTree>
    <p:extLst>
      <p:ext uri="{BB962C8B-B14F-4D97-AF65-F5344CB8AC3E}">
        <p14:creationId xmlns:p14="http://schemas.microsoft.com/office/powerpoint/2010/main" val="729036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1ECDE07-FE76-4EE8-9FE0-C2BC93848CED}" type="slidenum">
              <a:rPr lang="en-US"/>
              <a:pPr/>
              <a:t>‹#›</a:t>
            </a:fld>
            <a:endParaRPr lang="en-US"/>
          </a:p>
        </p:txBody>
      </p:sp>
    </p:spTree>
    <p:extLst>
      <p:ext uri="{BB962C8B-B14F-4D97-AF65-F5344CB8AC3E}">
        <p14:creationId xmlns:p14="http://schemas.microsoft.com/office/powerpoint/2010/main" val="2118608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1B0BD71-9C37-4C7F-B451-C1D3437476BB}" type="slidenum">
              <a:rPr lang="en-US"/>
              <a:pPr/>
              <a:t>‹#›</a:t>
            </a:fld>
            <a:endParaRPr lang="en-US"/>
          </a:p>
        </p:txBody>
      </p:sp>
    </p:spTree>
    <p:extLst>
      <p:ext uri="{BB962C8B-B14F-4D97-AF65-F5344CB8AC3E}">
        <p14:creationId xmlns:p14="http://schemas.microsoft.com/office/powerpoint/2010/main" val="2888631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BEB4FFB-806F-4AB9-AE11-56432BC5A173}" type="slidenum">
              <a:rPr lang="en-US"/>
              <a:pPr/>
              <a:t>‹#›</a:t>
            </a:fld>
            <a:endParaRPr lang="en-US"/>
          </a:p>
        </p:txBody>
      </p:sp>
    </p:spTree>
    <p:extLst>
      <p:ext uri="{BB962C8B-B14F-4D97-AF65-F5344CB8AC3E}">
        <p14:creationId xmlns:p14="http://schemas.microsoft.com/office/powerpoint/2010/main" val="2176287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9FB4894-E77F-4FA4-B8E9-2C8A113F7394}" type="slidenum">
              <a:rPr lang="en-US"/>
              <a:pPr/>
              <a:t>‹#›</a:t>
            </a:fld>
            <a:endParaRPr lang="en-US"/>
          </a:p>
        </p:txBody>
      </p:sp>
    </p:spTree>
    <p:extLst>
      <p:ext uri="{BB962C8B-B14F-4D97-AF65-F5344CB8AC3E}">
        <p14:creationId xmlns:p14="http://schemas.microsoft.com/office/powerpoint/2010/main" val="1077233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399F95A-AFF3-432E-B5DF-A5C78FBAF009}"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9700"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01"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9702"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9703"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F1B6105-17E4-469B-B609-E1A37D4D4AAA}"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p:txBody>
          <a:bodyPr/>
          <a:lstStyle/>
          <a:p>
            <a:r>
              <a:rPr lang="en-US" b="1" dirty="0"/>
              <a:t>BEFORE CHAINSAWS....THIS IS TRULY AMAZING</a:t>
            </a:r>
          </a:p>
        </p:txBody>
      </p:sp>
      <p:sp>
        <p:nvSpPr>
          <p:cNvPr id="53251" name="Rectangle 3"/>
          <p:cNvSpPr>
            <a:spLocks noGrp="1" noChangeArrowheads="1"/>
          </p:cNvSpPr>
          <p:nvPr>
            <p:ph type="subTitle" idx="1"/>
          </p:nvPr>
        </p:nvSpPr>
        <p:spPr/>
        <p:txBody>
          <a:bodyPr/>
          <a:lstStyle/>
          <a:p>
            <a:r>
              <a:rPr lang="en-US" dirty="0"/>
              <a:t>Even those who don't live in a log home will enjoy this blast from the past!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295400"/>
          </a:xfrm>
        </p:spPr>
        <p:txBody>
          <a:bodyPr/>
          <a:lstStyle/>
          <a:p>
            <a:r>
              <a:rPr lang="en-US" sz="2800" dirty="0"/>
              <a:t>A long time before anyone ever thought of a mobile home or RV, hollowed out logs were also used to house and feed the logging crews</a:t>
            </a:r>
          </a:p>
        </p:txBody>
      </p:sp>
      <p:pic>
        <p:nvPicPr>
          <p:cNvPr id="4" name="Content Placeholder 3"/>
          <p:cNvPicPr>
            <a:picLocks noGrp="1" noChangeAspect="1"/>
          </p:cNvPicPr>
          <p:nvPr>
            <p:ph idx="1"/>
          </p:nvPr>
        </p:nvPicPr>
        <p:blipFill>
          <a:blip r:embed="rId2"/>
          <a:stretch>
            <a:fillRect/>
          </a:stretch>
        </p:blipFill>
        <p:spPr>
          <a:xfrm>
            <a:off x="-1" y="1254224"/>
            <a:ext cx="9143999" cy="5603776"/>
          </a:xfrm>
          <a:prstGeom prst="rect">
            <a:avLst/>
          </a:prstGeom>
        </p:spPr>
      </p:pic>
    </p:spTree>
    <p:extLst>
      <p:ext uri="{BB962C8B-B14F-4D97-AF65-F5344CB8AC3E}">
        <p14:creationId xmlns:p14="http://schemas.microsoft.com/office/powerpoint/2010/main" val="559491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457200"/>
            <a:ext cx="8226425" cy="6019800"/>
          </a:xfrm>
        </p:spPr>
        <p:txBody>
          <a:bodyPr/>
          <a:lstStyle/>
          <a:p>
            <a:r>
              <a:rPr lang="en-US" sz="2800" dirty="0"/>
              <a:t>We are accustomed to our modern conveniences like electricity and gasoline powered chainsaws, and it is always such a mind-boggling experience to see how such monumental tasks were performed before these conveniences appeared on the scene.  Remember that the </a:t>
            </a:r>
            <a:r>
              <a:rPr lang="en-US" sz="2800" dirty="0" smtClean="0"/>
              <a:t>previous picture shows </a:t>
            </a:r>
            <a:r>
              <a:rPr lang="en-US" sz="2800" dirty="0"/>
              <a:t>a hollowed-out log made into a travel trailer</a:t>
            </a:r>
            <a:r>
              <a:rPr lang="en-US" sz="2800" dirty="0" smtClean="0"/>
              <a:t>.</a:t>
            </a:r>
          </a:p>
          <a:p>
            <a:endParaRPr lang="en-US" sz="2800" dirty="0"/>
          </a:p>
          <a:p>
            <a:r>
              <a:rPr lang="en-US" sz="2800" b="1" dirty="0"/>
              <a:t>Once upon a time  --- People weren't afraid to work </a:t>
            </a:r>
            <a:r>
              <a:rPr lang="en-US" sz="2800" b="1" dirty="0" smtClean="0"/>
              <a:t>physically hard for </a:t>
            </a:r>
            <a:r>
              <a:rPr lang="en-US" sz="2800" b="1" dirty="0"/>
              <a:t>a living </a:t>
            </a:r>
            <a:r>
              <a:rPr lang="en-US" sz="2800" b="1" dirty="0" smtClean="0"/>
              <a:t>----------- Check out the additional pictures</a:t>
            </a:r>
            <a:endParaRPr lang="en-US" sz="2800" dirty="0"/>
          </a:p>
          <a:p>
            <a:endParaRPr lang="en-US" sz="2800" dirty="0"/>
          </a:p>
        </p:txBody>
      </p:sp>
    </p:spTree>
    <p:extLst>
      <p:ext uri="{BB962C8B-B14F-4D97-AF65-F5344CB8AC3E}">
        <p14:creationId xmlns:p14="http://schemas.microsoft.com/office/powerpoint/2010/main" val="28629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55613" y="274638"/>
            <a:ext cx="8226425" cy="563562"/>
          </a:xfrm>
        </p:spPr>
        <p:txBody>
          <a:bodyPr/>
          <a:lstStyle/>
          <a:p>
            <a:r>
              <a:rPr lang="en-US" dirty="0" smtClean="0"/>
              <a:t>Logging tools</a:t>
            </a:r>
            <a:endParaRPr lang="en-US" dirty="0"/>
          </a:p>
        </p:txBody>
      </p:sp>
    </p:spTree>
    <p:extLst>
      <p:ext uri="{BB962C8B-B14F-4D97-AF65-F5344CB8AC3E}">
        <p14:creationId xmlns:p14="http://schemas.microsoft.com/office/powerpoint/2010/main" val="3978719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533400" y="5551"/>
            <a:ext cx="8083748" cy="6852449"/>
          </a:xfrm>
          <a:prstGeom prst="rect">
            <a:avLst/>
          </a:prstGeom>
        </p:spPr>
      </p:pic>
    </p:spTree>
    <p:extLst>
      <p:ext uri="{BB962C8B-B14F-4D97-AF65-F5344CB8AC3E}">
        <p14:creationId xmlns:p14="http://schemas.microsoft.com/office/powerpoint/2010/main" val="1233565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73810" y="0"/>
            <a:ext cx="8596379" cy="6858000"/>
          </a:xfrm>
          <a:prstGeom prst="rect">
            <a:avLst/>
          </a:prstGeom>
        </p:spPr>
      </p:pic>
    </p:spTree>
    <p:extLst>
      <p:ext uri="{BB962C8B-B14F-4D97-AF65-F5344CB8AC3E}">
        <p14:creationId xmlns:p14="http://schemas.microsoft.com/office/powerpoint/2010/main" val="2540582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23568" y="0"/>
            <a:ext cx="8896864" cy="6858000"/>
          </a:xfrm>
          <a:prstGeom prst="rect">
            <a:avLst/>
          </a:prstGeom>
        </p:spPr>
      </p:pic>
    </p:spTree>
    <p:extLst>
      <p:ext uri="{BB962C8B-B14F-4D97-AF65-F5344CB8AC3E}">
        <p14:creationId xmlns:p14="http://schemas.microsoft.com/office/powerpoint/2010/main" val="2454577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199214" y="0"/>
            <a:ext cx="6745572" cy="6857999"/>
          </a:xfrm>
          <a:prstGeom prst="rect">
            <a:avLst/>
          </a:prstGeom>
        </p:spPr>
      </p:pic>
    </p:spTree>
    <p:extLst>
      <p:ext uri="{BB962C8B-B14F-4D97-AF65-F5344CB8AC3E}">
        <p14:creationId xmlns:p14="http://schemas.microsoft.com/office/powerpoint/2010/main" val="2340726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259415"/>
            <a:ext cx="9144000" cy="6339169"/>
          </a:xfrm>
          <a:prstGeom prst="rect">
            <a:avLst/>
          </a:prstGeom>
        </p:spPr>
      </p:pic>
    </p:spTree>
    <p:extLst>
      <p:ext uri="{BB962C8B-B14F-4D97-AF65-F5344CB8AC3E}">
        <p14:creationId xmlns:p14="http://schemas.microsoft.com/office/powerpoint/2010/main" val="24555917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25998" y="76199"/>
            <a:ext cx="9169998" cy="6724665"/>
          </a:xfrm>
          <a:prstGeom prst="rect">
            <a:avLst/>
          </a:prstGeom>
        </p:spPr>
      </p:pic>
    </p:spTree>
    <p:extLst>
      <p:ext uri="{BB962C8B-B14F-4D97-AF65-F5344CB8AC3E}">
        <p14:creationId xmlns:p14="http://schemas.microsoft.com/office/powerpoint/2010/main" val="698024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5600" y1="31214" x2="5600" y2="31214"/>
                        <a14:foregroundMark x1="3600" y1="47399" x2="3600" y2="47399"/>
                        <a14:foregroundMark x1="3800" y1="44509" x2="3800" y2="44509"/>
                        <a14:foregroundMark x1="3200" y1="54046" x2="3200" y2="54046"/>
                        <a14:foregroundMark x1="2200" y1="59249" x2="2200" y2="59249"/>
                        <a14:foregroundMark x1="15000" y1="4624" x2="15000" y2="4624"/>
                        <a14:foregroundMark x1="19000" y1="3468" x2="19000" y2="3468"/>
                        <a14:foregroundMark x1="22200" y1="4624" x2="22200" y2="4624"/>
                        <a14:foregroundMark x1="29600" y1="2890" x2="29800" y2="2890"/>
                        <a14:foregroundMark x1="49200" y1="4624" x2="49200" y2="4624"/>
                        <a14:foregroundMark x1="53800" y1="4624" x2="53800" y2="4624"/>
                        <a14:foregroundMark x1="53800" y1="2601" x2="53800" y2="2601"/>
                        <a14:foregroundMark x1="88200" y1="12717" x2="88200" y2="12717"/>
                        <a14:foregroundMark x1="93000" y1="11561" x2="93000" y2="11561"/>
                        <a14:foregroundMark x1="97000" y1="15318" x2="97000" y2="15318"/>
                        <a14:foregroundMark x1="93000" y1="5780" x2="93000" y2="5780"/>
                        <a14:foregroundMark x1="88200" y1="2890" x2="88200" y2="2601"/>
                        <a14:foregroundMark x1="83200" y1="2890" x2="83200" y2="2890"/>
                        <a14:foregroundMark x1="79600" y1="3179" x2="79600" y2="3179"/>
                        <a14:foregroundMark x1="82200" y1="6358" x2="82200" y2="6358"/>
                        <a14:foregroundMark x1="98200" y1="52601" x2="98200" y2="52601"/>
                        <a14:foregroundMark x1="96400" y1="90462" x2="96400" y2="90462"/>
                        <a14:foregroundMark x1="91200" y1="95376" x2="91200" y2="95376"/>
                        <a14:foregroundMark x1="85200" y1="97110" x2="85200" y2="97110"/>
                        <a14:foregroundMark x1="80400" y1="97688" x2="80400" y2="97688"/>
                        <a14:foregroundMark x1="75800" y1="97977" x2="75800" y2="97977"/>
                        <a14:foregroundMark x1="71800" y1="97688" x2="71800" y2="97688"/>
                        <a14:foregroundMark x1="68400" y1="97688" x2="68400" y2="97688"/>
                        <a14:foregroundMark x1="64000" y1="97688" x2="63800" y2="97688"/>
                        <a14:foregroundMark x1="59400" y1="97399" x2="59400" y2="97399"/>
                        <a14:foregroundMark x1="53600" y1="98844" x2="53600" y2="98844"/>
                        <a14:foregroundMark x1="46600" y1="97688" x2="46600" y2="97688"/>
                      </a14:backgroundRemoval>
                    </a14:imgEffect>
                  </a14:imgLayer>
                </a14:imgProps>
              </a:ext>
            </a:extLst>
          </a:blip>
          <a:stretch>
            <a:fillRect/>
          </a:stretch>
        </p:blipFill>
        <p:spPr>
          <a:xfrm>
            <a:off x="0" y="265176"/>
            <a:ext cx="9144000" cy="6327648"/>
          </a:xfrm>
          <a:prstGeom prst="rect">
            <a:avLst/>
          </a:prstGeom>
        </p:spPr>
      </p:pic>
    </p:spTree>
    <p:extLst>
      <p:ext uri="{BB962C8B-B14F-4D97-AF65-F5344CB8AC3E}">
        <p14:creationId xmlns:p14="http://schemas.microsoft.com/office/powerpoint/2010/main" val="25404541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endParaRPr lang="en-US"/>
          </a:p>
        </p:txBody>
      </p:sp>
      <p:sp>
        <p:nvSpPr>
          <p:cNvPr id="54275" name="Rectangle 3"/>
          <p:cNvSpPr>
            <a:spLocks noGrp="1" noChangeArrowheads="1"/>
          </p:cNvSpPr>
          <p:nvPr>
            <p:ph type="body" idx="1"/>
          </p:nvPr>
        </p:nvSpPr>
        <p:spPr>
          <a:xfrm>
            <a:off x="304800" y="1600200"/>
            <a:ext cx="8715375" cy="4525963"/>
          </a:xfrm>
        </p:spPr>
        <p:txBody>
          <a:bodyPr/>
          <a:lstStyle/>
          <a:p>
            <a:r>
              <a:rPr lang="en-US" sz="2800" dirty="0"/>
              <a:t>Before chainsaws were invented, the logging industry in the United States &amp; Canada was a seriously challenging occupation and we are only talking about 125 years ago. In the Pacific Northwest there were forests full of monster trees and cutting them down was done by hand.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309430" y="0"/>
            <a:ext cx="8548819" cy="6877050"/>
          </a:xfrm>
          <a:prstGeom prst="rect">
            <a:avLst/>
          </a:prstGeom>
        </p:spPr>
      </p:pic>
    </p:spTree>
    <p:extLst>
      <p:ext uri="{BB962C8B-B14F-4D97-AF65-F5344CB8AC3E}">
        <p14:creationId xmlns:p14="http://schemas.microsoft.com/office/powerpoint/2010/main" val="790006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595312"/>
            <a:ext cx="9144000" cy="5667376"/>
          </a:xfrm>
          <a:prstGeom prst="rect">
            <a:avLst/>
          </a:prstGeom>
        </p:spPr>
      </p:pic>
    </p:spTree>
    <p:extLst>
      <p:ext uri="{BB962C8B-B14F-4D97-AF65-F5344CB8AC3E}">
        <p14:creationId xmlns:p14="http://schemas.microsoft.com/office/powerpoint/2010/main" val="1001672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62590"/>
            <a:ext cx="9143999" cy="6795410"/>
          </a:xfrm>
          <a:prstGeom prst="rect">
            <a:avLst/>
          </a:prstGeom>
        </p:spPr>
      </p:pic>
      <p:sp>
        <p:nvSpPr>
          <p:cNvPr id="2" name="Title 1"/>
          <p:cNvSpPr>
            <a:spLocks noGrp="1"/>
          </p:cNvSpPr>
          <p:nvPr>
            <p:ph type="title"/>
          </p:nvPr>
        </p:nvSpPr>
        <p:spPr>
          <a:xfrm>
            <a:off x="1" y="381000"/>
            <a:ext cx="9143999" cy="457200"/>
          </a:xfrm>
        </p:spPr>
        <p:txBody>
          <a:bodyPr/>
          <a:lstStyle/>
          <a:p>
            <a:r>
              <a:rPr lang="en-US" sz="2800" dirty="0">
                <a:solidFill>
                  <a:srgbClr val="FF0000"/>
                </a:solidFill>
              </a:rPr>
              <a:t>Inside a Bunkhouse at a Logging Camp, circa 1900</a:t>
            </a:r>
          </a:p>
        </p:txBody>
      </p:sp>
    </p:spTree>
    <p:extLst>
      <p:ext uri="{BB962C8B-B14F-4D97-AF65-F5344CB8AC3E}">
        <p14:creationId xmlns:p14="http://schemas.microsoft.com/office/powerpoint/2010/main" val="392926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09094" y="0"/>
            <a:ext cx="8925812" cy="6857999"/>
          </a:xfrm>
          <a:prstGeom prst="rect">
            <a:avLst/>
          </a:prstGeom>
        </p:spPr>
      </p:pic>
    </p:spTree>
    <p:extLst>
      <p:ext uri="{BB962C8B-B14F-4D97-AF65-F5344CB8AC3E}">
        <p14:creationId xmlns:p14="http://schemas.microsoft.com/office/powerpoint/2010/main" val="437645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107576" y="0"/>
            <a:ext cx="8928848" cy="6858000"/>
          </a:xfrm>
          <a:prstGeom prst="rect">
            <a:avLst/>
          </a:prstGeom>
        </p:spPr>
      </p:pic>
    </p:spTree>
    <p:extLst>
      <p:ext uri="{BB962C8B-B14F-4D97-AF65-F5344CB8AC3E}">
        <p14:creationId xmlns:p14="http://schemas.microsoft.com/office/powerpoint/2010/main" val="126879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Forests in America Today</a:t>
            </a:r>
            <a:endParaRPr lang="en-US" dirty="0"/>
          </a:p>
        </p:txBody>
      </p:sp>
      <p:sp>
        <p:nvSpPr>
          <p:cNvPr id="3" name="Text Placeholder 2"/>
          <p:cNvSpPr>
            <a:spLocks noGrp="1"/>
          </p:cNvSpPr>
          <p:nvPr>
            <p:ph type="body" idx="1"/>
          </p:nvPr>
        </p:nvSpPr>
        <p:spPr>
          <a:xfrm>
            <a:off x="722313" y="2590801"/>
            <a:ext cx="7772400" cy="1752599"/>
          </a:xfrm>
        </p:spPr>
        <p:txBody>
          <a:bodyPr/>
          <a:lstStyle/>
          <a:p>
            <a:r>
              <a:rPr lang="en-US" dirty="0"/>
              <a:t>NASA's Earth Observatory just released a map illustrating where all the trees are in America. The map was created over six years by Josef </a:t>
            </a:r>
            <a:r>
              <a:rPr lang="en-US" dirty="0" err="1"/>
              <a:t>Kellndorfer</a:t>
            </a:r>
            <a:r>
              <a:rPr lang="en-US" dirty="0"/>
              <a:t> and Wayne Walker of the Woods Hole Research Center (WHRC) in collaboration with the U.S. Forest Service and U.S. Geological Survey. </a:t>
            </a:r>
          </a:p>
        </p:txBody>
      </p:sp>
    </p:spTree>
    <p:extLst>
      <p:ext uri="{BB962C8B-B14F-4D97-AF65-F5344CB8AC3E}">
        <p14:creationId xmlns:p14="http://schemas.microsoft.com/office/powerpoint/2010/main" val="11473986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295400"/>
          </a:xfrm>
        </p:spPr>
        <p:txBody>
          <a:bodyPr/>
          <a:lstStyle/>
          <a:p>
            <a:r>
              <a:rPr lang="en-US" sz="2000" dirty="0"/>
              <a:t>The dark swaths of green represent parts of the country with the greatest concentration of biomass. You can see dense tree cover in the Pacific Northwest as well New England, which has been reforested after intensive logging in the 18th and 19th centuries.</a:t>
            </a:r>
          </a:p>
        </p:txBody>
      </p:sp>
      <p:pic>
        <p:nvPicPr>
          <p:cNvPr id="3" name="Picture 2"/>
          <p:cNvPicPr>
            <a:picLocks noChangeAspect="1"/>
          </p:cNvPicPr>
          <p:nvPr/>
        </p:nvPicPr>
        <p:blipFill>
          <a:blip r:embed="rId2"/>
          <a:stretch>
            <a:fillRect/>
          </a:stretch>
        </p:blipFill>
        <p:spPr>
          <a:xfrm>
            <a:off x="0" y="1400175"/>
            <a:ext cx="9144000" cy="5457825"/>
          </a:xfrm>
          <a:prstGeom prst="rect">
            <a:avLst/>
          </a:prstGeom>
        </p:spPr>
      </p:pic>
    </p:spTree>
    <p:extLst>
      <p:ext uri="{BB962C8B-B14F-4D97-AF65-F5344CB8AC3E}">
        <p14:creationId xmlns:p14="http://schemas.microsoft.com/office/powerpoint/2010/main" val="154930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1681518"/>
            <a:ext cx="3430587" cy="4525963"/>
          </a:xfrm>
        </p:spPr>
        <p:txBody>
          <a:bodyPr/>
          <a:lstStyle/>
          <a:p>
            <a:r>
              <a:rPr lang="en-US" dirty="0"/>
              <a:t>Look at the length of the two-man hand saw and heavy duty axes above that they used to drop these tremendous trees.  It is almost inconceivable to think of cutting down a tree this size with a hand saw.</a:t>
            </a:r>
          </a:p>
        </p:txBody>
      </p:sp>
      <p:pic>
        <p:nvPicPr>
          <p:cNvPr id="4" name="Picture 3"/>
          <p:cNvPicPr>
            <a:picLocks noChangeAspect="1"/>
          </p:cNvPicPr>
          <p:nvPr/>
        </p:nvPicPr>
        <p:blipFill>
          <a:blip r:embed="rId2"/>
          <a:stretch>
            <a:fillRect/>
          </a:stretch>
        </p:blipFill>
        <p:spPr>
          <a:xfrm>
            <a:off x="3764760" y="-2689"/>
            <a:ext cx="5379240" cy="686068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endParaRPr lang="en-US"/>
          </a:p>
        </p:txBody>
      </p:sp>
      <p:pic>
        <p:nvPicPr>
          <p:cNvPr id="2" name="Picture 1"/>
          <p:cNvPicPr>
            <a:picLocks noChangeAspect="1"/>
          </p:cNvPicPr>
          <p:nvPr/>
        </p:nvPicPr>
        <p:blipFill>
          <a:blip r:embed="rId2"/>
          <a:stretch>
            <a:fillRect/>
          </a:stretch>
        </p:blipFill>
        <p:spPr>
          <a:xfrm>
            <a:off x="16136" y="274638"/>
            <a:ext cx="9144000" cy="6236208"/>
          </a:xfrm>
          <a:prstGeom prst="rect">
            <a:avLst/>
          </a:prstGeom>
        </p:spPr>
      </p:pic>
      <p:sp>
        <p:nvSpPr>
          <p:cNvPr id="56323" name="Rectangle 3"/>
          <p:cNvSpPr>
            <a:spLocks noGrp="1" noChangeArrowheads="1"/>
          </p:cNvSpPr>
          <p:nvPr>
            <p:ph type="body" idx="1"/>
          </p:nvPr>
        </p:nvSpPr>
        <p:spPr/>
        <p:txBody>
          <a:bodyPr/>
          <a:lstStyle/>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71600"/>
          </a:xfrm>
        </p:spPr>
        <p:txBody>
          <a:bodyPr/>
          <a:lstStyle/>
          <a:p>
            <a:r>
              <a:rPr lang="en-US" sz="2800" dirty="0"/>
              <a:t>The work required very strong men (and horses) working long days for minimal pay. Could you imagine doing this to earn a living?</a:t>
            </a:r>
          </a:p>
        </p:txBody>
      </p:sp>
      <p:pic>
        <p:nvPicPr>
          <p:cNvPr id="4" name="Content Placeholder 3"/>
          <p:cNvPicPr>
            <a:picLocks noGrp="1" noChangeAspect="1"/>
          </p:cNvPicPr>
          <p:nvPr>
            <p:ph idx="1"/>
          </p:nvPr>
        </p:nvPicPr>
        <p:blipFill>
          <a:blip r:embed="rId2"/>
          <a:stretch>
            <a:fillRect/>
          </a:stretch>
        </p:blipFill>
        <p:spPr>
          <a:xfrm>
            <a:off x="460572" y="1371600"/>
            <a:ext cx="8222854" cy="5481902"/>
          </a:xfrm>
          <a:prstGeom prst="rect">
            <a:avLst/>
          </a:prstGeom>
        </p:spPr>
      </p:pic>
    </p:spTree>
    <p:extLst>
      <p:ext uri="{BB962C8B-B14F-4D97-AF65-F5344CB8AC3E}">
        <p14:creationId xmlns:p14="http://schemas.microsoft.com/office/powerpoint/2010/main" val="41542450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371600"/>
          </a:xfrm>
        </p:spPr>
        <p:txBody>
          <a:bodyPr/>
          <a:lstStyle/>
          <a:p>
            <a:r>
              <a:rPr lang="en-US" sz="2800" dirty="0"/>
              <a:t>After a tree was finally felled, it took a week or more to cut it up into sections that could be managed (somehow) and transported by train to a </a:t>
            </a:r>
            <a:r>
              <a:rPr lang="en-US" sz="2800" dirty="0" smtClean="0"/>
              <a:t>saw mill.</a:t>
            </a:r>
            <a:endParaRPr lang="en-US" sz="2800" dirty="0"/>
          </a:p>
        </p:txBody>
      </p:sp>
      <p:pic>
        <p:nvPicPr>
          <p:cNvPr id="4" name="Content Placeholder 3"/>
          <p:cNvPicPr>
            <a:picLocks noGrp="1" noChangeAspect="1"/>
          </p:cNvPicPr>
          <p:nvPr>
            <p:ph idx="1"/>
          </p:nvPr>
        </p:nvPicPr>
        <p:blipFill>
          <a:blip r:embed="rId2"/>
          <a:stretch>
            <a:fillRect/>
          </a:stretch>
        </p:blipFill>
        <p:spPr>
          <a:xfrm>
            <a:off x="457200" y="1379668"/>
            <a:ext cx="8230358" cy="5478332"/>
          </a:xfrm>
          <a:prstGeom prst="rect">
            <a:avLst/>
          </a:prstGeom>
        </p:spPr>
      </p:pic>
    </p:spTree>
    <p:extLst>
      <p:ext uri="{BB962C8B-B14F-4D97-AF65-F5344CB8AC3E}">
        <p14:creationId xmlns:p14="http://schemas.microsoft.com/office/powerpoint/2010/main" val="3141765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6425" cy="6400800"/>
          </a:xfrm>
        </p:spPr>
        <p:txBody>
          <a:bodyPr/>
          <a:lstStyle/>
          <a:p>
            <a:r>
              <a:rPr lang="en-US" sz="2800" dirty="0"/>
              <a:t>Maneuvering the logs down the mountain to the train was a complex job. I didn't do any research on this, but I would be willing to bet that many men lost their lives doing this dangerous work. One slip and a hunk of wood as big as a hotel is rolling your way! The other question that begs an answer is how did they get those logs up onto the flatbeds of that train</a:t>
            </a:r>
            <a:r>
              <a:rPr lang="en-US" sz="2800" dirty="0" smtClean="0"/>
              <a:t>?</a:t>
            </a:r>
          </a:p>
          <a:p>
            <a:endParaRPr lang="en-US" sz="2800" dirty="0" smtClean="0"/>
          </a:p>
        </p:txBody>
      </p:sp>
    </p:spTree>
    <p:extLst>
      <p:ext uri="{BB962C8B-B14F-4D97-AF65-F5344CB8AC3E}">
        <p14:creationId xmlns:p14="http://schemas.microsoft.com/office/powerpoint/2010/main" val="3053120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175" y="457200"/>
            <a:ext cx="9144000" cy="5972175"/>
          </a:xfrm>
          <a:prstGeom prst="rect">
            <a:avLst/>
          </a:prstGeom>
        </p:spPr>
      </p:pic>
    </p:spTree>
    <p:extLst>
      <p:ext uri="{BB962C8B-B14F-4D97-AF65-F5344CB8AC3E}">
        <p14:creationId xmlns:p14="http://schemas.microsoft.com/office/powerpoint/2010/main" val="2146866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524000"/>
          </a:xfrm>
        </p:spPr>
        <p:txBody>
          <a:bodyPr/>
          <a:lstStyle/>
          <a:p>
            <a:r>
              <a:rPr lang="en-US" sz="2400" dirty="0"/>
              <a:t>Hollowed out logs became the company's mobile office. Can you imagine stacking such logs to build a log home? Two courses would produce a 30' ceiling. Maybe that's why it was easier to hollow out a tree</a:t>
            </a:r>
            <a:r>
              <a:rPr lang="en-US" sz="2400" dirty="0" smtClean="0"/>
              <a:t>.</a:t>
            </a:r>
            <a:endParaRPr lang="en-US" sz="2400" dirty="0"/>
          </a:p>
        </p:txBody>
      </p:sp>
      <p:pic>
        <p:nvPicPr>
          <p:cNvPr id="4" name="Content Placeholder 3"/>
          <p:cNvPicPr>
            <a:picLocks noGrp="1" noChangeAspect="1"/>
          </p:cNvPicPr>
          <p:nvPr>
            <p:ph idx="1"/>
          </p:nvPr>
        </p:nvPicPr>
        <p:blipFill>
          <a:blip r:embed="rId2"/>
          <a:stretch>
            <a:fillRect/>
          </a:stretch>
        </p:blipFill>
        <p:spPr>
          <a:xfrm>
            <a:off x="228600" y="1535654"/>
            <a:ext cx="8626488" cy="5322346"/>
          </a:xfrm>
          <a:prstGeom prst="rect">
            <a:avLst/>
          </a:prstGeom>
        </p:spPr>
      </p:pic>
    </p:spTree>
    <p:extLst>
      <p:ext uri="{BB962C8B-B14F-4D97-AF65-F5344CB8AC3E}">
        <p14:creationId xmlns:p14="http://schemas.microsoft.com/office/powerpoint/2010/main" val="11424738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3805_slide">
  <a:themeElements>
    <a:clrScheme name="Office Theme 2">
      <a:dk1>
        <a:srgbClr val="333333"/>
      </a:dk1>
      <a:lt1>
        <a:srgbClr val="FFFFFF"/>
      </a:lt1>
      <a:dk2>
        <a:srgbClr val="336600"/>
      </a:dk2>
      <a:lt2>
        <a:srgbClr val="FFFFFF"/>
      </a:lt2>
      <a:accent1>
        <a:srgbClr val="28F071"/>
      </a:accent1>
      <a:accent2>
        <a:srgbClr val="DFE93E"/>
      </a:accent2>
      <a:accent3>
        <a:srgbClr val="ADB8AA"/>
      </a:accent3>
      <a:accent4>
        <a:srgbClr val="DADADA"/>
      </a:accent4>
      <a:accent5>
        <a:srgbClr val="ACF6BB"/>
      </a:accent5>
      <a:accent6>
        <a:srgbClr val="CAD337"/>
      </a:accent6>
      <a:hlink>
        <a:srgbClr val="FFD480"/>
      </a:hlink>
      <a:folHlink>
        <a:srgbClr val="B0F76A"/>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333333"/>
        </a:dk1>
        <a:lt1>
          <a:srgbClr val="FFFFFF"/>
        </a:lt1>
        <a:dk2>
          <a:srgbClr val="336600"/>
        </a:dk2>
        <a:lt2>
          <a:srgbClr val="FFFFFF"/>
        </a:lt2>
        <a:accent1>
          <a:srgbClr val="78C12F"/>
        </a:accent1>
        <a:accent2>
          <a:srgbClr val="7EE01B"/>
        </a:accent2>
        <a:accent3>
          <a:srgbClr val="ADB8AA"/>
        </a:accent3>
        <a:accent4>
          <a:srgbClr val="DADADA"/>
        </a:accent4>
        <a:accent5>
          <a:srgbClr val="BEDDAD"/>
        </a:accent5>
        <a:accent6>
          <a:srgbClr val="72CB17"/>
        </a:accent6>
        <a:hlink>
          <a:srgbClr val="A6E06C"/>
        </a:hlink>
        <a:folHlink>
          <a:srgbClr val="ADEF6C"/>
        </a:folHlink>
      </a:clrScheme>
      <a:clrMap bg1="dk2" tx1="lt1" bg2="dk1" tx2="lt2" accent1="accent1" accent2="accent2" accent3="accent3" accent4="accent4" accent5="accent5" accent6="accent6" hlink="hlink" folHlink="folHlink"/>
    </a:extraClrScheme>
    <a:extraClrScheme>
      <a:clrScheme name="Office Theme 2">
        <a:dk1>
          <a:srgbClr val="333333"/>
        </a:dk1>
        <a:lt1>
          <a:srgbClr val="FFFFFF"/>
        </a:lt1>
        <a:dk2>
          <a:srgbClr val="336600"/>
        </a:dk2>
        <a:lt2>
          <a:srgbClr val="FFFFFF"/>
        </a:lt2>
        <a:accent1>
          <a:srgbClr val="28F071"/>
        </a:accent1>
        <a:accent2>
          <a:srgbClr val="DFE93E"/>
        </a:accent2>
        <a:accent3>
          <a:srgbClr val="ADB8AA"/>
        </a:accent3>
        <a:accent4>
          <a:srgbClr val="DADADA"/>
        </a:accent4>
        <a:accent5>
          <a:srgbClr val="ACF6BB"/>
        </a:accent5>
        <a:accent6>
          <a:srgbClr val="CAD337"/>
        </a:accent6>
        <a:hlink>
          <a:srgbClr val="FFD480"/>
        </a:hlink>
        <a:folHlink>
          <a:srgbClr val="B0F76A"/>
        </a:folHlink>
      </a:clrScheme>
      <a:clrMap bg1="dk2" tx1="lt1" bg2="dk1" tx2="lt2" accent1="accent1" accent2="accent2" accent3="accent3" accent4="accent4" accent5="accent5" accent6="accent6" hlink="hlink" folHlink="folHlink"/>
    </a:extraClrScheme>
    <a:extraClrScheme>
      <a:clrScheme name="Office Theme 3">
        <a:dk1>
          <a:srgbClr val="333333"/>
        </a:dk1>
        <a:lt1>
          <a:srgbClr val="FFFFFF"/>
        </a:lt1>
        <a:dk2>
          <a:srgbClr val="336600"/>
        </a:dk2>
        <a:lt2>
          <a:srgbClr val="FFFFFF"/>
        </a:lt2>
        <a:accent1>
          <a:srgbClr val="CDD8FF"/>
        </a:accent1>
        <a:accent2>
          <a:srgbClr val="FFC1B7"/>
        </a:accent2>
        <a:accent3>
          <a:srgbClr val="ADB8AA"/>
        </a:accent3>
        <a:accent4>
          <a:srgbClr val="DADADA"/>
        </a:accent4>
        <a:accent5>
          <a:srgbClr val="E3E9FF"/>
        </a:accent5>
        <a:accent6>
          <a:srgbClr val="E7AFA6"/>
        </a:accent6>
        <a:hlink>
          <a:srgbClr val="FCD6FF"/>
        </a:hlink>
        <a:folHlink>
          <a:srgbClr val="D9F5BC"/>
        </a:folHlink>
      </a:clrScheme>
      <a:clrMap bg1="dk2" tx1="lt1" bg2="dk1" tx2="lt2" accent1="accent1" accent2="accent2" accent3="accent3" accent4="accent4" accent5="accent5" accent6="accent6" hlink="hlink" folHlink="folHlink"/>
    </a:extraClrScheme>
    <a:extraClrScheme>
      <a:clrScheme name="Office Theme 4">
        <a:dk1>
          <a:srgbClr val="333333"/>
        </a:dk1>
        <a:lt1>
          <a:srgbClr val="FFFFFF"/>
        </a:lt1>
        <a:dk2>
          <a:srgbClr val="336600"/>
        </a:dk2>
        <a:lt2>
          <a:srgbClr val="FFFFFF"/>
        </a:lt2>
        <a:accent1>
          <a:srgbClr val="FFD37A"/>
        </a:accent1>
        <a:accent2>
          <a:srgbClr val="FFC2D5"/>
        </a:accent2>
        <a:accent3>
          <a:srgbClr val="ADB8AA"/>
        </a:accent3>
        <a:accent4>
          <a:srgbClr val="DADADA"/>
        </a:accent4>
        <a:accent5>
          <a:srgbClr val="FFE6BE"/>
        </a:accent5>
        <a:accent6>
          <a:srgbClr val="E7B0C1"/>
        </a:accent6>
        <a:hlink>
          <a:srgbClr val="BDFF7A"/>
        </a:hlink>
        <a:folHlink>
          <a:srgbClr val="D6E0F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78C12F"/>
        </a:accent1>
        <a:accent2>
          <a:srgbClr val="7EE01B"/>
        </a:accent2>
        <a:accent3>
          <a:srgbClr val="FFFFFF"/>
        </a:accent3>
        <a:accent4>
          <a:srgbClr val="000000"/>
        </a:accent4>
        <a:accent5>
          <a:srgbClr val="BEDDAD"/>
        </a:accent5>
        <a:accent6>
          <a:srgbClr val="72CB17"/>
        </a:accent6>
        <a:hlink>
          <a:srgbClr val="A6E06C"/>
        </a:hlink>
        <a:folHlink>
          <a:srgbClr val="ADEF6C"/>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28F071"/>
        </a:accent1>
        <a:accent2>
          <a:srgbClr val="DFE93E"/>
        </a:accent2>
        <a:accent3>
          <a:srgbClr val="FFFFFF"/>
        </a:accent3>
        <a:accent4>
          <a:srgbClr val="000000"/>
        </a:accent4>
        <a:accent5>
          <a:srgbClr val="ACF6BB"/>
        </a:accent5>
        <a:accent6>
          <a:srgbClr val="CAD337"/>
        </a:accent6>
        <a:hlink>
          <a:srgbClr val="FFD480"/>
        </a:hlink>
        <a:folHlink>
          <a:srgbClr val="B0F76A"/>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CDD8FF"/>
        </a:accent1>
        <a:accent2>
          <a:srgbClr val="FFC1B7"/>
        </a:accent2>
        <a:accent3>
          <a:srgbClr val="FFFFFF"/>
        </a:accent3>
        <a:accent4>
          <a:srgbClr val="000000"/>
        </a:accent4>
        <a:accent5>
          <a:srgbClr val="E3E9FF"/>
        </a:accent5>
        <a:accent6>
          <a:srgbClr val="E7AFA6"/>
        </a:accent6>
        <a:hlink>
          <a:srgbClr val="FCD6FF"/>
        </a:hlink>
        <a:folHlink>
          <a:srgbClr val="D9F5BC"/>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FFD37A"/>
        </a:accent1>
        <a:accent2>
          <a:srgbClr val="FFC2D5"/>
        </a:accent2>
        <a:accent3>
          <a:srgbClr val="FFFFFF"/>
        </a:accent3>
        <a:accent4>
          <a:srgbClr val="000000"/>
        </a:accent4>
        <a:accent5>
          <a:srgbClr val="FFE6BE"/>
        </a:accent5>
        <a:accent6>
          <a:srgbClr val="E7B0C1"/>
        </a:accent6>
        <a:hlink>
          <a:srgbClr val="BDFF7A"/>
        </a:hlink>
        <a:folHlink>
          <a:srgbClr val="D6E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333333"/>
      </a:dk1>
      <a:lt1>
        <a:srgbClr val="FFFFFF"/>
      </a:lt1>
      <a:dk2>
        <a:srgbClr val="336600"/>
      </a:dk2>
      <a:lt2>
        <a:srgbClr val="FFFFFF"/>
      </a:lt2>
      <a:accent1>
        <a:srgbClr val="28F071"/>
      </a:accent1>
      <a:accent2>
        <a:srgbClr val="DFE93E"/>
      </a:accent2>
      <a:accent3>
        <a:srgbClr val="ADB8AA"/>
      </a:accent3>
      <a:accent4>
        <a:srgbClr val="DADADA"/>
      </a:accent4>
      <a:accent5>
        <a:srgbClr val="ACF6BB"/>
      </a:accent5>
      <a:accent6>
        <a:srgbClr val="CAD337"/>
      </a:accent6>
      <a:hlink>
        <a:srgbClr val="FFD480"/>
      </a:hlink>
      <a:folHlink>
        <a:srgbClr val="B0F76A"/>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333333"/>
        </a:dk1>
        <a:lt1>
          <a:srgbClr val="FFFFFF"/>
        </a:lt1>
        <a:dk2>
          <a:srgbClr val="336600"/>
        </a:dk2>
        <a:lt2>
          <a:srgbClr val="FFFFFF"/>
        </a:lt2>
        <a:accent1>
          <a:srgbClr val="78C12F"/>
        </a:accent1>
        <a:accent2>
          <a:srgbClr val="7EE01B"/>
        </a:accent2>
        <a:accent3>
          <a:srgbClr val="ADB8AA"/>
        </a:accent3>
        <a:accent4>
          <a:srgbClr val="DADADA"/>
        </a:accent4>
        <a:accent5>
          <a:srgbClr val="BEDDAD"/>
        </a:accent5>
        <a:accent6>
          <a:srgbClr val="72CB17"/>
        </a:accent6>
        <a:hlink>
          <a:srgbClr val="A6E06C"/>
        </a:hlink>
        <a:folHlink>
          <a:srgbClr val="ADEF6C"/>
        </a:folHlink>
      </a:clrScheme>
      <a:clrMap bg1="dk2" tx1="lt1" bg2="dk1" tx2="lt2" accent1="accent1" accent2="accent2" accent3="accent3" accent4="accent4" accent5="accent5" accent6="accent6" hlink="hlink" folHlink="folHlink"/>
    </a:extraClrScheme>
    <a:extraClrScheme>
      <a:clrScheme name="1_Default Design 2">
        <a:dk1>
          <a:srgbClr val="333333"/>
        </a:dk1>
        <a:lt1>
          <a:srgbClr val="FFFFFF"/>
        </a:lt1>
        <a:dk2>
          <a:srgbClr val="336600"/>
        </a:dk2>
        <a:lt2>
          <a:srgbClr val="FFFFFF"/>
        </a:lt2>
        <a:accent1>
          <a:srgbClr val="28F071"/>
        </a:accent1>
        <a:accent2>
          <a:srgbClr val="DFE93E"/>
        </a:accent2>
        <a:accent3>
          <a:srgbClr val="ADB8AA"/>
        </a:accent3>
        <a:accent4>
          <a:srgbClr val="DADADA"/>
        </a:accent4>
        <a:accent5>
          <a:srgbClr val="ACF6BB"/>
        </a:accent5>
        <a:accent6>
          <a:srgbClr val="CAD337"/>
        </a:accent6>
        <a:hlink>
          <a:srgbClr val="FFD480"/>
        </a:hlink>
        <a:folHlink>
          <a:srgbClr val="B0F76A"/>
        </a:folHlink>
      </a:clrScheme>
      <a:clrMap bg1="dk2" tx1="lt1" bg2="dk1" tx2="lt2" accent1="accent1" accent2="accent2" accent3="accent3" accent4="accent4" accent5="accent5" accent6="accent6" hlink="hlink" folHlink="folHlink"/>
    </a:extraClrScheme>
    <a:extraClrScheme>
      <a:clrScheme name="1_Default Design 3">
        <a:dk1>
          <a:srgbClr val="333333"/>
        </a:dk1>
        <a:lt1>
          <a:srgbClr val="FFFFFF"/>
        </a:lt1>
        <a:dk2>
          <a:srgbClr val="336600"/>
        </a:dk2>
        <a:lt2>
          <a:srgbClr val="FFFFFF"/>
        </a:lt2>
        <a:accent1>
          <a:srgbClr val="CDD8FF"/>
        </a:accent1>
        <a:accent2>
          <a:srgbClr val="FFC1B7"/>
        </a:accent2>
        <a:accent3>
          <a:srgbClr val="ADB8AA"/>
        </a:accent3>
        <a:accent4>
          <a:srgbClr val="DADADA"/>
        </a:accent4>
        <a:accent5>
          <a:srgbClr val="E3E9FF"/>
        </a:accent5>
        <a:accent6>
          <a:srgbClr val="E7AFA6"/>
        </a:accent6>
        <a:hlink>
          <a:srgbClr val="FCD6FF"/>
        </a:hlink>
        <a:folHlink>
          <a:srgbClr val="D9F5BC"/>
        </a:folHlink>
      </a:clrScheme>
      <a:clrMap bg1="dk2" tx1="lt1" bg2="dk1" tx2="lt2" accent1="accent1" accent2="accent2" accent3="accent3" accent4="accent4" accent5="accent5" accent6="accent6" hlink="hlink" folHlink="folHlink"/>
    </a:extraClrScheme>
    <a:extraClrScheme>
      <a:clrScheme name="1_Default Design 4">
        <a:dk1>
          <a:srgbClr val="333333"/>
        </a:dk1>
        <a:lt1>
          <a:srgbClr val="FFFFFF"/>
        </a:lt1>
        <a:dk2>
          <a:srgbClr val="336600"/>
        </a:dk2>
        <a:lt2>
          <a:srgbClr val="FFFFFF"/>
        </a:lt2>
        <a:accent1>
          <a:srgbClr val="FFD37A"/>
        </a:accent1>
        <a:accent2>
          <a:srgbClr val="FFC2D5"/>
        </a:accent2>
        <a:accent3>
          <a:srgbClr val="ADB8AA"/>
        </a:accent3>
        <a:accent4>
          <a:srgbClr val="DADADA"/>
        </a:accent4>
        <a:accent5>
          <a:srgbClr val="FFE6BE"/>
        </a:accent5>
        <a:accent6>
          <a:srgbClr val="E7B0C1"/>
        </a:accent6>
        <a:hlink>
          <a:srgbClr val="BDFF7A"/>
        </a:hlink>
        <a:folHlink>
          <a:srgbClr val="D6E0FF"/>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78C12F"/>
        </a:accent1>
        <a:accent2>
          <a:srgbClr val="7EE01B"/>
        </a:accent2>
        <a:accent3>
          <a:srgbClr val="FFFFFF"/>
        </a:accent3>
        <a:accent4>
          <a:srgbClr val="000000"/>
        </a:accent4>
        <a:accent5>
          <a:srgbClr val="BEDDAD"/>
        </a:accent5>
        <a:accent6>
          <a:srgbClr val="72CB17"/>
        </a:accent6>
        <a:hlink>
          <a:srgbClr val="A6E06C"/>
        </a:hlink>
        <a:folHlink>
          <a:srgbClr val="ADEF6C"/>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28F071"/>
        </a:accent1>
        <a:accent2>
          <a:srgbClr val="DFE93E"/>
        </a:accent2>
        <a:accent3>
          <a:srgbClr val="FFFFFF"/>
        </a:accent3>
        <a:accent4>
          <a:srgbClr val="000000"/>
        </a:accent4>
        <a:accent5>
          <a:srgbClr val="ACF6BB"/>
        </a:accent5>
        <a:accent6>
          <a:srgbClr val="CAD337"/>
        </a:accent6>
        <a:hlink>
          <a:srgbClr val="FFD480"/>
        </a:hlink>
        <a:folHlink>
          <a:srgbClr val="B0F76A"/>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CDD8FF"/>
        </a:accent1>
        <a:accent2>
          <a:srgbClr val="FFC1B7"/>
        </a:accent2>
        <a:accent3>
          <a:srgbClr val="FFFFFF"/>
        </a:accent3>
        <a:accent4>
          <a:srgbClr val="000000"/>
        </a:accent4>
        <a:accent5>
          <a:srgbClr val="E3E9FF"/>
        </a:accent5>
        <a:accent6>
          <a:srgbClr val="E7AFA6"/>
        </a:accent6>
        <a:hlink>
          <a:srgbClr val="FCD6FF"/>
        </a:hlink>
        <a:folHlink>
          <a:srgbClr val="D9F5BC"/>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FFD37A"/>
        </a:accent1>
        <a:accent2>
          <a:srgbClr val="FFC2D5"/>
        </a:accent2>
        <a:accent3>
          <a:srgbClr val="FFFFFF"/>
        </a:accent3>
        <a:accent4>
          <a:srgbClr val="000000"/>
        </a:accent4>
        <a:accent5>
          <a:srgbClr val="FFE6BE"/>
        </a:accent5>
        <a:accent6>
          <a:srgbClr val="E7B0C1"/>
        </a:accent6>
        <a:hlink>
          <a:srgbClr val="BDFF7A"/>
        </a:hlink>
        <a:folHlink>
          <a:srgbClr val="D6E0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forest</Template>
  <TotalTime>48</TotalTime>
  <Words>495</Words>
  <Application>Microsoft Office PowerPoint</Application>
  <PresentationFormat>On-screen Show (4:3)</PresentationFormat>
  <Paragraphs>17</Paragraphs>
  <Slides>26</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26</vt:i4>
      </vt:variant>
    </vt:vector>
  </HeadingPairs>
  <TitlesOfParts>
    <vt:vector size="29" baseType="lpstr">
      <vt:lpstr>Arial</vt:lpstr>
      <vt:lpstr>ind_3805_slide</vt:lpstr>
      <vt:lpstr>1_Default Design</vt:lpstr>
      <vt:lpstr>BEFORE CHAINSAWS....THIS IS TRULY AMAZING</vt:lpstr>
      <vt:lpstr>PowerPoint Presentation</vt:lpstr>
      <vt:lpstr>PowerPoint Presentation</vt:lpstr>
      <vt:lpstr>PowerPoint Presentation</vt:lpstr>
      <vt:lpstr>The work required very strong men (and horses) working long days for minimal pay. Could you imagine doing this to earn a living?</vt:lpstr>
      <vt:lpstr>After a tree was finally felled, it took a week or more to cut it up into sections that could be managed (somehow) and transported by train to a saw mill.</vt:lpstr>
      <vt:lpstr>PowerPoint Presentation</vt:lpstr>
      <vt:lpstr>PowerPoint Presentation</vt:lpstr>
      <vt:lpstr>Hollowed out logs became the company's mobile office. Can you imagine stacking such logs to build a log home? Two courses would produce a 30' ceiling. Maybe that's why it was easier to hollow out a tree.</vt:lpstr>
      <vt:lpstr>A long time before anyone ever thought of a mobile home or RV, hollowed out logs were also used to house and feed the logging crews</vt:lpstr>
      <vt:lpstr>PowerPoint Presentation</vt:lpstr>
      <vt:lpstr>Logging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Inside a Bunkhouse at a Logging Camp, circa 1900</vt:lpstr>
      <vt:lpstr>PowerPoint Presentation</vt:lpstr>
      <vt:lpstr>PowerPoint Presentation</vt:lpstr>
      <vt:lpstr>Forests in America Today</vt:lpstr>
      <vt:lpstr>The dark swaths of green represent parts of the country with the greatest concentration of biomass. You can see dense tree cover in the Pacific Northwest as well New England, which has been reforested after intensive logging in the 18th and 19th centuries.</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BEFORE CHAINSAWS....THIS IS TRULY AMAZING</dc:title>
  <dc:creator>Joseph Naumann</dc:creator>
  <cp:lastModifiedBy>Joseph Naumann</cp:lastModifiedBy>
  <cp:revision>6</cp:revision>
  <dcterms:created xsi:type="dcterms:W3CDTF">2014-02-15T11:31:38Z</dcterms:created>
  <dcterms:modified xsi:type="dcterms:W3CDTF">2014-02-15T18:02:32Z</dcterms:modified>
</cp:coreProperties>
</file>