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Lst>
  <p:sldIdLst>
    <p:sldId id="256" r:id="rId3"/>
    <p:sldId id="272" r:id="rId4"/>
    <p:sldId id="273" r:id="rId5"/>
    <p:sldId id="274" r:id="rId6"/>
    <p:sldId id="275" r:id="rId7"/>
    <p:sldId id="27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p:cViewPr varScale="1">
        <p:scale>
          <a:sx n="74" d="100"/>
          <a:sy n="74" d="100"/>
        </p:scale>
        <p:origin x="-307" y="-6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pic>
        <p:nvPicPr>
          <p:cNvPr id="7" name="6 Imagen" descr="seagreen-0640.jpg"/>
          <p:cNvPicPr>
            <a:picLocks noChangeAspect="1"/>
          </p:cNvPicPr>
          <p:nvPr userDrawn="1"/>
        </p:nvPicPr>
        <p:blipFill>
          <a:blip r:embed="rId2"/>
          <a:stretch>
            <a:fillRect/>
          </a:stretch>
        </p:blipFill>
        <p:spPr>
          <a:xfrm>
            <a:off x="0" y="0"/>
            <a:ext cx="9144000" cy="6858000"/>
          </a:xfrm>
          <a:prstGeom prst="rect">
            <a:avLst/>
          </a:prstGeom>
        </p:spPr>
      </p:pic>
      <p:sp>
        <p:nvSpPr>
          <p:cNvPr id="2" name="1 Título"/>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3 Marcador de fecha"/>
          <p:cNvSpPr>
            <a:spLocks noGrp="1"/>
          </p:cNvSpPr>
          <p:nvPr>
            <p:ph type="dt" sz="half" idx="10"/>
          </p:nvPr>
        </p:nvSpPr>
        <p:spPr/>
        <p:txBody>
          <a:bodyPr/>
          <a:lstStyle/>
          <a:p>
            <a:fld id="{9129FCA3-542C-4B26-B51D-ADAACC04A6DB}" type="datetimeFigureOut">
              <a:rPr lang="en-US" smtClean="0"/>
              <a:pPr/>
              <a:t>1/28/2014</a:t>
            </a:fld>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E1D65349-94B0-4734-BEF4-2766B111CEB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smtClean="0"/>
              <a:t>Click to edit Master title style</a:t>
            </a:r>
            <a:endParaRPr lang="en-US"/>
          </a:p>
        </p:txBody>
      </p:sp>
      <p:sp>
        <p:nvSpPr>
          <p:cNvPr id="3" name="2 Marcador de texto vertical"/>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3 Marcador de fecha"/>
          <p:cNvSpPr>
            <a:spLocks noGrp="1"/>
          </p:cNvSpPr>
          <p:nvPr>
            <p:ph type="dt" sz="half" idx="10"/>
          </p:nvPr>
        </p:nvSpPr>
        <p:spPr/>
        <p:txBody>
          <a:bodyPr/>
          <a:lstStyle/>
          <a:p>
            <a:fld id="{9129FCA3-542C-4B26-B51D-ADAACC04A6DB}" type="datetimeFigureOut">
              <a:rPr lang="en-US" smtClean="0"/>
              <a:pPr/>
              <a:t>1/28/2014</a:t>
            </a:fld>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E1D65349-94B0-4734-BEF4-2766B111CEB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3 Marcador de fecha"/>
          <p:cNvSpPr>
            <a:spLocks noGrp="1"/>
          </p:cNvSpPr>
          <p:nvPr>
            <p:ph type="dt" sz="half" idx="10"/>
          </p:nvPr>
        </p:nvSpPr>
        <p:spPr/>
        <p:txBody>
          <a:bodyPr/>
          <a:lstStyle/>
          <a:p>
            <a:fld id="{9129FCA3-542C-4B26-B51D-ADAACC04A6DB}" type="datetimeFigureOut">
              <a:rPr lang="en-US" smtClean="0"/>
              <a:pPr/>
              <a:t>1/28/2014</a:t>
            </a:fld>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E1D65349-94B0-4734-BEF4-2766B111CEB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2786050" y="285728"/>
            <a:ext cx="6215074" cy="642942"/>
          </a:xfrm>
        </p:spPr>
        <p:txBody>
          <a:bodyPr/>
          <a:lstStyle>
            <a:lvl1pPr>
              <a:defRPr b="1" cap="none" spc="0">
                <a:ln>
                  <a:solidFill>
                    <a:sysClr val="windowText" lastClr="000000"/>
                  </a:solidFill>
                </a:ln>
                <a:solidFill>
                  <a:srgbClr val="FF9900"/>
                </a:solidFill>
                <a:effectLst/>
              </a:defRPr>
            </a:lvl1pPr>
          </a:lstStyle>
          <a:p>
            <a:r>
              <a:rPr lang="en-US" smtClean="0"/>
              <a:t>Click to edit Master title style</a:t>
            </a:r>
            <a:endParaRPr lang="en-US" dirty="0"/>
          </a:p>
        </p:txBody>
      </p:sp>
      <p:sp>
        <p:nvSpPr>
          <p:cNvPr id="3" name="2 Marcador de contenido"/>
          <p:cNvSpPr>
            <a:spLocks noGrp="1"/>
          </p:cNvSpPr>
          <p:nvPr>
            <p:ph idx="1"/>
          </p:nvPr>
        </p:nvSpPr>
        <p:spPr>
          <a:xfrm>
            <a:off x="1785918" y="1214422"/>
            <a:ext cx="7215238" cy="507209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3 Marcador de fecha"/>
          <p:cNvSpPr>
            <a:spLocks noGrp="1"/>
          </p:cNvSpPr>
          <p:nvPr>
            <p:ph type="dt" sz="half" idx="10"/>
          </p:nvPr>
        </p:nvSpPr>
        <p:spPr/>
        <p:txBody>
          <a:bodyPr/>
          <a:lstStyle/>
          <a:p>
            <a:fld id="{9129FCA3-542C-4B26-B51D-ADAACC04A6DB}" type="datetimeFigureOut">
              <a:rPr lang="en-US" smtClean="0"/>
              <a:pPr/>
              <a:t>1/28/2014</a:t>
            </a:fld>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E1D65349-94B0-4734-BEF4-2766B111CEB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3 Marcador de fecha"/>
          <p:cNvSpPr>
            <a:spLocks noGrp="1"/>
          </p:cNvSpPr>
          <p:nvPr>
            <p:ph type="dt" sz="half" idx="10"/>
          </p:nvPr>
        </p:nvSpPr>
        <p:spPr/>
        <p:txBody>
          <a:bodyPr/>
          <a:lstStyle/>
          <a:p>
            <a:fld id="{9129FCA3-542C-4B26-B51D-ADAACC04A6DB}" type="datetimeFigureOut">
              <a:rPr lang="en-US" smtClean="0"/>
              <a:pPr/>
              <a:t>1/28/2014</a:t>
            </a:fld>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E1D65349-94B0-4734-BEF4-2766B111CEB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smtClean="0"/>
              <a:t>Click to edit Master title style</a:t>
            </a:r>
            <a:endParaRPr lang="en-U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4 Marcador de fecha"/>
          <p:cNvSpPr>
            <a:spLocks noGrp="1"/>
          </p:cNvSpPr>
          <p:nvPr>
            <p:ph type="dt" sz="half" idx="10"/>
          </p:nvPr>
        </p:nvSpPr>
        <p:spPr/>
        <p:txBody>
          <a:bodyPr/>
          <a:lstStyle/>
          <a:p>
            <a:fld id="{9129FCA3-542C-4B26-B51D-ADAACC04A6DB}" type="datetimeFigureOut">
              <a:rPr lang="en-US" smtClean="0"/>
              <a:pPr/>
              <a:t>1/28/2014</a:t>
            </a:fld>
            <a:endParaRPr lang="en-US"/>
          </a:p>
        </p:txBody>
      </p:sp>
      <p:sp>
        <p:nvSpPr>
          <p:cNvPr id="6" name="5 Marcador de pie de página"/>
          <p:cNvSpPr>
            <a:spLocks noGrp="1"/>
          </p:cNvSpPr>
          <p:nvPr>
            <p:ph type="ftr" sz="quarter" idx="11"/>
          </p:nvPr>
        </p:nvSpPr>
        <p:spPr/>
        <p:txBody>
          <a:bodyPr/>
          <a:lstStyle/>
          <a:p>
            <a:endParaRPr lang="en-US"/>
          </a:p>
        </p:txBody>
      </p:sp>
      <p:sp>
        <p:nvSpPr>
          <p:cNvPr id="7" name="6 Marcador de número de diapositiva"/>
          <p:cNvSpPr>
            <a:spLocks noGrp="1"/>
          </p:cNvSpPr>
          <p:nvPr>
            <p:ph type="sldNum" sz="quarter" idx="12"/>
          </p:nvPr>
        </p:nvSpPr>
        <p:spPr/>
        <p:txBody>
          <a:bodyPr/>
          <a:lstStyle/>
          <a:p>
            <a:fld id="{E1D65349-94B0-4734-BEF4-2766B111CEB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n-US" smtClean="0"/>
              <a:t>Click to edit Master title style</a:t>
            </a:r>
            <a:endParaRPr lang="en-U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6 Marcador de fecha"/>
          <p:cNvSpPr>
            <a:spLocks noGrp="1"/>
          </p:cNvSpPr>
          <p:nvPr>
            <p:ph type="dt" sz="half" idx="10"/>
          </p:nvPr>
        </p:nvSpPr>
        <p:spPr/>
        <p:txBody>
          <a:bodyPr/>
          <a:lstStyle/>
          <a:p>
            <a:fld id="{9129FCA3-542C-4B26-B51D-ADAACC04A6DB}" type="datetimeFigureOut">
              <a:rPr lang="en-US" smtClean="0"/>
              <a:pPr/>
              <a:t>1/28/2014</a:t>
            </a:fld>
            <a:endParaRPr lang="en-US"/>
          </a:p>
        </p:txBody>
      </p:sp>
      <p:sp>
        <p:nvSpPr>
          <p:cNvPr id="8" name="7 Marcador de pie de página"/>
          <p:cNvSpPr>
            <a:spLocks noGrp="1"/>
          </p:cNvSpPr>
          <p:nvPr>
            <p:ph type="ftr" sz="quarter" idx="11"/>
          </p:nvPr>
        </p:nvSpPr>
        <p:spPr/>
        <p:txBody>
          <a:bodyPr/>
          <a:lstStyle/>
          <a:p>
            <a:endParaRPr lang="en-US"/>
          </a:p>
        </p:txBody>
      </p:sp>
      <p:sp>
        <p:nvSpPr>
          <p:cNvPr id="9" name="8 Marcador de número de diapositiva"/>
          <p:cNvSpPr>
            <a:spLocks noGrp="1"/>
          </p:cNvSpPr>
          <p:nvPr>
            <p:ph type="sldNum" sz="quarter" idx="12"/>
          </p:nvPr>
        </p:nvSpPr>
        <p:spPr/>
        <p:txBody>
          <a:bodyPr/>
          <a:lstStyle/>
          <a:p>
            <a:fld id="{E1D65349-94B0-4734-BEF4-2766B111CEB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smtClean="0"/>
              <a:t>Click to edit Master title style</a:t>
            </a:r>
            <a:endParaRPr lang="en-US"/>
          </a:p>
        </p:txBody>
      </p:sp>
      <p:sp>
        <p:nvSpPr>
          <p:cNvPr id="3" name="2 Marcador de fecha"/>
          <p:cNvSpPr>
            <a:spLocks noGrp="1"/>
          </p:cNvSpPr>
          <p:nvPr>
            <p:ph type="dt" sz="half" idx="10"/>
          </p:nvPr>
        </p:nvSpPr>
        <p:spPr/>
        <p:txBody>
          <a:bodyPr/>
          <a:lstStyle/>
          <a:p>
            <a:fld id="{9129FCA3-542C-4B26-B51D-ADAACC04A6DB}" type="datetimeFigureOut">
              <a:rPr lang="en-US" smtClean="0"/>
              <a:pPr/>
              <a:t>1/28/2014</a:t>
            </a:fld>
            <a:endParaRPr lang="en-US"/>
          </a:p>
        </p:txBody>
      </p:sp>
      <p:sp>
        <p:nvSpPr>
          <p:cNvPr id="4" name="3 Marcador de pie de página"/>
          <p:cNvSpPr>
            <a:spLocks noGrp="1"/>
          </p:cNvSpPr>
          <p:nvPr>
            <p:ph type="ftr" sz="quarter" idx="11"/>
          </p:nvPr>
        </p:nvSpPr>
        <p:spPr/>
        <p:txBody>
          <a:bodyPr/>
          <a:lstStyle/>
          <a:p>
            <a:endParaRPr lang="en-US"/>
          </a:p>
        </p:txBody>
      </p:sp>
      <p:sp>
        <p:nvSpPr>
          <p:cNvPr id="5" name="4 Marcador de número de diapositiva"/>
          <p:cNvSpPr>
            <a:spLocks noGrp="1"/>
          </p:cNvSpPr>
          <p:nvPr>
            <p:ph type="sldNum" sz="quarter" idx="12"/>
          </p:nvPr>
        </p:nvSpPr>
        <p:spPr/>
        <p:txBody>
          <a:bodyPr/>
          <a:lstStyle/>
          <a:p>
            <a:fld id="{E1D65349-94B0-4734-BEF4-2766B111CEB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9129FCA3-542C-4B26-B51D-ADAACC04A6DB}" type="datetimeFigureOut">
              <a:rPr lang="en-US" smtClean="0"/>
              <a:pPr/>
              <a:t>1/28/2014</a:t>
            </a:fld>
            <a:endParaRPr lang="en-US"/>
          </a:p>
        </p:txBody>
      </p:sp>
      <p:sp>
        <p:nvSpPr>
          <p:cNvPr id="3" name="2 Marcador de pie de página"/>
          <p:cNvSpPr>
            <a:spLocks noGrp="1"/>
          </p:cNvSpPr>
          <p:nvPr>
            <p:ph type="ftr" sz="quarter" idx="11"/>
          </p:nvPr>
        </p:nvSpPr>
        <p:spPr/>
        <p:txBody>
          <a:bodyPr/>
          <a:lstStyle/>
          <a:p>
            <a:endParaRPr lang="en-US"/>
          </a:p>
        </p:txBody>
      </p:sp>
      <p:sp>
        <p:nvSpPr>
          <p:cNvPr id="4" name="3 Marcador de número de diapositiva"/>
          <p:cNvSpPr>
            <a:spLocks noGrp="1"/>
          </p:cNvSpPr>
          <p:nvPr>
            <p:ph type="sldNum" sz="quarter" idx="12"/>
          </p:nvPr>
        </p:nvSpPr>
        <p:spPr/>
        <p:txBody>
          <a:bodyPr/>
          <a:lstStyle/>
          <a:p>
            <a:fld id="{E1D65349-94B0-4734-BEF4-2766B111CEB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4 Marcador de fecha"/>
          <p:cNvSpPr>
            <a:spLocks noGrp="1"/>
          </p:cNvSpPr>
          <p:nvPr>
            <p:ph type="dt" sz="half" idx="10"/>
          </p:nvPr>
        </p:nvSpPr>
        <p:spPr/>
        <p:txBody>
          <a:bodyPr/>
          <a:lstStyle/>
          <a:p>
            <a:fld id="{9129FCA3-542C-4B26-B51D-ADAACC04A6DB}" type="datetimeFigureOut">
              <a:rPr lang="en-US" smtClean="0"/>
              <a:pPr/>
              <a:t>1/28/2014</a:t>
            </a:fld>
            <a:endParaRPr lang="en-US"/>
          </a:p>
        </p:txBody>
      </p:sp>
      <p:sp>
        <p:nvSpPr>
          <p:cNvPr id="6" name="5 Marcador de pie de página"/>
          <p:cNvSpPr>
            <a:spLocks noGrp="1"/>
          </p:cNvSpPr>
          <p:nvPr>
            <p:ph type="ftr" sz="quarter" idx="11"/>
          </p:nvPr>
        </p:nvSpPr>
        <p:spPr/>
        <p:txBody>
          <a:bodyPr/>
          <a:lstStyle/>
          <a:p>
            <a:endParaRPr lang="en-US"/>
          </a:p>
        </p:txBody>
      </p:sp>
      <p:sp>
        <p:nvSpPr>
          <p:cNvPr id="7" name="6 Marcador de número de diapositiva"/>
          <p:cNvSpPr>
            <a:spLocks noGrp="1"/>
          </p:cNvSpPr>
          <p:nvPr>
            <p:ph type="sldNum" sz="quarter" idx="12"/>
          </p:nvPr>
        </p:nvSpPr>
        <p:spPr/>
        <p:txBody>
          <a:bodyPr/>
          <a:lstStyle/>
          <a:p>
            <a:fld id="{E1D65349-94B0-4734-BEF4-2766B111CEB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4 Marcador de fecha"/>
          <p:cNvSpPr>
            <a:spLocks noGrp="1"/>
          </p:cNvSpPr>
          <p:nvPr>
            <p:ph type="dt" sz="half" idx="10"/>
          </p:nvPr>
        </p:nvSpPr>
        <p:spPr/>
        <p:txBody>
          <a:bodyPr/>
          <a:lstStyle/>
          <a:p>
            <a:fld id="{9129FCA3-542C-4B26-B51D-ADAACC04A6DB}" type="datetimeFigureOut">
              <a:rPr lang="en-US" smtClean="0"/>
              <a:pPr/>
              <a:t>1/28/2014</a:t>
            </a:fld>
            <a:endParaRPr lang="en-US"/>
          </a:p>
        </p:txBody>
      </p:sp>
      <p:sp>
        <p:nvSpPr>
          <p:cNvPr id="6" name="5 Marcador de pie de página"/>
          <p:cNvSpPr>
            <a:spLocks noGrp="1"/>
          </p:cNvSpPr>
          <p:nvPr>
            <p:ph type="ftr" sz="quarter" idx="11"/>
          </p:nvPr>
        </p:nvSpPr>
        <p:spPr/>
        <p:txBody>
          <a:bodyPr/>
          <a:lstStyle/>
          <a:p>
            <a:endParaRPr lang="en-US"/>
          </a:p>
        </p:txBody>
      </p:sp>
      <p:sp>
        <p:nvSpPr>
          <p:cNvPr id="7" name="6 Marcador de número de diapositiva"/>
          <p:cNvSpPr>
            <a:spLocks noGrp="1"/>
          </p:cNvSpPr>
          <p:nvPr>
            <p:ph type="sldNum" sz="quarter" idx="12"/>
          </p:nvPr>
        </p:nvSpPr>
        <p:spPr/>
        <p:txBody>
          <a:bodyPr/>
          <a:lstStyle/>
          <a:p>
            <a:fld id="{E1D65349-94B0-4734-BEF4-2766B111CEB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6 Imagen" descr="seagreen-0640 copia.jpg"/>
          <p:cNvPicPr>
            <a:picLocks noChangeAspect="1"/>
          </p:cNvPicPr>
          <p:nvPr/>
        </p:nvPicPr>
        <p:blipFill>
          <a:blip r:embed="rId13"/>
          <a:stretch>
            <a:fillRect/>
          </a:stretch>
        </p:blipFill>
        <p:spPr>
          <a:xfrm>
            <a:off x="0" y="0"/>
            <a:ext cx="9144000" cy="6858000"/>
          </a:xfrm>
          <a:prstGeom prst="rect">
            <a:avLst/>
          </a:prstGeom>
        </p:spPr>
      </p:pic>
      <p:sp>
        <p:nvSpPr>
          <p:cNvPr id="2" name="1 Marcador de título"/>
          <p:cNvSpPr>
            <a:spLocks noGrp="1"/>
          </p:cNvSpPr>
          <p:nvPr>
            <p:ph type="title"/>
          </p:nvPr>
        </p:nvSpPr>
        <p:spPr>
          <a:xfrm>
            <a:off x="2357422" y="0"/>
            <a:ext cx="6643734" cy="1000108"/>
          </a:xfrm>
          <a:prstGeom prst="rect">
            <a:avLst/>
          </a:prstGeom>
        </p:spPr>
        <p:txBody>
          <a:bodyPr vert="horz" lIns="91440" tIns="45720" rIns="91440" bIns="45720" rtlCol="0" anchor="ctr">
            <a:noAutofit/>
          </a:bodyPr>
          <a:lstStyle/>
          <a:p>
            <a:r>
              <a:rPr lang="en-US" smtClean="0"/>
              <a:t>Haga clic para modificar el estilo de título del patrón</a:t>
            </a:r>
            <a:endParaRPr lang="en-US" dirty="0"/>
          </a:p>
        </p:txBody>
      </p:sp>
      <p:sp>
        <p:nvSpPr>
          <p:cNvPr id="3" name="2 Marcador de texto"/>
          <p:cNvSpPr>
            <a:spLocks noGrp="1"/>
          </p:cNvSpPr>
          <p:nvPr>
            <p:ph type="body" idx="1"/>
          </p:nvPr>
        </p:nvSpPr>
        <p:spPr>
          <a:xfrm>
            <a:off x="1785918" y="1600200"/>
            <a:ext cx="7215238" cy="4525963"/>
          </a:xfrm>
          <a:prstGeom prst="rect">
            <a:avLst/>
          </a:prstGeom>
        </p:spPr>
        <p:txBody>
          <a:bodyPr vert="horz" lIns="91440" tIns="45720" rIns="91440" bIns="45720" rtlCol="0">
            <a:normAutofit/>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endParaRPr lang="en-US" dirty="0"/>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29FCA3-542C-4B26-B51D-ADAACC04A6DB}" type="datetimeFigureOut">
              <a:rPr lang="en-US" smtClean="0"/>
              <a:pPr/>
              <a:t>1/28/2014</a:t>
            </a:fld>
            <a:endParaRPr lang="en-U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D65349-94B0-4734-BEF4-2766B111CEB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spcBef>
          <a:spcPct val="0"/>
        </a:spcBef>
        <a:buNone/>
        <a:defRPr sz="3600" b="1" kern="1200" cap="none" spc="0">
          <a:ln>
            <a:solidFill>
              <a:sysClr val="windowText" lastClr="000000"/>
            </a:solidFill>
          </a:ln>
          <a:solidFill>
            <a:srgbClr val="FF9900"/>
          </a:solidFill>
          <a:effectLst>
            <a:innerShdw blurRad="63500" dist="50800" dir="2700000">
              <a:prstClr val="black"/>
            </a:innerShdw>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2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1785918" y="2130425"/>
            <a:ext cx="6672282" cy="1470025"/>
          </a:xfrm>
        </p:spPr>
        <p:txBody>
          <a:bodyPr/>
          <a:lstStyle/>
          <a:p>
            <a:pPr algn="ctr"/>
            <a:r>
              <a:rPr lang="en-US" sz="4400" dirty="0">
                <a:effectLst/>
              </a:rPr>
              <a:t>Amazon Warriors turned Eco-Activists</a:t>
            </a:r>
          </a:p>
        </p:txBody>
      </p:sp>
      <p:sp>
        <p:nvSpPr>
          <p:cNvPr id="3" name="2 Subtítulo"/>
          <p:cNvSpPr>
            <a:spLocks noGrp="1"/>
          </p:cNvSpPr>
          <p:nvPr>
            <p:ph type="subTitle" idx="1"/>
          </p:nvPr>
        </p:nvSpPr>
        <p:spPr/>
        <p:txBody>
          <a:bodyPr/>
          <a:lstStyle/>
          <a:p>
            <a:r>
              <a:rPr lang="es-ES" dirty="0" smtClean="0">
                <a:solidFill>
                  <a:srgbClr val="FFFF00"/>
                </a:solidFill>
              </a:rPr>
              <a:t>Plus </a:t>
            </a:r>
            <a:r>
              <a:rPr lang="es-ES" dirty="0" err="1" smtClean="0">
                <a:solidFill>
                  <a:srgbClr val="FFFF00"/>
                </a:solidFill>
              </a:rPr>
              <a:t>Wildlife</a:t>
            </a:r>
            <a:r>
              <a:rPr lang="es-ES" dirty="0" smtClean="0">
                <a:solidFill>
                  <a:srgbClr val="FFFF00"/>
                </a:solidFill>
              </a:rPr>
              <a:t> of </a:t>
            </a:r>
            <a:r>
              <a:rPr lang="es-ES" dirty="0" err="1" smtClean="0">
                <a:solidFill>
                  <a:srgbClr val="FFFF00"/>
                </a:solidFill>
              </a:rPr>
              <a:t>the</a:t>
            </a:r>
            <a:r>
              <a:rPr lang="es-ES" dirty="0" smtClean="0">
                <a:solidFill>
                  <a:srgbClr val="FFFF00"/>
                </a:solidFill>
              </a:rPr>
              <a:t> Amazon</a:t>
            </a:r>
            <a:endParaRPr lang="es-ES" dirty="0">
              <a:solidFill>
                <a:srgbClr val="FFFF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Indigenous Amazon tribes have always used controlled fires for landscape and resource management. But something has changed. "Fire is different now...Now, people set fire and it gets away and there's a big fire. Before it would burn the savanna but it didn't burn the forest. Now, we say, 'I think the weather changed.'" —</a:t>
            </a:r>
            <a:r>
              <a:rPr lang="en-US" dirty="0" err="1"/>
              <a:t>Lahussia</a:t>
            </a:r>
            <a:r>
              <a:rPr lang="en-US" dirty="0"/>
              <a:t> </a:t>
            </a:r>
            <a:r>
              <a:rPr lang="en-US" dirty="0" err="1"/>
              <a:t>Juruna</a:t>
            </a:r>
            <a:r>
              <a:rPr lang="en-US" dirty="0"/>
              <a:t>, Tuba-tuba village, Xingu Indigenous Park.</a:t>
            </a:r>
          </a:p>
        </p:txBody>
      </p:sp>
    </p:spTree>
    <p:extLst>
      <p:ext uri="{BB962C8B-B14F-4D97-AF65-F5344CB8AC3E}">
        <p14:creationId xmlns:p14="http://schemas.microsoft.com/office/powerpoint/2010/main" val="9653290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2243"/>
            <a:ext cx="9144000" cy="61335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41527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2362200"/>
          </a:xfrm>
        </p:spPr>
        <p:txBody>
          <a:bodyPr/>
          <a:lstStyle/>
          <a:p>
            <a:r>
              <a:rPr lang="en-US" dirty="0"/>
              <a:t>But that's not all. "We know when it is time to clear gardens when we see a star (the Pleiades) ... The star still comes out, but the rain is different. Last year we planted a community garden…and it didn't grow. The sun got very hot, because the rains were very late. The earth was very dry." —</a:t>
            </a:r>
            <a:r>
              <a:rPr lang="en-US" dirty="0" err="1"/>
              <a:t>Sadea</a:t>
            </a:r>
            <a:r>
              <a:rPr lang="en-US" dirty="0"/>
              <a:t> </a:t>
            </a:r>
            <a:r>
              <a:rPr lang="en-US" dirty="0" err="1"/>
              <a:t>Juruna</a:t>
            </a:r>
            <a:r>
              <a:rPr lang="en-US" dirty="0"/>
              <a:t>, traditional leader of the </a:t>
            </a:r>
            <a:r>
              <a:rPr lang="en-US" dirty="0" err="1"/>
              <a:t>Yudja</a:t>
            </a:r>
            <a:r>
              <a:rPr lang="en-US" dirty="0"/>
              <a:t> people.</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6073" y="2012879"/>
            <a:ext cx="7389091" cy="487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96860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001156" cy="1219200"/>
          </a:xfrm>
        </p:spPr>
        <p:txBody>
          <a:bodyPr/>
          <a:lstStyle/>
          <a:p>
            <a:r>
              <a:rPr lang="en-US" dirty="0"/>
              <a:t>Scientific studies back-up these first-hand indigenous accounts. Their climate has changed, and today's Amazon is not the same as the rainforest their ancestors knew.</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19199"/>
            <a:ext cx="9144000" cy="5148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722766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But the indigenous people haven't stood idly by. In the 1980s and 90s, the </a:t>
            </a:r>
            <a:r>
              <a:rPr lang="en-US" dirty="0" err="1"/>
              <a:t>Kayapo</a:t>
            </a:r>
            <a:r>
              <a:rPr lang="en-US" dirty="0"/>
              <a:t> tribe of Brazil used their warrior culture in a new way—grassroots advocacy.</a:t>
            </a:r>
          </a:p>
          <a:p>
            <a:endParaRPr lang="en-US" dirty="0"/>
          </a:p>
          <a:p>
            <a:r>
              <a:rPr lang="en-US" dirty="0"/>
              <a:t>Through organized protests and other efforts, they regained control of their borders. The </a:t>
            </a:r>
            <a:r>
              <a:rPr lang="en-US" dirty="0" err="1"/>
              <a:t>Kayapo</a:t>
            </a:r>
            <a:r>
              <a:rPr lang="en-US" dirty="0"/>
              <a:t> chiefs learned Portuguese and formed relationships with conservation organizations. In 1988, their hard work paid off and the </a:t>
            </a:r>
            <a:r>
              <a:rPr lang="en-US" dirty="0" err="1"/>
              <a:t>Kayapo</a:t>
            </a:r>
            <a:r>
              <a:rPr lang="en-US" dirty="0"/>
              <a:t> were instrumental in ensuring that indigenous rights were written into the Brazilian Constitution. Later, they even managed to have their territory legally recognized.</a:t>
            </a:r>
          </a:p>
        </p:txBody>
      </p:sp>
    </p:spTree>
    <p:extLst>
      <p:ext uri="{BB962C8B-B14F-4D97-AF65-F5344CB8AC3E}">
        <p14:creationId xmlns:p14="http://schemas.microsoft.com/office/powerpoint/2010/main" val="34492792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0378"/>
            <a:ext cx="9144000" cy="60772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562369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1905000"/>
          </a:xfrm>
        </p:spPr>
        <p:txBody>
          <a:bodyPr>
            <a:normAutofit lnSpcReduction="10000"/>
          </a:bodyPr>
          <a:lstStyle/>
          <a:p>
            <a:r>
              <a:rPr lang="en-US" dirty="0"/>
              <a:t>Their previous success makes it clear: Indigenous tribes like the </a:t>
            </a:r>
            <a:r>
              <a:rPr lang="en-US" dirty="0" err="1"/>
              <a:t>Kayapo</a:t>
            </a:r>
            <a:r>
              <a:rPr lang="en-US" dirty="0"/>
              <a:t> are a huge asset in our efforts to save the Amazon from the devastation of deforestation. That's why EDF is partnering with conservation and indigenous groups to empower tribes to take control of their own land.</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6400"/>
            <a:ext cx="8019143" cy="518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931925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1905000"/>
          </a:xfrm>
        </p:spPr>
        <p:txBody>
          <a:bodyPr>
            <a:normAutofit lnSpcReduction="10000"/>
          </a:bodyPr>
          <a:lstStyle/>
          <a:p>
            <a:r>
              <a:rPr lang="en-US" dirty="0"/>
              <a:t>Enter EDF and the REDD (Reducing Emissions from Deforestation and Forest Degradation) program. It proposes to reward developing countries for participating in global emissions reductions—and it's extremely promising. Brazil—the world's fourth largest overall emitter—has already slowed deforestation by 40%.</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10" y="1792175"/>
            <a:ext cx="7604589" cy="50658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253170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How do indigenous tribes factor in? No one knows the Amazon as well as they do. After all, it's their home. That's why we're working with indigenous organizations, including </a:t>
            </a:r>
            <a:r>
              <a:rPr lang="en-US" dirty="0" err="1"/>
              <a:t>Kayapo</a:t>
            </a:r>
            <a:r>
              <a:rPr lang="en-US" dirty="0"/>
              <a:t> organizations, to help indigenous people protect their lands, develop sustainable income alternatives, measure the carbon stored in their trees, and ultimately become eligible for carbon credit for protecting their forests.</a:t>
            </a:r>
          </a:p>
        </p:txBody>
      </p:sp>
    </p:spTree>
    <p:extLst>
      <p:ext uri="{BB962C8B-B14F-4D97-AF65-F5344CB8AC3E}">
        <p14:creationId xmlns:p14="http://schemas.microsoft.com/office/powerpoint/2010/main" val="7997182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3346"/>
            <a:ext cx="9220200" cy="6142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833194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Amazon Basin</a:t>
            </a:r>
            <a:endParaRPr lang="en-US" dirty="0"/>
          </a:p>
        </p:txBody>
      </p:sp>
      <p:sp>
        <p:nvSpPr>
          <p:cNvPr id="3" name="Content Placeholder 2"/>
          <p:cNvSpPr>
            <a:spLocks noGrp="1"/>
          </p:cNvSpPr>
          <p:nvPr>
            <p:ph idx="1"/>
          </p:nvPr>
        </p:nvSpPr>
        <p:spPr/>
        <p:txBody>
          <a:bodyPr/>
          <a:lstStyle/>
          <a:p>
            <a:endParaRPr lang="en-US" dirty="0"/>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397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47010996"/>
      </p:ext>
    </p:extLst>
  </p:cSld>
  <p:clrMapOvr>
    <a:masterClrMapping/>
  </p:clrMapOvr>
  <mc:AlternateContent xmlns:mc="http://schemas.openxmlformats.org/markup-compatibility/2006" xmlns:p14="http://schemas.microsoft.com/office/powerpoint/2010/main">
    <mc:Choice Requires="p14">
      <p:transition spd="slow" p14:dur="2000">
        <p:sndAc>
          <p:stSnd loop="1">
            <p:snd r:embed="rId2" name="Soledad Bravo   Violin de becho.wav"/>
          </p:stSnd>
        </p:sndAc>
      </p:transition>
    </mc:Choice>
    <mc:Fallback xmlns="">
      <p:transition spd="slow">
        <p:sndAc>
          <p:stSnd loop="1">
            <p:snd r:embed="rId4" name="Soledad Bravo   Violin de becho.wav"/>
          </p:stSnd>
        </p:sndAc>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These children are from the </a:t>
            </a:r>
            <a:r>
              <a:rPr lang="en-US" dirty="0" err="1"/>
              <a:t>Kayapo</a:t>
            </a:r>
            <a:r>
              <a:rPr lang="en-US" dirty="0"/>
              <a:t> tribe. 26 of their elders recently met, and signed a letter making their hopes for the future clear. It stated, in part, "Our river does not have a price, our fish that we eat does not have a price, and the happiness of our grandchildren does not have a price. We will never stop fighting."</a:t>
            </a:r>
          </a:p>
          <a:p>
            <a:endParaRPr lang="en-US" dirty="0"/>
          </a:p>
          <a:p>
            <a:r>
              <a:rPr lang="en-US" dirty="0"/>
              <a:t>The </a:t>
            </a:r>
            <a:r>
              <a:rPr lang="en-US" dirty="0" err="1"/>
              <a:t>Kayapo</a:t>
            </a:r>
            <a:r>
              <a:rPr lang="en-US" dirty="0"/>
              <a:t> children—and all the children of the Amazon's indigenous tribes—deserve to experience the harmony with nature that their elders have fought so hard to protect.</a:t>
            </a:r>
          </a:p>
        </p:txBody>
      </p:sp>
    </p:spTree>
    <p:extLst>
      <p:ext uri="{BB962C8B-B14F-4D97-AF65-F5344CB8AC3E}">
        <p14:creationId xmlns:p14="http://schemas.microsoft.com/office/powerpoint/2010/main" val="14569125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3345"/>
            <a:ext cx="9144000" cy="60913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5090786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Animals of the Amazon</a:t>
            </a:r>
            <a:endParaRPr lang="en-US" dirty="0"/>
          </a:p>
        </p:txBody>
      </p:sp>
      <p:sp>
        <p:nvSpPr>
          <p:cNvPr id="3" name="Text Placeholder 2"/>
          <p:cNvSpPr>
            <a:spLocks noGrp="1"/>
          </p:cNvSpPr>
          <p:nvPr>
            <p:ph type="body" idx="1"/>
          </p:nvPr>
        </p:nvSpPr>
        <p:spPr/>
        <p:txBody>
          <a:bodyPr/>
          <a:lstStyle/>
          <a:p>
            <a:endParaRPr lang="en-US" dirty="0"/>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9000" l="0" r="99688">
                        <a14:foregroundMark x1="11406" y1="13000" x2="11406" y2="13000"/>
                        <a14:foregroundMark x1="13125" y1="12000" x2="13125" y2="12000"/>
                        <a14:foregroundMark x1="14688" y1="12000" x2="14688" y2="12000"/>
                        <a14:foregroundMark x1="16563" y1="10500" x2="16563" y2="10500"/>
                        <a14:foregroundMark x1="17344" y1="10500" x2="17344" y2="10500"/>
                        <a14:foregroundMark x1="15469" y1="11000" x2="15469" y2="11000"/>
                        <a14:foregroundMark x1="18906" y1="10500" x2="18906" y2="10500"/>
                        <a14:foregroundMark x1="19844" y1="9500" x2="19844" y2="9500"/>
                        <a14:foregroundMark x1="20625" y1="9500" x2="20625" y2="9500"/>
                        <a14:foregroundMark x1="21875" y1="8500" x2="21875" y2="8500"/>
                        <a14:foregroundMark x1="23438" y1="7500" x2="23438" y2="7500"/>
                        <a14:foregroundMark x1="25156" y1="7500" x2="25156" y2="7500"/>
                        <a14:foregroundMark x1="12188" y1="12000" x2="12188" y2="12000"/>
                        <a14:foregroundMark x1="26250" y1="7500" x2="26250" y2="7500"/>
                        <a14:foregroundMark x1="27969" y1="7000" x2="27969" y2="7000"/>
                        <a14:foregroundMark x1="29688" y1="5500" x2="29688" y2="5500"/>
                        <a14:foregroundMark x1="30781" y1="5500" x2="30781" y2="5500"/>
                        <a14:foregroundMark x1="31875" y1="4500" x2="31875" y2="4500"/>
                        <a14:foregroundMark x1="33438" y1="3500" x2="33438" y2="3500"/>
                        <a14:foregroundMark x1="35781" y1="3000" x2="35781" y2="3000"/>
                        <a14:foregroundMark x1="36406" y1="7000" x2="36406" y2="7000"/>
                        <a14:foregroundMark x1="36875" y1="16000" x2="36875" y2="16000"/>
                        <a14:foregroundMark x1="26719" y1="7000" x2="26719" y2="7000"/>
                        <a14:foregroundMark x1="28594" y1="6000" x2="28594" y2="6000"/>
                        <a14:foregroundMark x1="27656" y1="6000" x2="27656" y2="6000"/>
                        <a14:foregroundMark x1="36563" y1="14000" x2="36563" y2="14000"/>
                        <a14:foregroundMark x1="38125" y1="5000" x2="38125" y2="5000"/>
                        <a14:foregroundMark x1="37031" y1="39500" x2="37031" y2="39500"/>
                        <a14:foregroundMark x1="35781" y1="59500" x2="35781" y2="59500"/>
                        <a14:foregroundMark x1="35469" y1="70500" x2="35469" y2="70500"/>
                        <a14:foregroundMark x1="34531" y1="80500" x2="34531" y2="80500"/>
                        <a14:foregroundMark x1="30469" y1="83000" x2="30469" y2="83000"/>
                        <a14:foregroundMark x1="23750" y1="85500" x2="23750" y2="85500"/>
                        <a14:foregroundMark x1="17188" y1="89000" x2="17188" y2="89000"/>
                        <a14:foregroundMark x1="13750" y1="89500" x2="13750" y2="89500"/>
                        <a14:foregroundMark x1="7031" y1="94000" x2="7031" y2="94000"/>
                        <a14:foregroundMark x1="5938" y1="93000" x2="5938" y2="93000"/>
                        <a14:foregroundMark x1="9531" y1="91500" x2="9531" y2="91500"/>
                        <a14:foregroundMark x1="4219" y1="92500" x2="4219" y2="92500"/>
                        <a14:foregroundMark x1="3750" y1="85000" x2="3750" y2="85000"/>
                        <a14:foregroundMark x1="3281" y1="79000" x2="3281" y2="79000"/>
                        <a14:foregroundMark x1="3750" y1="88000" x2="3750" y2="88000"/>
                        <a14:foregroundMark x1="3438" y1="81000" x2="3438" y2="81000"/>
                        <a14:foregroundMark x1="2969" y1="73500" x2="2969" y2="73500"/>
                        <a14:foregroundMark x1="2656" y1="68000" x2="2656" y2="68000"/>
                        <a14:foregroundMark x1="2656" y1="64500" x2="2656" y2="64500"/>
                        <a14:foregroundMark x1="2344" y1="58500" x2="2344" y2="58500"/>
                        <a14:foregroundMark x1="2656" y1="54500" x2="2656" y2="54500"/>
                        <a14:foregroundMark x1="2188" y1="46000" x2="2188" y2="46000"/>
                        <a14:foregroundMark x1="2188" y1="51500" x2="2188" y2="51500"/>
                        <a14:foregroundMark x1="1875" y1="42000" x2="1875" y2="42000"/>
                        <a14:foregroundMark x1="1875" y1="37500" x2="1875" y2="37500"/>
                        <a14:foregroundMark x1="1406" y1="33000" x2="1406" y2="33000"/>
                        <a14:foregroundMark x1="1563" y1="29000" x2="1563" y2="29000"/>
                        <a14:foregroundMark x1="1563" y1="24500" x2="1563" y2="24500"/>
                        <a14:foregroundMark x1="1250" y1="19500" x2="1250" y2="19500"/>
                        <a14:foregroundMark x1="625" y1="17000" x2="625" y2="17000"/>
                        <a14:foregroundMark x1="2031" y1="16500" x2="2031" y2="16500"/>
                        <a14:foregroundMark x1="3281" y1="16500" x2="3281" y2="16500"/>
                        <a14:foregroundMark x1="4531" y1="14500" x2="4531" y2="14500"/>
                        <a14:foregroundMark x1="5938" y1="14500" x2="5938" y2="14500"/>
                        <a14:foregroundMark x1="7500" y1="14000" x2="7500" y2="14000"/>
                        <a14:foregroundMark x1="8438" y1="14000" x2="8438" y2="14000"/>
                        <a14:foregroundMark x1="9844" y1="14000" x2="9844" y2="14000"/>
                        <a14:foregroundMark x1="34531" y1="3500" x2="34531" y2="3500"/>
                        <a14:foregroundMark x1="36875" y1="5000" x2="36875" y2="5000"/>
                        <a14:foregroundMark x1="36719" y1="84000" x2="36719" y2="84000"/>
                        <a14:foregroundMark x1="38750" y1="85000" x2="38750" y2="85000"/>
                        <a14:foregroundMark x1="42344" y1="87500" x2="42344" y2="87500"/>
                        <a14:foregroundMark x1="40938" y1="86500" x2="40938" y2="86500"/>
                        <a14:foregroundMark x1="40156" y1="85500" x2="40156" y2="85500"/>
                        <a14:foregroundMark x1="44531" y1="86500" x2="44531" y2="86500"/>
                        <a14:foregroundMark x1="38438" y1="59500" x2="38438" y2="59500"/>
                        <a14:foregroundMark x1="48281" y1="27500" x2="48281" y2="27500"/>
                        <a14:foregroundMark x1="55469" y1="29000" x2="55469" y2="29000"/>
                        <a14:foregroundMark x1="57813" y1="63000" x2="57813" y2="63000"/>
                        <a14:foregroundMark x1="46250" y1="68500" x2="46250" y2="68500"/>
                        <a14:foregroundMark x1="42500" y1="17500" x2="42500" y2="17500"/>
                        <a14:foregroundMark x1="43438" y1="5000" x2="43438" y2="5000"/>
                        <a14:foregroundMark x1="38125" y1="2500" x2="38125" y2="2500"/>
                        <a14:foregroundMark x1="58906" y1="11000" x2="58906" y2="11000"/>
                        <a14:foregroundMark x1="62187" y1="7000" x2="62187" y2="7000"/>
                        <a14:foregroundMark x1="64688" y1="15500" x2="64688" y2="15500"/>
                        <a14:foregroundMark x1="65000" y1="6000" x2="65000" y2="6000"/>
                        <a14:foregroundMark x1="65156" y1="4500" x2="65156" y2="4500"/>
                        <a14:foregroundMark x1="64063" y1="28500" x2="64063" y2="28500"/>
                        <a14:foregroundMark x1="64219" y1="21500" x2="64219" y2="21500"/>
                        <a14:foregroundMark x1="63906" y1="42000" x2="63906" y2="42000"/>
                        <a14:foregroundMark x1="62969" y1="54500" x2="62969" y2="54500"/>
                        <a14:foregroundMark x1="62813" y1="65000" x2="62813" y2="65000"/>
                        <a14:foregroundMark x1="62187" y1="75500" x2="62187" y2="75500"/>
                        <a14:foregroundMark x1="62344" y1="72000" x2="62344" y2="72000"/>
                        <a14:foregroundMark x1="61875" y1="86500" x2="61875" y2="86500"/>
                        <a14:foregroundMark x1="61563" y1="94500" x2="61563" y2="94500"/>
                        <a14:foregroundMark x1="61719" y1="90500" x2="61719" y2="90500"/>
                        <a14:foregroundMark x1="45625" y1="86500" x2="45625" y2="86500"/>
                        <a14:foregroundMark x1="47344" y1="88500" x2="47344" y2="88500"/>
                        <a14:foregroundMark x1="50781" y1="89500" x2="50781" y2="89500"/>
                        <a14:foregroundMark x1="48750" y1="89000" x2="48750" y2="89000"/>
                        <a14:foregroundMark x1="52969" y1="90000" x2="52969" y2="90000"/>
                        <a14:foregroundMark x1="54531" y1="90000" x2="54531" y2="90000"/>
                        <a14:foregroundMark x1="56563" y1="91000" x2="56563" y2="91000"/>
                        <a14:foregroundMark x1="57969" y1="91500" x2="57969" y2="91500"/>
                        <a14:foregroundMark x1="57031" y1="81500" x2="57031" y2="81500"/>
                        <a14:foregroundMark x1="55625" y1="73500" x2="55625" y2="73500"/>
                        <a14:foregroundMark x1="55469" y1="59500" x2="55469" y2="59500"/>
                        <a14:foregroundMark x1="51719" y1="45500" x2="51719" y2="45500"/>
                        <a14:foregroundMark x1="47813" y1="45500" x2="47813" y2="45500"/>
                        <a14:foregroundMark x1="43438" y1="37500" x2="43438" y2="37500"/>
                        <a14:foregroundMark x1="39375" y1="20500" x2="39375" y2="20500"/>
                        <a14:foregroundMark x1="40313" y1="5500" x2="40313" y2="5500"/>
                        <a14:foregroundMark x1="48281" y1="11000" x2="48281" y2="11000"/>
                        <a14:foregroundMark x1="54844" y1="8000" x2="54844" y2="8000"/>
                        <a14:foregroundMark x1="58906" y1="3000" x2="58906" y2="3000"/>
                        <a14:foregroundMark x1="60313" y1="16500" x2="60313" y2="16500"/>
                        <a14:foregroundMark x1="61719" y1="30000" x2="61719" y2="30000"/>
                        <a14:foregroundMark x1="62500" y1="20000" x2="62500" y2="20000"/>
                        <a14:foregroundMark x1="59375" y1="59500" x2="59844" y2="57000"/>
                        <a14:foregroundMark x1="61563" y1="33500" x2="61250" y2="35000"/>
                        <a14:foregroundMark x1="49688" y1="15000" x2="49688" y2="15000"/>
                        <a14:foregroundMark x1="51563" y1="15000" x2="51563" y2="15000"/>
                        <a14:foregroundMark x1="67500" y1="20000" x2="67500" y2="20000"/>
                        <a14:foregroundMark x1="69063" y1="20500" x2="76250" y2="19500"/>
                        <a14:foregroundMark x1="76406" y1="19500" x2="76406" y2="19500"/>
                        <a14:foregroundMark x1="92031" y1="4500" x2="92031" y2="4500"/>
                        <a14:foregroundMark x1="92969" y1="12000" x2="92969" y2="12000"/>
                        <a14:foregroundMark x1="94063" y1="21000" x2="94063" y2="21000"/>
                        <a14:foregroundMark x1="95469" y1="32500" x2="95469" y2="32500"/>
                        <a14:foregroundMark x1="94531" y1="26000" x2="94531" y2="26000"/>
                        <a14:foregroundMark x1="97031" y1="45500" x2="97031" y2="45500"/>
                        <a14:foregroundMark x1="97813" y1="50500" x2="97813" y2="50500"/>
                        <a14:foregroundMark x1="93750" y1="57000" x2="93750" y2="57000"/>
                        <a14:foregroundMark x1="95625" y1="55000" x2="95625" y2="55000"/>
                        <a14:foregroundMark x1="90938" y1="62500" x2="90938" y2="62500"/>
                        <a14:foregroundMark x1="88281" y1="65000" x2="88281" y2="65000"/>
                        <a14:foregroundMark x1="85469" y1="70000" x2="85469" y2="70000"/>
                        <a14:foregroundMark x1="82813" y1="73500" x2="82813" y2="73500"/>
                        <a14:foregroundMark x1="80469" y1="76000" x2="80469" y2="76000"/>
                        <a14:foregroundMark x1="78125" y1="79000" x2="78125" y2="79000"/>
                        <a14:foregroundMark x1="75156" y1="82500" x2="75156" y2="82500"/>
                        <a14:foregroundMark x1="72656" y1="87500" x2="72656" y2="87500"/>
                        <a14:foregroundMark x1="68594" y1="91500" x2="68594" y2="91500"/>
                        <a14:foregroundMark x1="66719" y1="94500" x2="66719" y2="94500"/>
                        <a14:foregroundMark x1="67813" y1="94000" x2="67813" y2="94000"/>
                        <a14:foregroundMark x1="64531" y1="75000" x2="64531" y2="75000"/>
                        <a14:foregroundMark x1="65000" y1="80000" x2="65000" y2="80000"/>
                        <a14:foregroundMark x1="65781" y1="85500" x2="65781" y2="85500"/>
                        <a14:foregroundMark x1="19375" y1="88500" x2="19375" y2="88500"/>
                        <a14:foregroundMark x1="27969" y1="84000" x2="27969" y2="84000"/>
                        <a14:backgroundMark x1="16250" y1="5500" x2="16250" y2="5500"/>
                        <a14:backgroundMark x1="20156" y1="4000" x2="20156" y2="4000"/>
                        <a14:backgroundMark x1="22031" y1="3000" x2="22031" y2="3000"/>
                        <a14:backgroundMark x1="25469" y1="3000" x2="25469" y2="3000"/>
                        <a14:backgroundMark x1="27813" y1="2000" x2="27813" y2="2000"/>
                        <a14:backgroundMark x1="29219" y1="2000" x2="29219" y2="2000"/>
                        <a14:backgroundMark x1="30938" y1="1500" x2="30938" y2="1500"/>
                        <a14:backgroundMark x1="32031" y1="1500" x2="32031" y2="1500"/>
                        <a14:backgroundMark x1="37031" y1="2000" x2="37031" y2="2000"/>
                        <a14:backgroundMark x1="781" y1="50000" x2="781" y2="50000"/>
                        <a14:backgroundMark x1="938" y1="87000" x2="938" y2="87000"/>
                        <a14:backgroundMark x1="313" y1="42000" x2="313" y2="42000"/>
                        <a14:backgroundMark x1="469" y1="37000" x2="469" y2="37000"/>
                        <a14:backgroundMark x1="469" y1="31500" x2="469" y2="31500"/>
                        <a14:backgroundMark x1="469" y1="26500" x2="469" y2="26500"/>
                        <a14:backgroundMark x1="469" y1="22500" x2="469" y2="22500"/>
                        <a14:backgroundMark x1="313" y1="20500" x2="313" y2="20500"/>
                        <a14:backgroundMark x1="33438" y1="1000" x2="33438" y2="1000"/>
                        <a14:backgroundMark x1="34688" y1="1500" x2="34688" y2="1500"/>
                        <a14:backgroundMark x1="64688" y1="96000" x2="64688" y2="96000"/>
                        <a14:backgroundMark x1="63750" y1="80500" x2="63750" y2="80500"/>
                        <a14:backgroundMark x1="63438" y1="78500" x2="63438" y2="78500"/>
                      </a14:backgroundRemoval>
                    </a14:imgEffect>
                  </a14:imgLayer>
                </a14:imgProps>
              </a:ext>
              <a:ext uri="{28A0092B-C50C-407E-A947-70E740481C1C}">
                <a14:useLocalDpi xmlns:a14="http://schemas.microsoft.com/office/drawing/2010/main" val="0"/>
              </a:ext>
            </a:extLst>
          </a:blip>
          <a:srcRect/>
          <a:stretch>
            <a:fillRect/>
          </a:stretch>
        </p:blipFill>
        <p:spPr bwMode="auto">
          <a:xfrm>
            <a:off x="0" y="0"/>
            <a:ext cx="9144000"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1568883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76200"/>
            <a:ext cx="8848756" cy="6629400"/>
          </a:xfrm>
        </p:spPr>
        <p:txBody>
          <a:bodyPr>
            <a:normAutofit/>
          </a:bodyPr>
          <a:lstStyle/>
          <a:p>
            <a:r>
              <a:rPr lang="en-US" sz="2800" dirty="0"/>
              <a:t> If you are thinking about Jaguars hunting in the dark, Iguanas sloppily moving up a tree trunk, or the Anacondas crunching the bones of its prey, it has to be the thick dense rainforests of The Amazon. One of the largest biodiversity hotspot in the world and home to over 2000 species which accounts to about a third of the entire world species. Some of which are found exclusively in the Amazonian rainforest. These jungles are deep and dense, partly impenetrable and cover almost half of the South America. No matter how dangerous the Amazon forests are to us, they are home to thousands of varied wildlife species, out of which some are yet to be discovered as they discreetly hide in the Amazon forests. Take a sneak peak at some of the Stars of this ‘</a:t>
            </a:r>
            <a:r>
              <a:rPr lang="en-US" sz="2800" dirty="0" err="1"/>
              <a:t>tinseltown</a:t>
            </a:r>
            <a:r>
              <a:rPr lang="en-US" sz="2800" dirty="0"/>
              <a:t>’. </a:t>
            </a:r>
          </a:p>
        </p:txBody>
      </p:sp>
    </p:spTree>
    <p:extLst>
      <p:ext uri="{BB962C8B-B14F-4D97-AF65-F5344CB8AC3E}">
        <p14:creationId xmlns:p14="http://schemas.microsoft.com/office/powerpoint/2010/main" val="9700111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Amazonian Mammals</a:t>
            </a:r>
          </a:p>
        </p:txBody>
      </p:sp>
      <p:sp>
        <p:nvSpPr>
          <p:cNvPr id="5" name="Text Placeholder 4"/>
          <p:cNvSpPr>
            <a:spLocks noGrp="1"/>
          </p:cNvSpPr>
          <p:nvPr>
            <p:ph type="body" idx="1"/>
          </p:nvPr>
        </p:nvSpPr>
        <p:spPr>
          <a:xfrm>
            <a:off x="722313" y="1828800"/>
            <a:ext cx="7772400" cy="2578101"/>
          </a:xfrm>
        </p:spPr>
        <p:txBody>
          <a:bodyPr>
            <a:normAutofit fontScale="92500" lnSpcReduction="10000"/>
          </a:bodyPr>
          <a:lstStyle/>
          <a:p>
            <a:r>
              <a:rPr lang="en-US" dirty="0">
                <a:solidFill>
                  <a:srgbClr val="FFFF00"/>
                </a:solidFill>
              </a:rPr>
              <a:t> The Amazon is home to more than 300 species of mammals some of which are endemic to the Amazon alone. Some are super-fast some are lazy and slow moving, some are harmless herbivores while some are carnivores.  Some prefer trees and some prefer water. Whatever types they are, these beautiful creatures are rare and the Amazon extends to them a humble abode. Bats and Rodents are the most widespread species in the amazon and famous for attacking and killing the tribes in the forest. Cats like Jaguar, </a:t>
            </a:r>
            <a:r>
              <a:rPr lang="en-US" dirty="0" err="1">
                <a:solidFill>
                  <a:srgbClr val="FFFF00"/>
                </a:solidFill>
              </a:rPr>
              <a:t>Jaguarundi</a:t>
            </a:r>
            <a:r>
              <a:rPr lang="en-US" dirty="0">
                <a:solidFill>
                  <a:srgbClr val="FFFF00"/>
                </a:solidFill>
              </a:rPr>
              <a:t>, and ocelot are the famed habitants of the ostentatious jungles of the Amazon. </a:t>
            </a:r>
          </a:p>
        </p:txBody>
      </p:sp>
    </p:spTree>
    <p:extLst>
      <p:ext uri="{BB962C8B-B14F-4D97-AF65-F5344CB8AC3E}">
        <p14:creationId xmlns:p14="http://schemas.microsoft.com/office/powerpoint/2010/main" val="300333797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17124"/>
            <a:ext cx="7019924" cy="642942"/>
          </a:xfrm>
        </p:spPr>
        <p:txBody>
          <a:bodyPr/>
          <a:lstStyle/>
          <a:p>
            <a:r>
              <a:rPr lang="en-US" dirty="0"/>
              <a:t>Jaguar- the star of amazon forest </a:t>
            </a:r>
          </a:p>
        </p:txBody>
      </p:sp>
      <p:sp>
        <p:nvSpPr>
          <p:cNvPr id="3" name="Content Placeholder 2"/>
          <p:cNvSpPr>
            <a:spLocks noGrp="1"/>
          </p:cNvSpPr>
          <p:nvPr>
            <p:ph idx="1"/>
          </p:nvPr>
        </p:nvSpPr>
        <p:spPr/>
        <p:txBody>
          <a:bodyPr/>
          <a:lstStyle/>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30" y="729839"/>
            <a:ext cx="9144000" cy="6100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5829730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3810000" cy="1524000"/>
          </a:xfrm>
        </p:spPr>
        <p:txBody>
          <a:bodyPr/>
          <a:lstStyle/>
          <a:p>
            <a:pPr algn="ctr"/>
            <a:r>
              <a:rPr lang="en-US" dirty="0"/>
              <a:t> The endangered Puma </a:t>
            </a:r>
          </a:p>
        </p:txBody>
      </p:sp>
      <p:sp>
        <p:nvSpPr>
          <p:cNvPr id="3" name="Content Placeholder 2"/>
          <p:cNvSpPr>
            <a:spLocks noGrp="1"/>
          </p:cNvSpPr>
          <p:nvPr>
            <p:ph idx="1"/>
          </p:nvPr>
        </p:nvSpPr>
        <p:spPr/>
        <p:txBody>
          <a:bodyPr/>
          <a:lstStyle/>
          <a:p>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4300" y="0"/>
            <a:ext cx="51435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6928143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9400" y="-3425"/>
            <a:ext cx="6215074" cy="642942"/>
          </a:xfrm>
        </p:spPr>
        <p:txBody>
          <a:bodyPr/>
          <a:lstStyle/>
          <a:p>
            <a:r>
              <a:rPr lang="en-US" dirty="0"/>
              <a:t> The Armadillo </a:t>
            </a:r>
          </a:p>
        </p:txBody>
      </p:sp>
      <p:sp>
        <p:nvSpPr>
          <p:cNvPr id="3" name="Content Placeholder 2"/>
          <p:cNvSpPr>
            <a:spLocks noGrp="1"/>
          </p:cNvSpPr>
          <p:nvPr>
            <p:ph idx="1"/>
          </p:nvPr>
        </p:nvSpPr>
        <p:spPr/>
        <p:txBody>
          <a:bodyPr/>
          <a:lstStyle/>
          <a:p>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85800"/>
            <a:ext cx="6106955" cy="617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8686216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0" y="17124"/>
            <a:ext cx="6215074" cy="642942"/>
          </a:xfrm>
        </p:spPr>
        <p:txBody>
          <a:bodyPr/>
          <a:lstStyle/>
          <a:p>
            <a:r>
              <a:rPr lang="en-US" dirty="0"/>
              <a:t> Family of Capybara </a:t>
            </a:r>
          </a:p>
        </p:txBody>
      </p:sp>
      <p:sp>
        <p:nvSpPr>
          <p:cNvPr id="3" name="Content Placeholder 2"/>
          <p:cNvSpPr>
            <a:spLocks noGrp="1"/>
          </p:cNvSpPr>
          <p:nvPr>
            <p:ph idx="1"/>
          </p:nvPr>
        </p:nvSpPr>
        <p:spPr/>
        <p:txBody>
          <a:bodyPr/>
          <a:lstStyle/>
          <a:p>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56458"/>
            <a:ext cx="9144000" cy="61015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1552007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404" y="0"/>
            <a:ext cx="8924924" cy="642942"/>
          </a:xfrm>
        </p:spPr>
        <p:txBody>
          <a:bodyPr/>
          <a:lstStyle/>
          <a:p>
            <a:r>
              <a:rPr lang="en-US" dirty="0"/>
              <a:t> The ‘golden fur ball’ – Golden Lion </a:t>
            </a:r>
            <a:r>
              <a:rPr lang="en-US" dirty="0" err="1"/>
              <a:t>Tamarin</a:t>
            </a:r>
            <a:r>
              <a:rPr lang="en-US" dirty="0"/>
              <a:t> </a:t>
            </a:r>
          </a:p>
        </p:txBody>
      </p:sp>
      <p:sp>
        <p:nvSpPr>
          <p:cNvPr id="3" name="Content Placeholder 2"/>
          <p:cNvSpPr>
            <a:spLocks noGrp="1"/>
          </p:cNvSpPr>
          <p:nvPr>
            <p:ph idx="1"/>
          </p:nvPr>
        </p:nvSpPr>
        <p:spPr/>
        <p:txBody>
          <a:bodyPr/>
          <a:lstStyle/>
          <a:p>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9144000" cy="6100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39158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33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5279"/>
          <a:stretch/>
        </p:blipFill>
        <p:spPr bwMode="auto">
          <a:xfrm>
            <a:off x="0" y="16267"/>
            <a:ext cx="9201317" cy="6841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899129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9400" y="6849"/>
            <a:ext cx="6215074" cy="642942"/>
          </a:xfrm>
        </p:spPr>
        <p:txBody>
          <a:bodyPr/>
          <a:lstStyle/>
          <a:p>
            <a:r>
              <a:rPr lang="en-US" dirty="0"/>
              <a:t> The sluggish Two Toed Sloth </a:t>
            </a:r>
          </a:p>
        </p:txBody>
      </p:sp>
      <p:sp>
        <p:nvSpPr>
          <p:cNvPr id="3" name="Content Placeholder 2"/>
          <p:cNvSpPr>
            <a:spLocks noGrp="1"/>
          </p:cNvSpPr>
          <p:nvPr>
            <p:ph idx="1"/>
          </p:nvPr>
        </p:nvSpPr>
        <p:spPr/>
        <p:txBody>
          <a:bodyPr/>
          <a:lstStyle/>
          <a:p>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88213"/>
            <a:ext cx="9144000" cy="6071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0615114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6" y="228600"/>
            <a:ext cx="4494944" cy="1828800"/>
          </a:xfrm>
        </p:spPr>
        <p:txBody>
          <a:bodyPr/>
          <a:lstStyle/>
          <a:p>
            <a:pPr algn="ctr"/>
            <a:r>
              <a:rPr lang="en-US" dirty="0"/>
              <a:t> Small version of Jaguar- </a:t>
            </a:r>
            <a:r>
              <a:rPr lang="en-US" dirty="0" err="1"/>
              <a:t>Jaguarundi</a:t>
            </a:r>
            <a:r>
              <a:rPr lang="en-US" dirty="0"/>
              <a:t> </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7514" y="5992"/>
            <a:ext cx="4528748" cy="68520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7062702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9400" y="114296"/>
            <a:ext cx="6215074" cy="642942"/>
          </a:xfrm>
        </p:spPr>
        <p:txBody>
          <a:bodyPr/>
          <a:lstStyle/>
          <a:p>
            <a:r>
              <a:rPr lang="en-US" dirty="0"/>
              <a:t> The feline terror – Ocelot </a:t>
            </a:r>
          </a:p>
        </p:txBody>
      </p:sp>
      <p:sp>
        <p:nvSpPr>
          <p:cNvPr id="3" name="Content Placeholder 2"/>
          <p:cNvSpPr>
            <a:spLocks noGrp="1"/>
          </p:cNvSpPr>
          <p:nvPr>
            <p:ph idx="1"/>
          </p:nvPr>
        </p:nvSpPr>
        <p:spPr/>
        <p:txBody>
          <a:bodyPr/>
          <a:lstStyle/>
          <a:p>
            <a:endParaRPr lang="en-US"/>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57238"/>
            <a:ext cx="9144000" cy="6100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3714057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p:spPr>
        <p:txBody>
          <a:bodyPr/>
          <a:lstStyle/>
          <a:p>
            <a:r>
              <a:rPr lang="en-US" dirty="0"/>
              <a:t> Uncle scrooge match – Rio </a:t>
            </a:r>
            <a:r>
              <a:rPr lang="en-US" dirty="0" err="1"/>
              <a:t>acari</a:t>
            </a:r>
            <a:r>
              <a:rPr lang="en-US" dirty="0"/>
              <a:t> Marmoset </a:t>
            </a:r>
          </a:p>
        </p:txBody>
      </p:sp>
      <p:sp>
        <p:nvSpPr>
          <p:cNvPr id="3" name="Content Placeholder 2"/>
          <p:cNvSpPr>
            <a:spLocks noGrp="1"/>
          </p:cNvSpPr>
          <p:nvPr>
            <p:ph idx="1"/>
          </p:nvPr>
        </p:nvSpPr>
        <p:spPr/>
        <p:txBody>
          <a:bodyPr/>
          <a:lstStyle/>
          <a:p>
            <a:endParaRPr lang="en-US"/>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92073"/>
            <a:ext cx="9144000" cy="6086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9190984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0" y="0"/>
            <a:ext cx="6215074" cy="642942"/>
          </a:xfrm>
        </p:spPr>
        <p:txBody>
          <a:bodyPr/>
          <a:lstStyle/>
          <a:p>
            <a:r>
              <a:rPr lang="en-US" dirty="0"/>
              <a:t> I will kill you!! – Vampire Bat </a:t>
            </a:r>
          </a:p>
        </p:txBody>
      </p:sp>
      <p:sp>
        <p:nvSpPr>
          <p:cNvPr id="3" name="Content Placeholder 2"/>
          <p:cNvSpPr>
            <a:spLocks noGrp="1"/>
          </p:cNvSpPr>
          <p:nvPr>
            <p:ph idx="1"/>
          </p:nvPr>
        </p:nvSpPr>
        <p:spPr/>
        <p:txBody>
          <a:bodyPr/>
          <a:lstStyle/>
          <a:p>
            <a:endParaRPr lang="en-US"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0741"/>
            <a:ext cx="9144000" cy="63035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5982735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7" y="0"/>
            <a:ext cx="8843963"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533400" y="6019800"/>
            <a:ext cx="6215074" cy="642942"/>
          </a:xfrm>
        </p:spPr>
        <p:txBody>
          <a:bodyPr/>
          <a:lstStyle/>
          <a:p>
            <a:r>
              <a:rPr lang="en-US" dirty="0">
                <a:solidFill>
                  <a:srgbClr val="FF0000"/>
                </a:solidFill>
              </a:rPr>
              <a:t> The long snout – Tapir </a:t>
            </a:r>
          </a:p>
        </p:txBody>
      </p:sp>
    </p:spTree>
    <p:extLst>
      <p:ext uri="{BB962C8B-B14F-4D97-AF65-F5344CB8AC3E}">
        <p14:creationId xmlns:p14="http://schemas.microsoft.com/office/powerpoint/2010/main" val="338966141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Amazonian Birds</a:t>
            </a:r>
          </a:p>
        </p:txBody>
      </p:sp>
      <p:sp>
        <p:nvSpPr>
          <p:cNvPr id="3" name="Text Placeholder 2"/>
          <p:cNvSpPr>
            <a:spLocks noGrp="1"/>
          </p:cNvSpPr>
          <p:nvPr>
            <p:ph type="body" idx="1"/>
          </p:nvPr>
        </p:nvSpPr>
        <p:spPr>
          <a:xfrm>
            <a:off x="722313" y="1371600"/>
            <a:ext cx="7772400" cy="3035301"/>
          </a:xfrm>
        </p:spPr>
        <p:txBody>
          <a:bodyPr>
            <a:normAutofit/>
          </a:bodyPr>
          <a:lstStyle/>
          <a:p>
            <a:r>
              <a:rPr lang="en-US" dirty="0">
                <a:solidFill>
                  <a:srgbClr val="FFFF00"/>
                </a:solidFill>
              </a:rPr>
              <a:t> You can find some of the most exotic species of birds in the Amazon. The jungles in this part of the world are home to some rare and </a:t>
            </a:r>
            <a:r>
              <a:rPr lang="en-US" dirty="0" err="1">
                <a:solidFill>
                  <a:srgbClr val="FFFF00"/>
                </a:solidFill>
              </a:rPr>
              <a:t>colourful</a:t>
            </a:r>
            <a:r>
              <a:rPr lang="en-US" dirty="0">
                <a:solidFill>
                  <a:srgbClr val="FFFF00"/>
                </a:solidFill>
              </a:rPr>
              <a:t> birds which are exclusive to Amazon. Believe it or not, the Amazon Basin is home to 1500 bird species, while South America houses roughly one third of the entire world’s bird population. Some of them gather in thousands, like the celebrated Macaws or the Toucans and it is indeed a spectacular and vibrant looking picture to see them in flocks. These birds nibble on seeds, fruits and minerals found typically in the Amazon to clean the toxins. They believe in healthy lifestyle!! </a:t>
            </a:r>
          </a:p>
        </p:txBody>
      </p:sp>
    </p:spTree>
    <p:extLst>
      <p:ext uri="{BB962C8B-B14F-4D97-AF65-F5344CB8AC3E}">
        <p14:creationId xmlns:p14="http://schemas.microsoft.com/office/powerpoint/2010/main" val="419563632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98"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a:t> Long knife beak- Toucan </a:t>
            </a:r>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200449541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3810000" cy="3581400"/>
          </a:xfrm>
        </p:spPr>
        <p:txBody>
          <a:bodyPr/>
          <a:lstStyle/>
          <a:p>
            <a:pPr algn="ctr"/>
            <a:r>
              <a:rPr lang="en-US" dirty="0"/>
              <a:t> ‘Ambassador for L’Oreal Hair </a:t>
            </a:r>
            <a:r>
              <a:rPr lang="en-US" dirty="0" err="1"/>
              <a:t>Colour</a:t>
            </a:r>
            <a:r>
              <a:rPr lang="en-US" dirty="0"/>
              <a:t> Range’ – the </a:t>
            </a:r>
            <a:r>
              <a:rPr lang="en-US" dirty="0" err="1"/>
              <a:t>Gouldian</a:t>
            </a:r>
            <a:r>
              <a:rPr lang="en-US" dirty="0"/>
              <a:t> Flinch </a:t>
            </a: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81664" y="0"/>
            <a:ext cx="51435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9117578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2990980" cy="5486400"/>
          </a:xfrm>
        </p:spPr>
        <p:txBody>
          <a:bodyPr/>
          <a:lstStyle/>
          <a:p>
            <a:pPr algn="ctr"/>
            <a:r>
              <a:rPr lang="en-US" dirty="0"/>
              <a:t> The Elite of Amazonian birds- the Blue Macaw </a:t>
            </a: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0980" y="-54"/>
            <a:ext cx="6153020" cy="68580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644933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508541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0" y="105359"/>
            <a:ext cx="6215074" cy="642942"/>
          </a:xfrm>
        </p:spPr>
        <p:txBody>
          <a:bodyPr/>
          <a:lstStyle/>
          <a:p>
            <a:r>
              <a:rPr lang="en-US" dirty="0"/>
              <a:t> The very coy - Cockatoo </a:t>
            </a:r>
          </a:p>
        </p:txBody>
      </p:sp>
      <p:sp>
        <p:nvSpPr>
          <p:cNvPr id="3" name="Content Placeholder 2"/>
          <p:cNvSpPr>
            <a:spLocks noGrp="1"/>
          </p:cNvSpPr>
          <p:nvPr>
            <p:ph idx="1"/>
          </p:nvPr>
        </p:nvSpPr>
        <p:spPr/>
        <p:txBody>
          <a:bodyPr/>
          <a:lstStyle/>
          <a:p>
            <a:endParaRPr lang="en-US"/>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48" y="748301"/>
            <a:ext cx="9164548" cy="61096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4135897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9400" y="6849"/>
            <a:ext cx="6215074" cy="642942"/>
          </a:xfrm>
        </p:spPr>
        <p:txBody>
          <a:bodyPr/>
          <a:lstStyle/>
          <a:p>
            <a:r>
              <a:rPr lang="en-US" dirty="0"/>
              <a:t> The daredevil - Harpy Eagle </a:t>
            </a:r>
          </a:p>
        </p:txBody>
      </p:sp>
      <p:sp>
        <p:nvSpPr>
          <p:cNvPr id="3" name="Content Placeholder 2"/>
          <p:cNvSpPr>
            <a:spLocks noGrp="1"/>
          </p:cNvSpPr>
          <p:nvPr>
            <p:ph idx="1"/>
          </p:nvPr>
        </p:nvSpPr>
        <p:spPr/>
        <p:txBody>
          <a:bodyPr/>
          <a:lstStyle/>
          <a:p>
            <a:endParaRPr lang="en-US"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8837" y="609600"/>
            <a:ext cx="7328853" cy="624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3584074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7124"/>
            <a:ext cx="7019924" cy="642942"/>
          </a:xfrm>
        </p:spPr>
        <p:txBody>
          <a:bodyPr/>
          <a:lstStyle/>
          <a:p>
            <a:r>
              <a:rPr lang="en-US" dirty="0"/>
              <a:t> The Humming Bird – ‘needle beak’ </a:t>
            </a:r>
          </a:p>
        </p:txBody>
      </p:sp>
      <p:sp>
        <p:nvSpPr>
          <p:cNvPr id="3" name="Content Placeholder 2"/>
          <p:cNvSpPr>
            <a:spLocks noGrp="1"/>
          </p:cNvSpPr>
          <p:nvPr>
            <p:ph idx="1"/>
          </p:nvPr>
        </p:nvSpPr>
        <p:spPr/>
        <p:txBody>
          <a:bodyPr/>
          <a:lstStyle/>
          <a:p>
            <a:endParaRPr lang="en-US"/>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9599"/>
            <a:ext cx="9144000" cy="6257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896285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Amazonian Amphibians</a:t>
            </a:r>
          </a:p>
        </p:txBody>
      </p:sp>
      <p:sp>
        <p:nvSpPr>
          <p:cNvPr id="3" name="Text Placeholder 2"/>
          <p:cNvSpPr>
            <a:spLocks noGrp="1"/>
          </p:cNvSpPr>
          <p:nvPr>
            <p:ph type="body" idx="1"/>
          </p:nvPr>
        </p:nvSpPr>
        <p:spPr>
          <a:xfrm>
            <a:off x="722313" y="1371601"/>
            <a:ext cx="7772400" cy="3035300"/>
          </a:xfrm>
        </p:spPr>
        <p:txBody>
          <a:bodyPr>
            <a:normAutofit lnSpcReduction="10000"/>
          </a:bodyPr>
          <a:lstStyle/>
          <a:p>
            <a:r>
              <a:rPr lang="en-US" dirty="0">
                <a:solidFill>
                  <a:srgbClr val="FFFF00"/>
                </a:solidFill>
              </a:rPr>
              <a:t> The damp climate of the forests in the Amazon breeds a variety of slimy and poisonous amphibians. You need to watch out for these vicious creatures because they may be small and camouflaged by nature but are poisonous enough to kill humans. They thrive in abundance in the marshy lowlands waiting to attack their prey. The Poison Dart Frog or ‘jumping marvels’ are the most </a:t>
            </a:r>
            <a:r>
              <a:rPr lang="en-US" dirty="0" err="1">
                <a:solidFill>
                  <a:srgbClr val="FFFF00"/>
                </a:solidFill>
              </a:rPr>
              <a:t>colourful</a:t>
            </a:r>
            <a:r>
              <a:rPr lang="en-US" dirty="0">
                <a:solidFill>
                  <a:srgbClr val="FFFF00"/>
                </a:solidFill>
              </a:rPr>
              <a:t> tiny frogs found here, but do not go by their appearance as some of them are potential enough to kill up to ten humans at once. The other amphibian exclusively found in the Amazon is the Horned Frog that has a peculiarly broad mouth and swallows anything that passes by, sluggish fella!! </a:t>
            </a:r>
          </a:p>
        </p:txBody>
      </p:sp>
    </p:spTree>
    <p:extLst>
      <p:ext uri="{BB962C8B-B14F-4D97-AF65-F5344CB8AC3E}">
        <p14:creationId xmlns:p14="http://schemas.microsoft.com/office/powerpoint/2010/main" val="50300616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56" y="-10916"/>
            <a:ext cx="9158555" cy="68689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3048000" y="0"/>
            <a:ext cx="5986474" cy="642942"/>
          </a:xfrm>
        </p:spPr>
        <p:txBody>
          <a:bodyPr/>
          <a:lstStyle/>
          <a:p>
            <a:r>
              <a:rPr lang="en-US" dirty="0"/>
              <a:t>Big mouth – the Horned Frog </a:t>
            </a:r>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4986693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23117" y="6849"/>
            <a:ext cx="9144000" cy="642942"/>
          </a:xfrm>
        </p:spPr>
        <p:txBody>
          <a:bodyPr/>
          <a:lstStyle/>
          <a:p>
            <a:r>
              <a:rPr lang="en-US" dirty="0"/>
              <a:t>The </a:t>
            </a:r>
            <a:r>
              <a:rPr lang="en-US" dirty="0" err="1"/>
              <a:t>colourful</a:t>
            </a:r>
            <a:r>
              <a:rPr lang="en-US" dirty="0"/>
              <a:t> jumping jacks- Poison Dart Frogs</a:t>
            </a:r>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315048068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3652239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5378200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0" y="0"/>
            <a:ext cx="9001124" cy="1371600"/>
          </a:xfrm>
        </p:spPr>
        <p:txBody>
          <a:bodyPr/>
          <a:lstStyle/>
          <a:p>
            <a:r>
              <a:rPr lang="en-US" sz="3200" dirty="0"/>
              <a:t>The </a:t>
            </a:r>
            <a:r>
              <a:rPr lang="en-US" sz="3200" dirty="0" smtClean="0"/>
              <a:t>Caecilians: This </a:t>
            </a:r>
            <a:r>
              <a:rPr lang="en-US" sz="3200" dirty="0"/>
              <a:t>amphibian grows new skin every three days as it has a nutrient-rich skin and its little ones feed on it. </a:t>
            </a:r>
          </a:p>
        </p:txBody>
      </p:sp>
    </p:spTree>
    <p:extLst>
      <p:ext uri="{BB962C8B-B14F-4D97-AF65-F5344CB8AC3E}">
        <p14:creationId xmlns:p14="http://schemas.microsoft.com/office/powerpoint/2010/main" val="26379202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Amazonian Reptiles</a:t>
            </a:r>
          </a:p>
        </p:txBody>
      </p:sp>
      <p:sp>
        <p:nvSpPr>
          <p:cNvPr id="3" name="Text Placeholder 2"/>
          <p:cNvSpPr>
            <a:spLocks noGrp="1"/>
          </p:cNvSpPr>
          <p:nvPr>
            <p:ph type="body" idx="1"/>
          </p:nvPr>
        </p:nvSpPr>
        <p:spPr>
          <a:xfrm>
            <a:off x="609600" y="1447800"/>
            <a:ext cx="7885113" cy="2959101"/>
          </a:xfrm>
        </p:spPr>
        <p:txBody>
          <a:bodyPr>
            <a:normAutofit/>
          </a:bodyPr>
          <a:lstStyle/>
          <a:p>
            <a:r>
              <a:rPr lang="en-US" sz="2400" dirty="0">
                <a:solidFill>
                  <a:srgbClr val="FFFF00"/>
                </a:solidFill>
              </a:rPr>
              <a:t> The reptiles of the Amazon are the most dangerous species alive. They are colossal and hefty and take the life out of their prey within seconds. It is said there are many reptile species breathing in the Amazon but most of them are still undiscovered. The most common are the Boa, Anaconda, Green Iguana etc. while most of them are carnivores the Green Iguana is true blue Vegan! </a:t>
            </a:r>
          </a:p>
        </p:txBody>
      </p:sp>
    </p:spTree>
    <p:extLst>
      <p:ext uri="{BB962C8B-B14F-4D97-AF65-F5344CB8AC3E}">
        <p14:creationId xmlns:p14="http://schemas.microsoft.com/office/powerpoint/2010/main" val="157062570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3" y="0"/>
            <a:ext cx="9159903"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Rainforest Canopy in Belize </a:t>
            </a: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38410976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 The Boa Constrictor </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0600"/>
            <a:ext cx="9067800" cy="533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9075273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0"/>
            <a:ext cx="7781956" cy="1000108"/>
          </a:xfrm>
        </p:spPr>
        <p:txBody>
          <a:bodyPr/>
          <a:lstStyle/>
          <a:p>
            <a:r>
              <a:rPr lang="en-US" dirty="0"/>
              <a:t> ‘Mother of Snakes’- the Anaconda </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78783"/>
            <a:ext cx="9144000" cy="5974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3458636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712"/>
            <a:ext cx="854392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600200" y="0"/>
            <a:ext cx="7400956" cy="609600"/>
          </a:xfrm>
        </p:spPr>
        <p:txBody>
          <a:bodyPr/>
          <a:lstStyle/>
          <a:p>
            <a:r>
              <a:rPr lang="en-US" dirty="0"/>
              <a:t> The Green Iguana- ‘Absolutely Vegan’ </a:t>
            </a:r>
          </a:p>
        </p:txBody>
      </p:sp>
    </p:spTree>
    <p:extLst>
      <p:ext uri="{BB962C8B-B14F-4D97-AF65-F5344CB8AC3E}">
        <p14:creationId xmlns:p14="http://schemas.microsoft.com/office/powerpoint/2010/main" val="380983987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The Caiman Lizards </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77240"/>
            <a:ext cx="9144000" cy="6080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6998066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Amazon River Species</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3901821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9144000" cy="66065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a:solidFill>
                  <a:srgbClr val="FF0000"/>
                </a:solidFill>
              </a:rPr>
              <a:t>Peacock Bass</a:t>
            </a:r>
          </a:p>
        </p:txBody>
      </p:sp>
    </p:spTree>
    <p:extLst>
      <p:ext uri="{BB962C8B-B14F-4D97-AF65-F5344CB8AC3E}">
        <p14:creationId xmlns:p14="http://schemas.microsoft.com/office/powerpoint/2010/main" val="417264883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Arapaima</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68078"/>
            <a:ext cx="9144000" cy="33218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1878116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7422" y="0"/>
            <a:ext cx="6643734" cy="516334"/>
          </a:xfrm>
        </p:spPr>
        <p:txBody>
          <a:bodyPr/>
          <a:lstStyle/>
          <a:p>
            <a:r>
              <a:rPr lang="en-US" dirty="0" err="1"/>
              <a:t>Aruana</a:t>
            </a:r>
            <a:r>
              <a:rPr lang="en-US" dirty="0"/>
              <a:t>, </a:t>
            </a:r>
            <a:r>
              <a:rPr lang="en-US" dirty="0" err="1"/>
              <a:t>Arawana</a:t>
            </a:r>
            <a:endParaRPr lang="en-US"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6334"/>
            <a:ext cx="9144000" cy="6329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5385668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90" y="25043"/>
            <a:ext cx="9110609" cy="68329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err="1"/>
              <a:t>Bicuda</a:t>
            </a:r>
            <a:r>
              <a:rPr lang="en-US" dirty="0"/>
              <a:t> </a:t>
            </a:r>
          </a:p>
        </p:txBody>
      </p:sp>
    </p:spTree>
    <p:extLst>
      <p:ext uri="{BB962C8B-B14F-4D97-AF65-F5344CB8AC3E}">
        <p14:creationId xmlns:p14="http://schemas.microsoft.com/office/powerpoint/2010/main" val="80617400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180" y="0"/>
            <a:ext cx="888342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err="1"/>
              <a:t>Jacunda</a:t>
            </a:r>
            <a:endParaRPr lang="en-US" dirty="0"/>
          </a:p>
        </p:txBody>
      </p:sp>
    </p:spTree>
    <p:extLst>
      <p:ext uri="{BB962C8B-B14F-4D97-AF65-F5344CB8AC3E}">
        <p14:creationId xmlns:p14="http://schemas.microsoft.com/office/powerpoint/2010/main" val="31747080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13872"/>
            <a:ext cx="3429000" cy="1105328"/>
          </a:xfrm>
        </p:spPr>
        <p:txBody>
          <a:bodyPr/>
          <a:lstStyle/>
          <a:p>
            <a:r>
              <a:rPr lang="en-US" dirty="0" smtClean="0"/>
              <a:t>In Belize: Liana Vines</a:t>
            </a:r>
            <a:endParaRPr lang="en-US" dirty="0"/>
          </a:p>
        </p:txBody>
      </p:sp>
      <p:sp>
        <p:nvSpPr>
          <p:cNvPr id="3" name="Content Placeholder 2"/>
          <p:cNvSpPr>
            <a:spLocks noGrp="1"/>
          </p:cNvSpPr>
          <p:nvPr>
            <p:ph idx="1"/>
          </p:nvPr>
        </p:nvSpPr>
        <p:spPr/>
        <p:txBody>
          <a:bodyPr/>
          <a:lstStyle/>
          <a:p>
            <a:endParaRPr lang="en-US" dirty="0"/>
          </a:p>
        </p:txBody>
      </p:sp>
      <p:pic>
        <p:nvPicPr>
          <p:cNvPr id="163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78574"/>
            <a:ext cx="4146550" cy="5455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295" y="76200"/>
            <a:ext cx="507970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3034028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6643734" cy="1000108"/>
          </a:xfrm>
        </p:spPr>
        <p:txBody>
          <a:bodyPr/>
          <a:lstStyle/>
          <a:p>
            <a:r>
              <a:rPr lang="en-US" dirty="0"/>
              <a:t>Piranha</a:t>
            </a: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8233" y="5992"/>
            <a:ext cx="5961467" cy="68520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935236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52400" y="152400"/>
            <a:ext cx="8848756" cy="1371600"/>
          </a:xfrm>
        </p:spPr>
        <p:txBody>
          <a:bodyPr/>
          <a:lstStyle/>
          <a:p>
            <a:r>
              <a:rPr lang="es-ES" dirty="0" smtClean="0"/>
              <a:t>Prese</a:t>
            </a:r>
            <a:r>
              <a:rPr lang="en-US" dirty="0"/>
              <a:t>The lush Amazon Rainforest is home to nearly half of our planet's moist tropical forest, almost 400 indigenous groups, and over two-thirds of all Earth's fresh water.</a:t>
            </a:r>
            <a:r>
              <a:rPr lang="es-ES" dirty="0" err="1" smtClean="0"/>
              <a:t>ntación</a:t>
            </a:r>
            <a:r>
              <a:rPr lang="es-ES" dirty="0" smtClean="0"/>
              <a:t> </a:t>
            </a:r>
            <a:endParaRPr lang="es-E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71600"/>
            <a:ext cx="8254999"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001156" cy="6286520"/>
          </a:xfrm>
        </p:spPr>
        <p:txBody>
          <a:bodyPr/>
          <a:lstStyle/>
          <a:p>
            <a:r>
              <a:rPr lang="en-US" dirty="0"/>
              <a:t>But tragically, today's forests are worth more dead than alive, due to the profitable industries of timber, charcoal, pasture and cropland. The destruction has a cost of its own—the cutting and burning of trees adds more global warming pollution to the atmosphere than all the cars and trucks in the world.</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850264"/>
            <a:ext cx="7263141" cy="50171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211368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1752600"/>
          </a:xfrm>
        </p:spPr>
        <p:txBody>
          <a:bodyPr/>
          <a:lstStyle/>
          <a:p>
            <a:r>
              <a:rPr lang="en-US" dirty="0"/>
              <a:t>Deforestation affects each and every one of us—but not nearly as directly and disastrously as it affects the Amazon's indigenous people. It is their home that is suffering the consequences, and they're even seeing the impact in their day-to-day lives.</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24" y="1544548"/>
            <a:ext cx="8007159" cy="533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44819777"/>
      </p:ext>
    </p:extLst>
  </p:cSld>
  <p:clrMapOvr>
    <a:masterClrMapping/>
  </p:clrMapOvr>
</p:sld>
</file>

<file path=ppt/theme/theme1.xml><?xml version="1.0" encoding="utf-8"?>
<a:theme xmlns:a="http://schemas.openxmlformats.org/drawingml/2006/main" name="CS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BEBC1FDD-2C4E-4DCF-9489-8AD3A25C6D3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CSC</Template>
  <TotalTime>139</TotalTime>
  <Words>1478</Words>
  <Application>Microsoft Office PowerPoint</Application>
  <PresentationFormat>On-screen Show (4:3)</PresentationFormat>
  <Paragraphs>61</Paragraphs>
  <Slides>60</Slides>
  <Notes>0</Notes>
  <HiddenSlides>0</HiddenSlides>
  <MMClips>0</MMClips>
  <ScaleCrop>false</ScaleCrop>
  <HeadingPairs>
    <vt:vector size="4" baseType="variant">
      <vt:variant>
        <vt:lpstr>Theme</vt:lpstr>
      </vt:variant>
      <vt:variant>
        <vt:i4>1</vt:i4>
      </vt:variant>
      <vt:variant>
        <vt:lpstr>Slide Titles</vt:lpstr>
      </vt:variant>
      <vt:variant>
        <vt:i4>60</vt:i4>
      </vt:variant>
    </vt:vector>
  </HeadingPairs>
  <TitlesOfParts>
    <vt:vector size="61" baseType="lpstr">
      <vt:lpstr>CSC</vt:lpstr>
      <vt:lpstr>Amazon Warriors turned Eco-Activists</vt:lpstr>
      <vt:lpstr>Amazon Basin</vt:lpstr>
      <vt:lpstr>PowerPoint Presentation</vt:lpstr>
      <vt:lpstr>PowerPoint Presentation</vt:lpstr>
      <vt:lpstr>Rainforest Canopy in Belize </vt:lpstr>
      <vt:lpstr>In Belize: Liana Vines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Animals of the Amazon</vt:lpstr>
      <vt:lpstr>PowerPoint Presentation</vt:lpstr>
      <vt:lpstr>Amazonian Mammals</vt:lpstr>
      <vt:lpstr>Jaguar- the star of amazon forest </vt:lpstr>
      <vt:lpstr> The endangered Puma </vt:lpstr>
      <vt:lpstr> The Armadillo </vt:lpstr>
      <vt:lpstr> Family of Capybara </vt:lpstr>
      <vt:lpstr> The ‘golden fur ball’ – Golden Lion Tamarin </vt:lpstr>
      <vt:lpstr> The sluggish Two Toed Sloth </vt:lpstr>
      <vt:lpstr> Small version of Jaguar- Jaguarundi </vt:lpstr>
      <vt:lpstr> The feline terror – Ocelot </vt:lpstr>
      <vt:lpstr> Uncle scrooge match – Rio acari Marmoset </vt:lpstr>
      <vt:lpstr> I will kill you!! – Vampire Bat </vt:lpstr>
      <vt:lpstr> The long snout – Tapir </vt:lpstr>
      <vt:lpstr>Amazonian Birds</vt:lpstr>
      <vt:lpstr> Long knife beak- Toucan </vt:lpstr>
      <vt:lpstr> ‘Ambassador for L’Oreal Hair Colour Range’ – the Gouldian Flinch </vt:lpstr>
      <vt:lpstr> The Elite of Amazonian birds- the Blue Macaw </vt:lpstr>
      <vt:lpstr> The very coy - Cockatoo </vt:lpstr>
      <vt:lpstr> The daredevil - Harpy Eagle </vt:lpstr>
      <vt:lpstr> The Humming Bird – ‘needle beak’ </vt:lpstr>
      <vt:lpstr>Amazonian Amphibians</vt:lpstr>
      <vt:lpstr>Big mouth – the Horned Frog </vt:lpstr>
      <vt:lpstr>The colourful jumping jacks- Poison Dart Frogs</vt:lpstr>
      <vt:lpstr>PowerPoint Presentation</vt:lpstr>
      <vt:lpstr>PowerPoint Presentation</vt:lpstr>
      <vt:lpstr>The Caecilians: This amphibian grows new skin every three days as it has a nutrient-rich skin and its little ones feed on it. </vt:lpstr>
      <vt:lpstr>Amazonian Reptiles</vt:lpstr>
      <vt:lpstr> The Boa Constrictor </vt:lpstr>
      <vt:lpstr> ‘Mother of Snakes’- the Anaconda </vt:lpstr>
      <vt:lpstr> The Green Iguana- ‘Absolutely Vegan’ </vt:lpstr>
      <vt:lpstr> The Caiman Lizards </vt:lpstr>
      <vt:lpstr>Amazon River Species</vt:lpstr>
      <vt:lpstr>Peacock Bass</vt:lpstr>
      <vt:lpstr>Arapaima</vt:lpstr>
      <vt:lpstr>Aruana, Arawana</vt:lpstr>
      <vt:lpstr>Bicuda </vt:lpstr>
      <vt:lpstr>Jacunda</vt:lpstr>
      <vt:lpstr>Piranha</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Amazon Warriors turned Eco-Activists</dc:title>
  <dc:creator>Naumann, Joseph A.</dc:creator>
  <cp:lastModifiedBy>Naumann, Joseph A.</cp:lastModifiedBy>
  <cp:revision>11</cp:revision>
  <dcterms:created xsi:type="dcterms:W3CDTF">2014-01-21T22:09:17Z</dcterms:created>
  <dcterms:modified xsi:type="dcterms:W3CDTF">2014-01-28T22:25:39Z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TC300081009990</vt:lpwstr>
  </property>
</Properties>
</file>