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3" r:id="rId3"/>
  </p:sldMasterIdLst>
  <p:notesMasterIdLst>
    <p:notesMasterId r:id="rId25"/>
  </p:notesMasterIdLst>
  <p:sldIdLst>
    <p:sldId id="257" r:id="rId4"/>
    <p:sldId id="258" r:id="rId5"/>
    <p:sldId id="277" r:id="rId6"/>
    <p:sldId id="266" r:id="rId7"/>
    <p:sldId id="273" r:id="rId8"/>
    <p:sldId id="259" r:id="rId9"/>
    <p:sldId id="267" r:id="rId10"/>
    <p:sldId id="268" r:id="rId11"/>
    <p:sldId id="260" r:id="rId12"/>
    <p:sldId id="272" r:id="rId13"/>
    <p:sldId id="269" r:id="rId14"/>
    <p:sldId id="270" r:id="rId15"/>
    <p:sldId id="264" r:id="rId16"/>
    <p:sldId id="265" r:id="rId17"/>
    <p:sldId id="263" r:id="rId18"/>
    <p:sldId id="271" r:id="rId19"/>
    <p:sldId id="262" r:id="rId20"/>
    <p:sldId id="274" r:id="rId21"/>
    <p:sldId id="261" r:id="rId22"/>
    <p:sldId id="276" r:id="rId23"/>
    <p:sldId id="275" r:id="rId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90" y="-3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49AED-2701-4563-8C53-40795C402EBA}" type="datetimeFigureOut">
              <a:rPr lang="en-US" smtClean="0"/>
              <a:t>2/13/2017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2E7E2-C79F-43C9-B2C6-59CA0DFC87FF}" type="slidenum">
              <a:rPr lang="en-US" smtClean="0"/>
              <a:t>‹#›</a:t>
            </a:fld>
            <a:endParaRPr lang="en-US"/>
          </a:p>
        </p:txBody>
      </p:sp>
    </p:spTree>
    <p:extLst>
      <p:ext uri="{BB962C8B-B14F-4D97-AF65-F5344CB8AC3E}">
        <p14:creationId xmlns:p14="http://schemas.microsoft.com/office/powerpoint/2010/main" val="416019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2/13/2017 10:18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251" y="1428751"/>
            <a:ext cx="7681913" cy="1142621"/>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50" y="3258741"/>
            <a:ext cx="7681913" cy="346249"/>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058665"/>
            <a:ext cx="8382000" cy="2135969"/>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4679157"/>
            <a:ext cx="9144001" cy="464344"/>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descr="Swirl.png"/>
          <p:cNvPicPr>
            <a:picLocks noChangeAspect="1"/>
          </p:cNvPicPr>
          <p:nvPr userDrawn="1"/>
        </p:nvPicPr>
        <p:blipFill>
          <a:blip r:embed="rId3"/>
          <a:stretch>
            <a:fillRect/>
          </a:stretch>
        </p:blipFill>
        <p:spPr>
          <a:xfrm>
            <a:off x="0" y="971550"/>
            <a:ext cx="9144000" cy="2402012"/>
          </a:xfrm>
          <a:prstGeom prst="rect">
            <a:avLst/>
          </a:prstGeom>
        </p:spPr>
      </p:pic>
      <p:sp>
        <p:nvSpPr>
          <p:cNvPr id="2" name="Title 1"/>
          <p:cNvSpPr>
            <a:spLocks noGrp="1"/>
          </p:cNvSpPr>
          <p:nvPr>
            <p:ph type="ctrTitle"/>
          </p:nvPr>
        </p:nvSpPr>
        <p:spPr>
          <a:xfrm>
            <a:off x="1369219" y="487354"/>
            <a:ext cx="7043208" cy="1142621"/>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3258741"/>
            <a:ext cx="7043208" cy="346249"/>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1766887"/>
            <a:ext cx="7690114" cy="1038746"/>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428750"/>
            <a:ext cx="8040688"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Picture 4" descr="Swirl.png"/>
          <p:cNvPicPr>
            <a:picLocks noChangeAspect="1"/>
          </p:cNvPicPr>
          <p:nvPr userDrawn="1"/>
        </p:nvPicPr>
        <p:blipFill>
          <a:blip r:embed="rId3"/>
          <a:stretch>
            <a:fillRect/>
          </a:stretch>
        </p:blipFill>
        <p:spPr>
          <a:xfrm>
            <a:off x="0" y="971550"/>
            <a:ext cx="9144000" cy="2402012"/>
          </a:xfrm>
          <a:prstGeom prst="rect">
            <a:avLst/>
          </a:prstGeom>
        </p:spPr>
      </p:pic>
      <p:sp>
        <p:nvSpPr>
          <p:cNvPr id="2" name="Title 1"/>
          <p:cNvSpPr>
            <a:spLocks noGrp="1"/>
          </p:cNvSpPr>
          <p:nvPr>
            <p:ph type="ctrTitle"/>
          </p:nvPr>
        </p:nvSpPr>
        <p:spPr>
          <a:xfrm>
            <a:off x="1369219" y="487354"/>
            <a:ext cx="7043208" cy="1142621"/>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3258741"/>
            <a:ext cx="7043208" cy="346249"/>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1766887"/>
            <a:ext cx="7690114" cy="1038746"/>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058664"/>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059656"/>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058665"/>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58665"/>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231790"/>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1631156"/>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2" y="1231790"/>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058665"/>
            <a:ext cx="8382000" cy="2135969"/>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2641"/>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059657"/>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61"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974779"/>
            <a:ext cx="9144000" cy="4168721"/>
          </a:xfrm>
          <a:prstGeom prst="rect">
            <a:avLst/>
          </a:prstGeom>
        </p:spPr>
      </p:pic>
      <p:sp>
        <p:nvSpPr>
          <p:cNvPr id="2" name="Title Placeholder 1"/>
          <p:cNvSpPr>
            <a:spLocks noGrp="1"/>
          </p:cNvSpPr>
          <p:nvPr>
            <p:ph type="title"/>
          </p:nvPr>
        </p:nvSpPr>
        <p:spPr>
          <a:xfrm>
            <a:off x="381000" y="172641"/>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42875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4"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428751"/>
            <a:ext cx="9144000" cy="1142621"/>
          </a:xfrm>
        </p:spPr>
        <p:txBody>
          <a:bodyPr/>
          <a:lstStyle/>
          <a:p>
            <a:pPr algn="ctr"/>
            <a:r>
              <a:rPr lang="en-US" sz="4800" dirty="0"/>
              <a:t>Before Amazon, We Had Bookmobiles</a:t>
            </a:r>
            <a:endParaRPr lang="en-US" sz="4800" dirty="0"/>
          </a:p>
        </p:txBody>
      </p:sp>
      <p:sp>
        <p:nvSpPr>
          <p:cNvPr id="3" name="Subtitle 2"/>
          <p:cNvSpPr>
            <a:spLocks noGrp="1"/>
          </p:cNvSpPr>
          <p:nvPr>
            <p:ph type="subTitle" idx="1"/>
          </p:nvPr>
        </p:nvSpPr>
        <p:spPr>
          <a:xfrm>
            <a:off x="730250" y="3258741"/>
            <a:ext cx="7681913" cy="1027509"/>
          </a:xfrm>
        </p:spPr>
        <p:txBody>
          <a:bodyPr>
            <a:normAutofit/>
          </a:bodyPr>
          <a:lstStyle/>
          <a:p>
            <a:r>
              <a:rPr lang="en-US" dirty="0" smtClean="0"/>
              <a:t>One visited my high school onc</a:t>
            </a:r>
            <a:r>
              <a:rPr lang="en-US" dirty="0" smtClean="0"/>
              <a:t>e a month – 1956-1960</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9595"/>
          </a:xfrm>
        </p:spPr>
        <p:txBody>
          <a:bodyPr/>
          <a:lstStyle/>
          <a:p>
            <a:r>
              <a:rPr lang="en-US" dirty="0"/>
              <a:t>Three Of The Bookmobile Staff, C.1930</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590550"/>
            <a:ext cx="776472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1654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74" b="3777"/>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9444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
            <a:ext cx="8382000" cy="664797"/>
          </a:xfrm>
        </p:spPr>
        <p:txBody>
          <a:bodyPr/>
          <a:lstStyle/>
          <a:p>
            <a:r>
              <a:rPr lang="en-US" dirty="0"/>
              <a:t>Greensboro, North Carolina, 1936</a:t>
            </a:r>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7453"/>
          <a:stretch/>
        </p:blipFill>
        <p:spPr bwMode="auto">
          <a:xfrm>
            <a:off x="228600" y="666750"/>
            <a:ext cx="8645766"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2466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9150"/>
            <a:ext cx="5410200" cy="2190750"/>
          </a:xfrm>
        </p:spPr>
        <p:txBody>
          <a:bodyPr/>
          <a:lstStyle/>
          <a:p>
            <a:r>
              <a:rPr lang="en-US" sz="4400" dirty="0"/>
              <a:t>The Bookmobile In Columbia Park, C. 1940 </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2565" y="19381"/>
            <a:ext cx="3751435" cy="512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4288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399" y="0"/>
            <a:ext cx="666609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2851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742950"/>
            <a:ext cx="4953000" cy="3429000"/>
          </a:xfrm>
        </p:spPr>
        <p:txBody>
          <a:bodyPr/>
          <a:lstStyle/>
          <a:p>
            <a:r>
              <a:rPr lang="en-US" sz="4400" dirty="0"/>
              <a:t>One Of The Library Bookmobiles, C. 1948.</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6" y="0"/>
            <a:ext cx="41601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4460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53998"/>
          </a:xfrm>
        </p:spPr>
        <p:txBody>
          <a:bodyPr/>
          <a:lstStyle/>
          <a:p>
            <a:pPr algn="ctr"/>
            <a:r>
              <a:rPr lang="en-US" sz="4000" dirty="0"/>
              <a:t>An Impatient Queue For A Dutch Bookmobile </a:t>
            </a:r>
          </a:p>
        </p:txBody>
      </p:sp>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524"/>
          <a:stretch/>
        </p:blipFill>
        <p:spPr bwMode="auto">
          <a:xfrm>
            <a:off x="0" y="552586"/>
            <a:ext cx="9144000" cy="459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5977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773"/>
            <a:ext cx="8382000" cy="664797"/>
          </a:xfrm>
        </p:spPr>
        <p:txBody>
          <a:bodyPr/>
          <a:lstStyle/>
          <a:p>
            <a:r>
              <a:rPr lang="en-US" dirty="0"/>
              <a:t>Inside A Bookmobile, 1960s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81439"/>
            <a:ext cx="63596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29400" y="1276350"/>
            <a:ext cx="2362200" cy="1569660"/>
          </a:xfrm>
          <a:prstGeom prst="rect">
            <a:avLst/>
          </a:prstGeom>
          <a:noFill/>
        </p:spPr>
        <p:txBody>
          <a:bodyPr wrap="square" rtlCol="0">
            <a:spAutoFit/>
          </a:bodyPr>
          <a:lstStyle/>
          <a:p>
            <a:r>
              <a:rPr lang="en-US" sz="2400" dirty="0" smtClean="0"/>
              <a:t>Very much like the one that visited my high school.</a:t>
            </a:r>
            <a:endParaRPr lang="en-US" sz="2400" dirty="0"/>
          </a:p>
        </p:txBody>
      </p:sp>
    </p:spTree>
    <p:extLst>
      <p:ext uri="{BB962C8B-B14F-4D97-AF65-F5344CB8AC3E}">
        <p14:creationId xmlns:p14="http://schemas.microsoft.com/office/powerpoint/2010/main" val="39817619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150"/>
            <a:ext cx="8382000" cy="387798"/>
          </a:xfrm>
        </p:spPr>
        <p:txBody>
          <a:bodyPr/>
          <a:lstStyle/>
          <a:p>
            <a:r>
              <a:rPr lang="en-US" sz="2800" dirty="0" smtClean="0"/>
              <a:t>1960s bookmobile</a:t>
            </a:r>
            <a:endParaRPr lang="en-US" sz="2800" dirty="0"/>
          </a:p>
        </p:txBody>
      </p:sp>
      <p:pic>
        <p:nvPicPr>
          <p:cNvPr id="1638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674" b="10844"/>
          <a:stretch/>
        </p:blipFill>
        <p:spPr bwMode="auto">
          <a:xfrm>
            <a:off x="381000" y="438150"/>
            <a:ext cx="8245053"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678064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
            <a:ext cx="9144000" cy="494109"/>
          </a:xfrm>
        </p:spPr>
        <p:txBody>
          <a:bodyPr/>
          <a:lstStyle/>
          <a:p>
            <a:pPr algn="ctr"/>
            <a:r>
              <a:rPr lang="en-US" sz="4400" dirty="0"/>
              <a:t>A Mobile Library In Kurdistan, Iran, 1970</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775" b="12243"/>
          <a:stretch/>
        </p:blipFill>
        <p:spPr bwMode="auto">
          <a:xfrm>
            <a:off x="533400" y="666750"/>
            <a:ext cx="7978919"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0923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0"/>
            <a:ext cx="8382000" cy="664797"/>
          </a:xfrm>
        </p:spPr>
        <p:txBody>
          <a:bodyPr/>
          <a:lstStyle/>
          <a:p>
            <a:r>
              <a:rPr lang="en-US" dirty="0" smtClean="0"/>
              <a:t>The Bookmobile</a:t>
            </a:r>
            <a:endParaRPr lang="en-US" dirty="0"/>
          </a:p>
        </p:txBody>
      </p:sp>
      <p:sp>
        <p:nvSpPr>
          <p:cNvPr id="8" name="Content Placeholder 7"/>
          <p:cNvSpPr>
            <a:spLocks noGrp="1"/>
          </p:cNvSpPr>
          <p:nvPr>
            <p:ph idx="1"/>
          </p:nvPr>
        </p:nvSpPr>
        <p:spPr>
          <a:xfrm>
            <a:off x="381000" y="666750"/>
            <a:ext cx="8382000" cy="4343400"/>
          </a:xfrm>
        </p:spPr>
        <p:txBody>
          <a:bodyPr/>
          <a:lstStyle/>
          <a:p>
            <a:r>
              <a:rPr lang="en-US" sz="2000" dirty="0"/>
              <a:t>Long before Amazon, Audible, and other digital book distributors, bookmobiles were bringing literature to peoples' doorsteps. Their mission was to provide the written word to remote villages and city suburbs that had no libraries. We invite you to remember these almost forgotten four-wheelers of the past.</a:t>
            </a:r>
          </a:p>
          <a:p>
            <a:r>
              <a:rPr lang="en-US" sz="2000" dirty="0"/>
              <a:t>The first bookmobile is believed to have appeared in Warrington, England in the late 1850s. It was a horse-drawn cart, and lent about 12,000 books during its first year of service. Later, mobile libraries were installed inside vehicles and reached the height of their popularity in the mid-20th century when they had become a part of </a:t>
            </a:r>
            <a:r>
              <a:rPr lang="en-US" sz="2000" dirty="0" err="1"/>
              <a:t>Americal</a:t>
            </a:r>
            <a:r>
              <a:rPr lang="en-US" sz="2000" dirty="0"/>
              <a:t> life.</a:t>
            </a:r>
          </a:p>
          <a:p>
            <a:r>
              <a:rPr lang="en-US" sz="2000" dirty="0"/>
              <a:t>Although bookmobiles are still operated in some parts of the world by libraries, schools, activists, and other organizations, they are widely thought to be an outdated service due to high costs, advanced technology and impracticality.</a:t>
            </a:r>
          </a:p>
        </p:txBody>
      </p:sp>
    </p:spTree>
    <p:extLst>
      <p:ext uri="{BB962C8B-B14F-4D97-AF65-F5344CB8AC3E}">
        <p14:creationId xmlns:p14="http://schemas.microsoft.com/office/powerpoint/2010/main" val="31774522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dirty="0" smtClean="0"/>
              <a:t>1970s Interior</a:t>
            </a:r>
            <a:endParaRPr lang="en-US"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64" y="666750"/>
            <a:ext cx="705891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13777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98598"/>
          </a:xfrm>
        </p:spPr>
        <p:txBody>
          <a:bodyPr/>
          <a:lstStyle/>
          <a:p>
            <a:r>
              <a:rPr lang="en-US" sz="3600" dirty="0"/>
              <a:t>The Palm Beach County Library Bookmobile in 1993.</a:t>
            </a:r>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2999" y="587375"/>
            <a:ext cx="6793507"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06989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14350"/>
            <a:ext cx="8382000" cy="4185761"/>
          </a:xfrm>
        </p:spPr>
        <p:txBody>
          <a:bodyPr/>
          <a:lstStyle/>
          <a:p>
            <a:r>
              <a:rPr lang="en-US" dirty="0"/>
              <a:t>National Bookmobile Day has been observed on the Wednesday of National Library Week since 2010. The first bookmobile in the U.S. was the 1905 horse-drawn “Library Wagon” in Washington County, Maryland.</a:t>
            </a:r>
          </a:p>
          <a:p>
            <a:r>
              <a:rPr lang="en-US" dirty="0" smtClean="0"/>
              <a:t>According </a:t>
            </a:r>
            <a:r>
              <a:rPr lang="en-US" dirty="0"/>
              <a:t>to the American Library Association there are 33 bookmobiles in Florida </a:t>
            </a:r>
            <a:r>
              <a:rPr lang="en-US" dirty="0" smtClean="0"/>
              <a:t>today</a:t>
            </a:r>
            <a:r>
              <a:rPr lang="en-US" smtClean="0"/>
              <a:t>, but we’re </a:t>
            </a:r>
            <a:r>
              <a:rPr lang="en-US" dirty="0"/>
              <a:t>not sure when the first bookmobile hit the streets in Palm Beach </a:t>
            </a:r>
            <a:r>
              <a:rPr lang="en-US" dirty="0" smtClean="0"/>
              <a:t>County.</a:t>
            </a:r>
            <a:endParaRPr lang="en-US" dirty="0"/>
          </a:p>
        </p:txBody>
      </p:sp>
    </p:spTree>
    <p:extLst>
      <p:ext uri="{BB962C8B-B14F-4D97-AF65-F5344CB8AC3E}">
        <p14:creationId xmlns:p14="http://schemas.microsoft.com/office/powerpoint/2010/main" val="15223412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80"/>
            <a:ext cx="9144000" cy="553998"/>
          </a:xfrm>
        </p:spPr>
        <p:txBody>
          <a:bodyPr/>
          <a:lstStyle/>
          <a:p>
            <a:r>
              <a:rPr lang="en-US" sz="4000" dirty="0"/>
              <a:t>A Bookmobile In Indonesia, Early 20th Century.</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8171" b="10382"/>
          <a:stretch/>
        </p:blipFill>
        <p:spPr bwMode="auto">
          <a:xfrm>
            <a:off x="0" y="666750"/>
            <a:ext cx="9144000" cy="411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1863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6999" y="133350"/>
            <a:ext cx="2651097" cy="4985980"/>
          </a:xfrm>
        </p:spPr>
        <p:txBody>
          <a:bodyPr/>
          <a:lstStyle/>
          <a:p>
            <a:r>
              <a:rPr lang="en-US" sz="3600" dirty="0"/>
              <a:t>Craig </a:t>
            </a:r>
            <a:r>
              <a:rPr lang="en-US" sz="3600" dirty="0" err="1"/>
              <a:t>Medvigny</a:t>
            </a:r>
            <a:r>
              <a:rPr lang="en-US" sz="3600" dirty="0"/>
              <a:t> (left) And David Sutton Enjoying A Book; Eleanor Mann Substitute Traveling Branch Librarian, C. 1920s </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89" y="0"/>
            <a:ext cx="645688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734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An Opened Bookmobile, 1925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20" y="819151"/>
            <a:ext cx="6699696"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6172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25"/>
            <a:ext cx="8382000" cy="664797"/>
          </a:xfrm>
        </p:spPr>
        <p:txBody>
          <a:bodyPr/>
          <a:lstStyle/>
          <a:p>
            <a:r>
              <a:rPr lang="en-US" dirty="0"/>
              <a:t>Multnomah County Library, 1926 </a:t>
            </a: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194" b="15220"/>
          <a:stretch/>
        </p:blipFill>
        <p:spPr bwMode="auto">
          <a:xfrm>
            <a:off x="7951" y="666750"/>
            <a:ext cx="9136049" cy="427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3959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82000" cy="664797"/>
          </a:xfrm>
        </p:spPr>
        <p:txBody>
          <a:bodyPr/>
          <a:lstStyle/>
          <a:p>
            <a:r>
              <a:rPr lang="en-US" dirty="0"/>
              <a:t>Book Caravan In Iowa, C.1927</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241"/>
          <a:stretch/>
        </p:blipFill>
        <p:spPr bwMode="auto">
          <a:xfrm>
            <a:off x="167492" y="666750"/>
            <a:ext cx="8747908" cy="449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5728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443198"/>
          </a:xfrm>
        </p:spPr>
        <p:txBody>
          <a:bodyPr/>
          <a:lstStyle/>
          <a:p>
            <a:r>
              <a:rPr lang="en-US" sz="3200" dirty="0"/>
              <a:t>The First Bookmobile Of The Public Library Of Cincinnati, 1927 </a:t>
            </a:r>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612" b="14104"/>
          <a:stretch/>
        </p:blipFill>
        <p:spPr bwMode="auto">
          <a:xfrm>
            <a:off x="0" y="438150"/>
            <a:ext cx="8089438"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361259"/>
      </p:ext>
    </p:extLst>
  </p:cSld>
  <p:clrMapOvr>
    <a:masterClrMapping/>
  </p:clrMapOvr>
  <p:transition>
    <p:fade/>
  </p:transition>
</p:sld>
</file>

<file path=ppt/theme/theme1.xml><?xml version="1.0" encoding="utf-8"?>
<a:theme xmlns:a="http://schemas.openxmlformats.org/drawingml/2006/main" name="1_Green_Swirls_Template_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463396-7DAC-4B7F-8764-DBF66DCA06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TotalTime>
  <Words>481</Words>
  <Application>Microsoft Office PowerPoint</Application>
  <PresentationFormat>On-screen Show (16:9)</PresentationFormat>
  <Paragraphs>29</Paragraphs>
  <Slides>21</Slides>
  <Notes>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1_Green_Swirls_Template_Segoe</vt:lpstr>
      <vt:lpstr>White with Courier font for code slides</vt:lpstr>
      <vt:lpstr>Before Amazon, We Had Bookmobiles</vt:lpstr>
      <vt:lpstr>The Bookmobile</vt:lpstr>
      <vt:lpstr>PowerPoint Presentation</vt:lpstr>
      <vt:lpstr>A Bookmobile In Indonesia, Early 20th Century.</vt:lpstr>
      <vt:lpstr>Craig Medvigny (left) And David Sutton Enjoying A Book; Eleanor Mann Substitute Traveling Branch Librarian, C. 1920s </vt:lpstr>
      <vt:lpstr> An Opened Bookmobile, 1925 </vt:lpstr>
      <vt:lpstr>Multnomah County Library, 1926 </vt:lpstr>
      <vt:lpstr>Book Caravan In Iowa, C.1927</vt:lpstr>
      <vt:lpstr>The First Bookmobile Of The Public Library Of Cincinnati, 1927 </vt:lpstr>
      <vt:lpstr>Three Of The Bookmobile Staff, C.1930</vt:lpstr>
      <vt:lpstr>PowerPoint Presentation</vt:lpstr>
      <vt:lpstr>Greensboro, North Carolina, 1936</vt:lpstr>
      <vt:lpstr>The Bookmobile In Columbia Park, C. 1940 </vt:lpstr>
      <vt:lpstr>PowerPoint Presentation</vt:lpstr>
      <vt:lpstr>One Of The Library Bookmobiles, C. 1948.</vt:lpstr>
      <vt:lpstr>An Impatient Queue For A Dutch Bookmobile </vt:lpstr>
      <vt:lpstr>Inside A Bookmobile, 1960s </vt:lpstr>
      <vt:lpstr>1960s bookmobile</vt:lpstr>
      <vt:lpstr>A Mobile Library In Kurdistan, Iran, 1970</vt:lpstr>
      <vt:lpstr>1970s Interior</vt:lpstr>
      <vt:lpstr>The Palm Beach County Library Bookmobile in 1993.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Naumann, Joseph A.</dc:creator>
  <cp:lastModifiedBy>Naumann, Joseph A.</cp:lastModifiedBy>
  <cp:revision>6</cp:revision>
  <dcterms:created xsi:type="dcterms:W3CDTF">2017-02-13T16:15:41Z</dcterms:created>
  <dcterms:modified xsi:type="dcterms:W3CDTF">2017-02-13T17:24:41Z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TC102867429990</vt:lpwstr>
  </property>
</Properties>
</file>