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5" r:id="rId2"/>
  </p:sldMasterIdLst>
  <p:notesMasterIdLst>
    <p:notesMasterId r:id="rId22"/>
  </p:notesMasterIdLst>
  <p:handoutMasterIdLst>
    <p:handoutMasterId r:id="rId23"/>
  </p:handout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1" autoAdjust="0"/>
    <p:restoredTop sz="94660"/>
  </p:normalViewPr>
  <p:slideViewPr>
    <p:cSldViewPr>
      <p:cViewPr varScale="1">
        <p:scale>
          <a:sx n="76" d="100"/>
          <a:sy n="76" d="100"/>
        </p:scale>
        <p:origin x="96" y="360"/>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12/25/2016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12/25/2016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a:p>
        </p:txBody>
      </p:sp>
    </p:spTree>
    <p:extLst>
      <p:ext uri="{BB962C8B-B14F-4D97-AF65-F5344CB8AC3E}">
        <p14:creationId xmlns:p14="http://schemas.microsoft.com/office/powerpoint/2010/main" val="2908644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3B9B9059-F1D6-41D0-95CF-D21CAA096B3A}" type="datetimeFigureOut">
              <a:rPr lang="en-US" smtClean="0"/>
              <a:pPr/>
              <a:t>12/25/2016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12/25/2016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10040043" y="685800"/>
            <a:ext cx="1843982" cy="5588002"/>
          </a:xfrm>
        </p:spPr>
        <p:txBody>
          <a:bodyPr vert="eaVert"/>
          <a:lstStyle/>
          <a:p>
            <a:r>
              <a:rPr lang="en-US" smtClean="0"/>
              <a:t>Click to edit Master title style</a:t>
            </a:r>
            <a:endParaRPr/>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B9059-F1D6-41D0-95CF-D21CAA096B3A}" type="datetimeFigureOut">
              <a:rPr lang="en-US" smtClean="0"/>
              <a:t>12/25/2016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smtClean="0"/>
              <a:t>Click to edit Master title style</a:t>
            </a:r>
            <a:endParaRPr/>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9B9059-F1D6-41D0-95CF-D21CAA096B3A}" type="datetimeFigureOut">
              <a:rPr lang="en-US" smtClean="0"/>
              <a:t>12/25/2016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B9B9059-F1D6-41D0-95CF-D21CAA096B3A}" type="datetimeFigureOut">
              <a:rPr lang="en-US" smtClean="0"/>
              <a:t>12/25/2016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2" name="Title 1"/>
          <p:cNvSpPr>
            <a:spLocks noGrp="1"/>
          </p:cNvSpPr>
          <p:nvPr>
            <p:ph type="title"/>
          </p:nvPr>
        </p:nvSpPr>
        <p:spPr>
          <a:xfrm>
            <a:off x="914163" y="482600"/>
            <a:ext cx="10360501" cy="12192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9B9059-F1D6-41D0-95CF-D21CAA096B3A}" type="datetimeFigureOut">
              <a:rPr lang="en-US" smtClean="0"/>
              <a:t>12/25/2016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B9059-F1D6-41D0-95CF-D21CAA096B3A}" type="datetimeFigureOut">
              <a:rPr lang="en-US" smtClean="0"/>
              <a:pPr/>
              <a:t>12/25/2016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12/25/2016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3B9B9059-F1D6-41D0-95CF-D21CAA096B3A}" type="datetimeFigureOut">
              <a:rPr lang="en-US" smtClean="0"/>
              <a:pPr/>
              <a:t>12/25/2016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12/25/2016</a:t>
            </a:fld>
            <a:endParaRPr lang="en-US"/>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smtClean="0"/>
              <a:t>Click to edit Master title style</a:t>
            </a:r>
            <a:endParaRPr/>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Subtitle</a:t>
            </a:r>
            <a:endParaRPr lang="en-US" dirty="0"/>
          </a:p>
        </p:txBody>
      </p:sp>
      <p:sp>
        <p:nvSpPr>
          <p:cNvPr id="2" name="Title 1"/>
          <p:cNvSpPr>
            <a:spLocks noGrp="1"/>
          </p:cNvSpPr>
          <p:nvPr>
            <p:ph type="ctrTitle"/>
          </p:nvPr>
        </p:nvSpPr>
        <p:spPr/>
        <p:txBody>
          <a:bodyPr>
            <a:normAutofit/>
          </a:bodyPr>
          <a:lstStyle/>
          <a:p>
            <a:r>
              <a:rPr lang="en-US" sz="5400" b="1" dirty="0"/>
              <a:t>What Makes Someone a Christian?</a:t>
            </a:r>
            <a:endParaRPr lang="en-US" sz="5400" b="1" dirty="0"/>
          </a:p>
        </p:txBody>
      </p:sp>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289" y="304801"/>
            <a:ext cx="9136655" cy="6096000"/>
          </a:xfrm>
          <a:prstGeom prst="rect">
            <a:avLst/>
          </a:prstGeom>
        </p:spPr>
      </p:pic>
      <p:sp>
        <p:nvSpPr>
          <p:cNvPr id="5" name="Rectangle 4"/>
          <p:cNvSpPr/>
          <p:nvPr/>
        </p:nvSpPr>
        <p:spPr>
          <a:xfrm>
            <a:off x="9371012" y="685800"/>
            <a:ext cx="2817813" cy="5262979"/>
          </a:xfrm>
          <a:prstGeom prst="rect">
            <a:avLst/>
          </a:prstGeom>
        </p:spPr>
        <p:txBody>
          <a:bodyPr wrap="square">
            <a:spAutoFit/>
          </a:bodyPr>
          <a:lstStyle/>
          <a:p>
            <a:r>
              <a:rPr lang="en-US" sz="2800" dirty="0"/>
              <a:t>Traditional Christians believe that humanity has a fundamental problem, called sin, that shatters relationships with God and with one another.</a:t>
            </a:r>
          </a:p>
        </p:txBody>
      </p:sp>
    </p:spTree>
    <p:extLst>
      <p:ext uri="{BB962C8B-B14F-4D97-AF65-F5344CB8AC3E}">
        <p14:creationId xmlns:p14="http://schemas.microsoft.com/office/powerpoint/2010/main" val="392790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304800"/>
            <a:ext cx="9479281" cy="6324600"/>
          </a:xfrm>
          <a:prstGeom prst="rect">
            <a:avLst/>
          </a:prstGeom>
        </p:spPr>
      </p:pic>
      <p:sp>
        <p:nvSpPr>
          <p:cNvPr id="5" name="Rectangle 4"/>
          <p:cNvSpPr/>
          <p:nvPr/>
        </p:nvSpPr>
        <p:spPr>
          <a:xfrm>
            <a:off x="9752012" y="304800"/>
            <a:ext cx="2436813" cy="5791200"/>
          </a:xfrm>
          <a:prstGeom prst="rect">
            <a:avLst/>
          </a:prstGeom>
        </p:spPr>
        <p:txBody>
          <a:bodyPr wrap="square">
            <a:spAutoFit/>
          </a:bodyPr>
          <a:lstStyle/>
          <a:p>
            <a:r>
              <a:rPr lang="en-US" sz="2800" dirty="0"/>
              <a:t>Traditional Christians teach that God offers both forgiveness and a remedy for this sin-problem through faith in Jesus Christ.</a:t>
            </a:r>
          </a:p>
        </p:txBody>
      </p:sp>
    </p:spTree>
    <p:extLst>
      <p:ext uri="{BB962C8B-B14F-4D97-AF65-F5344CB8AC3E}">
        <p14:creationId xmlns:p14="http://schemas.microsoft.com/office/powerpoint/2010/main" val="316352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763220"/>
            <a:ext cx="7994574" cy="5334000"/>
          </a:xfrm>
          <a:prstGeom prst="rect">
            <a:avLst/>
          </a:prstGeom>
        </p:spPr>
      </p:pic>
      <p:sp>
        <p:nvSpPr>
          <p:cNvPr id="6" name="Rectangle 5"/>
          <p:cNvSpPr/>
          <p:nvPr/>
        </p:nvSpPr>
        <p:spPr>
          <a:xfrm>
            <a:off x="8228012" y="152400"/>
            <a:ext cx="3960813" cy="6555641"/>
          </a:xfrm>
          <a:prstGeom prst="rect">
            <a:avLst/>
          </a:prstGeom>
        </p:spPr>
        <p:txBody>
          <a:bodyPr wrap="square">
            <a:spAutoFit/>
          </a:bodyPr>
          <a:lstStyle/>
          <a:p>
            <a:r>
              <a:rPr lang="en-US" sz="2800" dirty="0"/>
              <a:t>Over the past five centuries, many of these Christian teachings have been disputed. The rise of modern science and the influence of Enlightenment thought, along with various other social and cultural developments, have redefined Christianity for many people. Find out how...</a:t>
            </a:r>
          </a:p>
        </p:txBody>
      </p:sp>
    </p:spTree>
    <p:extLst>
      <p:ext uri="{BB962C8B-B14F-4D97-AF65-F5344CB8AC3E}">
        <p14:creationId xmlns:p14="http://schemas.microsoft.com/office/powerpoint/2010/main" val="211111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989" y="304800"/>
            <a:ext cx="9479280" cy="6324600"/>
          </a:xfrm>
          <a:prstGeom prst="rect">
            <a:avLst/>
          </a:prstGeom>
        </p:spPr>
      </p:pic>
      <p:sp>
        <p:nvSpPr>
          <p:cNvPr id="5" name="Rectangle 4"/>
          <p:cNvSpPr/>
          <p:nvPr/>
        </p:nvSpPr>
        <p:spPr>
          <a:xfrm>
            <a:off x="9523412" y="662970"/>
            <a:ext cx="2665413" cy="4832092"/>
          </a:xfrm>
          <a:prstGeom prst="rect">
            <a:avLst/>
          </a:prstGeom>
        </p:spPr>
        <p:txBody>
          <a:bodyPr wrap="square">
            <a:spAutoFit/>
          </a:bodyPr>
          <a:lstStyle/>
          <a:p>
            <a:r>
              <a:rPr lang="en-US" sz="2800" dirty="0"/>
              <a:t>Some Christians today do not believe in the miraculous stories of the Gospels, including the virgin birth or the resurrection.</a:t>
            </a:r>
          </a:p>
        </p:txBody>
      </p:sp>
    </p:spTree>
    <p:extLst>
      <p:ext uri="{BB962C8B-B14F-4D97-AF65-F5344CB8AC3E}">
        <p14:creationId xmlns:p14="http://schemas.microsoft.com/office/powerpoint/2010/main" val="59086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304800"/>
            <a:ext cx="9365072" cy="6248400"/>
          </a:xfrm>
          <a:prstGeom prst="rect">
            <a:avLst/>
          </a:prstGeom>
        </p:spPr>
      </p:pic>
      <p:sp>
        <p:nvSpPr>
          <p:cNvPr id="6" name="Rectangle 5"/>
          <p:cNvSpPr/>
          <p:nvPr/>
        </p:nvSpPr>
        <p:spPr>
          <a:xfrm>
            <a:off x="9447212" y="228600"/>
            <a:ext cx="2741613" cy="6124754"/>
          </a:xfrm>
          <a:prstGeom prst="rect">
            <a:avLst/>
          </a:prstGeom>
        </p:spPr>
        <p:txBody>
          <a:bodyPr wrap="square">
            <a:spAutoFit/>
          </a:bodyPr>
          <a:lstStyle/>
          <a:p>
            <a:r>
              <a:rPr lang="en-US" sz="2800" dirty="0"/>
              <a:t>For some, being a Christian means following the teachings of Jesus, which should lead to social justice, but not necessarily believing certain things about him.</a:t>
            </a:r>
          </a:p>
        </p:txBody>
      </p:sp>
    </p:spTree>
    <p:extLst>
      <p:ext uri="{BB962C8B-B14F-4D97-AF65-F5344CB8AC3E}">
        <p14:creationId xmlns:p14="http://schemas.microsoft.com/office/powerpoint/2010/main" val="74102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228601"/>
            <a:ext cx="9522376" cy="6353354"/>
          </a:xfrm>
          <a:prstGeom prst="rect">
            <a:avLst/>
          </a:prstGeom>
        </p:spPr>
      </p:pic>
      <p:sp>
        <p:nvSpPr>
          <p:cNvPr id="5" name="Rectangle 4"/>
          <p:cNvSpPr/>
          <p:nvPr/>
        </p:nvSpPr>
        <p:spPr>
          <a:xfrm>
            <a:off x="9752012" y="457200"/>
            <a:ext cx="2436813" cy="6124754"/>
          </a:xfrm>
          <a:prstGeom prst="rect">
            <a:avLst/>
          </a:prstGeom>
        </p:spPr>
        <p:txBody>
          <a:bodyPr wrap="square">
            <a:spAutoFit/>
          </a:bodyPr>
          <a:lstStyle/>
          <a:p>
            <a:r>
              <a:rPr lang="en-US" sz="2800" dirty="0"/>
              <a:t>Some Christians today argue that the creeds and teachings of the Church have misled people about the nature of God and the meaning of Jesus.</a:t>
            </a:r>
          </a:p>
        </p:txBody>
      </p:sp>
    </p:spTree>
    <p:extLst>
      <p:ext uri="{BB962C8B-B14F-4D97-AF65-F5344CB8AC3E}">
        <p14:creationId xmlns:p14="http://schemas.microsoft.com/office/powerpoint/2010/main" val="255402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289" y="152400"/>
            <a:ext cx="9707696" cy="6477000"/>
          </a:xfrm>
          <a:prstGeom prst="rect">
            <a:avLst/>
          </a:prstGeom>
        </p:spPr>
      </p:pic>
      <p:sp>
        <p:nvSpPr>
          <p:cNvPr id="5" name="Rectangle 4"/>
          <p:cNvSpPr/>
          <p:nvPr/>
        </p:nvSpPr>
        <p:spPr>
          <a:xfrm>
            <a:off x="9904412" y="272871"/>
            <a:ext cx="2270125" cy="5262979"/>
          </a:xfrm>
          <a:prstGeom prst="rect">
            <a:avLst/>
          </a:prstGeom>
        </p:spPr>
        <p:txBody>
          <a:bodyPr wrap="square">
            <a:spAutoFit/>
          </a:bodyPr>
          <a:lstStyle/>
          <a:p>
            <a:r>
              <a:rPr lang="en-US" sz="2800" dirty="0"/>
              <a:t>Some Christians dispute the gravity of sin, the need for divine forgiveness, and the possibilities of judgment.</a:t>
            </a:r>
          </a:p>
        </p:txBody>
      </p:sp>
    </p:spTree>
    <p:extLst>
      <p:ext uri="{BB962C8B-B14F-4D97-AF65-F5344CB8AC3E}">
        <p14:creationId xmlns:p14="http://schemas.microsoft.com/office/powerpoint/2010/main" val="107759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 y="199156"/>
            <a:ext cx="9523410" cy="6354044"/>
          </a:xfrm>
          <a:prstGeom prst="rect">
            <a:avLst/>
          </a:prstGeom>
        </p:spPr>
      </p:pic>
      <p:sp>
        <p:nvSpPr>
          <p:cNvPr id="3" name="Title 2"/>
          <p:cNvSpPr>
            <a:spLocks noGrp="1"/>
          </p:cNvSpPr>
          <p:nvPr>
            <p:ph type="title"/>
          </p:nvPr>
        </p:nvSpPr>
        <p:spPr/>
        <p:txBody>
          <a:bodyPr/>
          <a:lstStyle/>
          <a:p>
            <a:endParaRPr lang="en-US" dirty="0"/>
          </a:p>
        </p:txBody>
      </p:sp>
      <p:sp>
        <p:nvSpPr>
          <p:cNvPr id="5" name="Rectangle 4"/>
          <p:cNvSpPr/>
          <p:nvPr/>
        </p:nvSpPr>
        <p:spPr>
          <a:xfrm>
            <a:off x="9599612" y="847635"/>
            <a:ext cx="2589213" cy="3539430"/>
          </a:xfrm>
          <a:prstGeom prst="rect">
            <a:avLst/>
          </a:prstGeom>
        </p:spPr>
        <p:txBody>
          <a:bodyPr wrap="square">
            <a:spAutoFit/>
          </a:bodyPr>
          <a:lstStyle/>
          <a:p>
            <a:r>
              <a:rPr lang="en-US" sz="2800" dirty="0"/>
              <a:t>Some Christians believe the Bible is more of a human perspective than a divine revelation.</a:t>
            </a:r>
          </a:p>
        </p:txBody>
      </p:sp>
    </p:spTree>
    <p:extLst>
      <p:ext uri="{BB962C8B-B14F-4D97-AF65-F5344CB8AC3E}">
        <p14:creationId xmlns:p14="http://schemas.microsoft.com/office/powerpoint/2010/main" val="406887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88" y="444500"/>
            <a:ext cx="9041482" cy="6032500"/>
          </a:xfrm>
          <a:prstGeom prst="rect">
            <a:avLst/>
          </a:prstGeom>
        </p:spPr>
      </p:pic>
      <p:sp>
        <p:nvSpPr>
          <p:cNvPr id="3" name="Title 2"/>
          <p:cNvSpPr>
            <a:spLocks noGrp="1"/>
          </p:cNvSpPr>
          <p:nvPr>
            <p:ph type="title"/>
          </p:nvPr>
        </p:nvSpPr>
        <p:spPr/>
        <p:txBody>
          <a:bodyPr/>
          <a:lstStyle/>
          <a:p>
            <a:endParaRPr lang="en-US"/>
          </a:p>
        </p:txBody>
      </p:sp>
      <p:sp>
        <p:nvSpPr>
          <p:cNvPr id="4" name="Rectangle 3"/>
          <p:cNvSpPr/>
          <p:nvPr/>
        </p:nvSpPr>
        <p:spPr>
          <a:xfrm>
            <a:off x="9448799" y="482600"/>
            <a:ext cx="2740026" cy="6124754"/>
          </a:xfrm>
          <a:prstGeom prst="rect">
            <a:avLst/>
          </a:prstGeom>
        </p:spPr>
        <p:txBody>
          <a:bodyPr wrap="square">
            <a:spAutoFit/>
          </a:bodyPr>
          <a:lstStyle/>
          <a:p>
            <a:r>
              <a:rPr lang="en-US" sz="2800" dirty="0"/>
              <a:t>Others—like Mormons, Christian Scientists, and Jehovah's Witnesses—say they too are Christian though they have some very different doctrines than traditional Christianity.</a:t>
            </a:r>
          </a:p>
        </p:txBody>
      </p:sp>
    </p:spTree>
    <p:extLst>
      <p:ext uri="{BB962C8B-B14F-4D97-AF65-F5344CB8AC3E}">
        <p14:creationId xmlns:p14="http://schemas.microsoft.com/office/powerpoint/2010/main" val="117888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0"/>
            <a:ext cx="10164529" cy="6781800"/>
          </a:xfrm>
          <a:prstGeom prst="rect">
            <a:avLst/>
          </a:prstGeom>
        </p:spPr>
      </p:pic>
      <p:sp>
        <p:nvSpPr>
          <p:cNvPr id="3" name="Title 2"/>
          <p:cNvSpPr>
            <a:spLocks noGrp="1"/>
          </p:cNvSpPr>
          <p:nvPr>
            <p:ph type="title"/>
          </p:nvPr>
        </p:nvSpPr>
        <p:spPr/>
        <p:txBody>
          <a:bodyPr/>
          <a:lstStyle/>
          <a:p>
            <a:endParaRPr lang="en-US"/>
          </a:p>
        </p:txBody>
      </p:sp>
      <p:sp>
        <p:nvSpPr>
          <p:cNvPr id="5" name="Rectangle 4"/>
          <p:cNvSpPr/>
          <p:nvPr/>
        </p:nvSpPr>
        <p:spPr>
          <a:xfrm>
            <a:off x="10133012" y="1470967"/>
            <a:ext cx="2028825" cy="3046988"/>
          </a:xfrm>
          <a:prstGeom prst="rect">
            <a:avLst/>
          </a:prstGeom>
        </p:spPr>
        <p:txBody>
          <a:bodyPr wrap="square">
            <a:spAutoFit/>
          </a:bodyPr>
          <a:lstStyle/>
          <a:p>
            <a:r>
              <a:rPr lang="en-US" sz="3200" dirty="0"/>
              <a:t>If you are a Christian, where do you fit?</a:t>
            </a:r>
          </a:p>
        </p:txBody>
      </p:sp>
    </p:spTree>
    <p:extLst>
      <p:ext uri="{BB962C8B-B14F-4D97-AF65-F5344CB8AC3E}">
        <p14:creationId xmlns:p14="http://schemas.microsoft.com/office/powerpoint/2010/main" val="344261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666478"/>
            <a:ext cx="7975127" cy="5321026"/>
          </a:xfrm>
          <a:prstGeom prst="rect">
            <a:avLst/>
          </a:prstGeom>
        </p:spPr>
      </p:pic>
      <p:sp>
        <p:nvSpPr>
          <p:cNvPr id="5" name="Rectangle 4"/>
          <p:cNvSpPr/>
          <p:nvPr/>
        </p:nvSpPr>
        <p:spPr>
          <a:xfrm>
            <a:off x="8075612" y="293638"/>
            <a:ext cx="4113215" cy="5693866"/>
          </a:xfrm>
          <a:prstGeom prst="rect">
            <a:avLst/>
          </a:prstGeom>
        </p:spPr>
        <p:txBody>
          <a:bodyPr wrap="square">
            <a:spAutoFit/>
          </a:bodyPr>
          <a:lstStyle/>
          <a:p>
            <a:r>
              <a:rPr lang="en-US" sz="2800" dirty="0"/>
              <a:t>Like most religions, Christianity is defined differently by different people. Here are some of the ways it has been defined traditionally, and some of </a:t>
            </a:r>
            <a:r>
              <a:rPr lang="en-US" sz="2800" dirty="0" err="1"/>
              <a:t>alternatives</a:t>
            </a:r>
            <a:r>
              <a:rPr lang="en-US" sz="2800" dirty="0" err="1" smtClean="0"/>
              <a:t>the</a:t>
            </a:r>
            <a:r>
              <a:rPr lang="en-US" sz="2800" dirty="0" smtClean="0"/>
              <a:t> modern. </a:t>
            </a:r>
            <a:r>
              <a:rPr lang="en-US" sz="2800" dirty="0"/>
              <a:t>Things change around slide 10, and slide 16 will surprise you.</a:t>
            </a:r>
          </a:p>
        </p:txBody>
      </p:sp>
    </p:spTree>
    <p:extLst>
      <p:ext uri="{BB962C8B-B14F-4D97-AF65-F5344CB8AC3E}">
        <p14:creationId xmlns:p14="http://schemas.microsoft.com/office/powerpoint/2010/main" val="410121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749738"/>
            <a:ext cx="7898744" cy="5270062"/>
          </a:xfrm>
          <a:prstGeom prst="rect">
            <a:avLst/>
          </a:prstGeom>
        </p:spPr>
      </p:pic>
      <p:sp>
        <p:nvSpPr>
          <p:cNvPr id="5" name="Rectangle 4"/>
          <p:cNvSpPr/>
          <p:nvPr/>
        </p:nvSpPr>
        <p:spPr>
          <a:xfrm>
            <a:off x="7999412" y="533400"/>
            <a:ext cx="4189413" cy="5262979"/>
          </a:xfrm>
          <a:prstGeom prst="rect">
            <a:avLst/>
          </a:prstGeom>
        </p:spPr>
        <p:txBody>
          <a:bodyPr wrap="square">
            <a:spAutoFit/>
          </a:bodyPr>
          <a:lstStyle/>
          <a:p>
            <a:r>
              <a:rPr lang="en-US" sz="2800" dirty="0"/>
              <a:t>Most agree that Christianity developed in the context of first-century Judaism. The faith of Christians is centered on Jesus, a </a:t>
            </a:r>
            <a:r>
              <a:rPr lang="en-US" sz="2800" dirty="0" smtClean="0"/>
              <a:t>Jewish </a:t>
            </a:r>
            <a:r>
              <a:rPr lang="en-US" sz="2800" dirty="0"/>
              <a:t>rabbi who, after three </a:t>
            </a:r>
            <a:r>
              <a:rPr lang="en-US" sz="2800" dirty="0" smtClean="0"/>
              <a:t>years of </a:t>
            </a:r>
            <a:r>
              <a:rPr lang="en-US" sz="2800" dirty="0"/>
              <a:t>teaching, died in c. 33 C.E. at the hands of the Romans, but what happens next?</a:t>
            </a:r>
          </a:p>
        </p:txBody>
      </p:sp>
    </p:spTree>
    <p:extLst>
      <p:ext uri="{BB962C8B-B14F-4D97-AF65-F5344CB8AC3E}">
        <p14:creationId xmlns:p14="http://schemas.microsoft.com/office/powerpoint/2010/main" val="30367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685800"/>
            <a:ext cx="7975600" cy="5321341"/>
          </a:xfrm>
          <a:prstGeom prst="rect">
            <a:avLst/>
          </a:prstGeom>
        </p:spPr>
      </p:pic>
      <p:sp>
        <p:nvSpPr>
          <p:cNvPr id="5" name="Rectangle 4"/>
          <p:cNvSpPr/>
          <p:nvPr/>
        </p:nvSpPr>
        <p:spPr>
          <a:xfrm>
            <a:off x="8151812" y="228600"/>
            <a:ext cx="4037013" cy="6555641"/>
          </a:xfrm>
          <a:prstGeom prst="rect">
            <a:avLst/>
          </a:prstGeom>
        </p:spPr>
        <p:txBody>
          <a:bodyPr wrap="square">
            <a:spAutoFit/>
          </a:bodyPr>
          <a:lstStyle/>
          <a:p>
            <a:r>
              <a:rPr lang="en-US" sz="2800" dirty="0"/>
              <a:t>Over the centuries, most Christians agreed that the four Gospels—Matthew, Mark, Luke, and John—were the authoritative accounts of Jesus' life, death, and, most importantly for Christians, what happened after his death. What did Christians conclude about the Jesus story?</a:t>
            </a:r>
          </a:p>
        </p:txBody>
      </p:sp>
    </p:spTree>
    <p:extLst>
      <p:ext uri="{BB962C8B-B14F-4D97-AF65-F5344CB8AC3E}">
        <p14:creationId xmlns:p14="http://schemas.microsoft.com/office/powerpoint/2010/main" val="94343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533400"/>
            <a:ext cx="8565614" cy="5715000"/>
          </a:xfrm>
          <a:prstGeom prst="rect">
            <a:avLst/>
          </a:prstGeom>
        </p:spPr>
      </p:pic>
      <p:sp>
        <p:nvSpPr>
          <p:cNvPr id="5" name="Rectangle 4"/>
          <p:cNvSpPr/>
          <p:nvPr/>
        </p:nvSpPr>
        <p:spPr>
          <a:xfrm>
            <a:off x="8761412" y="152399"/>
            <a:ext cx="3427413" cy="6705601"/>
          </a:xfrm>
          <a:prstGeom prst="rect">
            <a:avLst/>
          </a:prstGeom>
        </p:spPr>
        <p:txBody>
          <a:bodyPr wrap="square">
            <a:spAutoFit/>
          </a:bodyPr>
          <a:lstStyle/>
          <a:p>
            <a:r>
              <a:rPr lang="en-US" sz="2800" dirty="0"/>
              <a:t>In the early centuries, most Christian leaders agreed on a handful of central documents that expressed the core of their faith. These are called creeds, and they include most importantly the Apostles' Creed and the Nicene Creed.</a:t>
            </a:r>
          </a:p>
        </p:txBody>
      </p:sp>
    </p:spTree>
    <p:extLst>
      <p:ext uri="{BB962C8B-B14F-4D97-AF65-F5344CB8AC3E}">
        <p14:creationId xmlns:p14="http://schemas.microsoft.com/office/powerpoint/2010/main" val="79238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r="15166"/>
          <a:stretch/>
        </p:blipFill>
        <p:spPr>
          <a:xfrm>
            <a:off x="-1" y="0"/>
            <a:ext cx="8719789" cy="6858000"/>
          </a:xfrm>
          <a:prstGeom prst="rect">
            <a:avLst/>
          </a:prstGeom>
        </p:spPr>
      </p:pic>
      <p:sp>
        <p:nvSpPr>
          <p:cNvPr id="4" name="Rectangle 3"/>
          <p:cNvSpPr/>
          <p:nvPr/>
        </p:nvSpPr>
        <p:spPr>
          <a:xfrm>
            <a:off x="8719788" y="302359"/>
            <a:ext cx="3467450" cy="6555641"/>
          </a:xfrm>
          <a:prstGeom prst="rect">
            <a:avLst/>
          </a:prstGeom>
        </p:spPr>
        <p:txBody>
          <a:bodyPr wrap="square">
            <a:spAutoFit/>
          </a:bodyPr>
          <a:lstStyle/>
          <a:p>
            <a:r>
              <a:rPr lang="en-US" sz="2800" dirty="0"/>
              <a:t>The creeds declared that Jesus was the Son of God who, being born of a virgin, lived a human life that culminated in a short ministry of teaching, miraculous healings, and finally crucifixion. The story doesn't end there though...</a:t>
            </a:r>
          </a:p>
        </p:txBody>
      </p:sp>
    </p:spTree>
    <p:extLst>
      <p:ext uri="{BB962C8B-B14F-4D97-AF65-F5344CB8AC3E}">
        <p14:creationId xmlns:p14="http://schemas.microsoft.com/office/powerpoint/2010/main" val="403093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304800"/>
            <a:ext cx="9294814" cy="6201523"/>
          </a:xfrm>
          <a:prstGeom prst="rect">
            <a:avLst/>
          </a:prstGeom>
        </p:spPr>
      </p:pic>
      <p:sp>
        <p:nvSpPr>
          <p:cNvPr id="5" name="Rectangle 4"/>
          <p:cNvSpPr/>
          <p:nvPr/>
        </p:nvSpPr>
        <p:spPr>
          <a:xfrm>
            <a:off x="9523412" y="152400"/>
            <a:ext cx="2665413" cy="6705600"/>
          </a:xfrm>
          <a:prstGeom prst="rect">
            <a:avLst/>
          </a:prstGeom>
        </p:spPr>
        <p:txBody>
          <a:bodyPr wrap="square">
            <a:spAutoFit/>
          </a:bodyPr>
          <a:lstStyle/>
          <a:p>
            <a:r>
              <a:rPr lang="en-US" sz="2800" dirty="0"/>
              <a:t>Jesus' followers insisted that God raised Jesus from the dead and that his death-resurrection had decisively changed the nature of human relationships with God.</a:t>
            </a:r>
          </a:p>
        </p:txBody>
      </p:sp>
    </p:spTree>
    <p:extLst>
      <p:ext uri="{BB962C8B-B14F-4D97-AF65-F5344CB8AC3E}">
        <p14:creationId xmlns:p14="http://schemas.microsoft.com/office/powerpoint/2010/main" val="163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663446"/>
            <a:ext cx="7994573" cy="5334000"/>
          </a:xfrm>
          <a:prstGeom prst="rect">
            <a:avLst/>
          </a:prstGeom>
        </p:spPr>
      </p:pic>
      <p:sp>
        <p:nvSpPr>
          <p:cNvPr id="5" name="Rectangle 4"/>
          <p:cNvSpPr/>
          <p:nvPr/>
        </p:nvSpPr>
        <p:spPr>
          <a:xfrm>
            <a:off x="8075612" y="914400"/>
            <a:ext cx="4113213" cy="4832092"/>
          </a:xfrm>
          <a:prstGeom prst="rect">
            <a:avLst/>
          </a:prstGeom>
        </p:spPr>
        <p:txBody>
          <a:bodyPr wrap="square">
            <a:spAutoFit/>
          </a:bodyPr>
          <a:lstStyle/>
          <a:p>
            <a:r>
              <a:rPr lang="en-US" sz="2800" dirty="0"/>
              <a:t>The creeds, the books of scripture (including ancient Jewish texts, the Gospels, and the early church writings by the apostles), and key leaders/writers/thinkers shaped Christian communities called the Church.</a:t>
            </a:r>
          </a:p>
        </p:txBody>
      </p:sp>
    </p:spTree>
    <p:extLst>
      <p:ext uri="{BB962C8B-B14F-4D97-AF65-F5344CB8AC3E}">
        <p14:creationId xmlns:p14="http://schemas.microsoft.com/office/powerpoint/2010/main" val="227410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476489"/>
            <a:ext cx="8665099" cy="5781376"/>
          </a:xfrm>
          <a:prstGeom prst="rect">
            <a:avLst/>
          </a:prstGeom>
        </p:spPr>
      </p:pic>
      <p:sp>
        <p:nvSpPr>
          <p:cNvPr id="5" name="Rectangle 4"/>
          <p:cNvSpPr/>
          <p:nvPr/>
        </p:nvSpPr>
        <p:spPr>
          <a:xfrm>
            <a:off x="8837612" y="304800"/>
            <a:ext cx="3351213" cy="6124754"/>
          </a:xfrm>
          <a:prstGeom prst="rect">
            <a:avLst/>
          </a:prstGeom>
        </p:spPr>
        <p:txBody>
          <a:bodyPr wrap="square">
            <a:spAutoFit/>
          </a:bodyPr>
          <a:lstStyle/>
          <a:p>
            <a:r>
              <a:rPr lang="en-US" sz="2800" dirty="0"/>
              <a:t>In thinking about who Jesus was and how he talked about his relationship with God, Christians began to teach that the One God had three persons—the Father, the Son, and the Holy Spirit. They called this the Trinity.</a:t>
            </a:r>
          </a:p>
        </p:txBody>
      </p:sp>
    </p:spTree>
    <p:extLst>
      <p:ext uri="{BB962C8B-B14F-4D97-AF65-F5344CB8AC3E}">
        <p14:creationId xmlns:p14="http://schemas.microsoft.com/office/powerpoint/2010/main" val="200148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Crimson landscape design template" id="{73D20169-401E-4972-B02F-4B0444B70099}" vid="{315B30EE-3D96-471E-B16F-FC3628778332}"/>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E82CB02-9625-4F39-9A5B-61405831A8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Crimson landscape design slides</Template>
  <TotalTime>0</TotalTime>
  <Words>581</Words>
  <Application>Microsoft Office PowerPoint</Application>
  <PresentationFormat>Custom</PresentationFormat>
  <Paragraphs>21</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Cambria</vt:lpstr>
      <vt:lpstr>Century Gothic</vt:lpstr>
      <vt:lpstr>Crimson landscape design template</vt:lpstr>
      <vt:lpstr>What Makes Someone a Christian?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2016-12-25T13:49:38Z</dcterms:created>
  <dcterms:modified xsi:type="dcterms:W3CDTF">2016-12-25T23:40:09Z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TC034605129991</vt:lpwstr>
  </property>
</Properties>
</file>