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92" r:id="rId29"/>
    <p:sldId id="283" r:id="rId30"/>
    <p:sldId id="284" r:id="rId31"/>
    <p:sldId id="285" r:id="rId32"/>
    <p:sldId id="286" r:id="rId33"/>
    <p:sldId id="287" r:id="rId34"/>
    <p:sldId id="288" r:id="rId35"/>
    <p:sldId id="289" r:id="rId36"/>
    <p:sldId id="290" r:id="rId37"/>
    <p:sldId id="291" r:id="rId38"/>
    <p:sldId id="293"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21" autoAdjust="0"/>
    <p:restoredTop sz="94660"/>
  </p:normalViewPr>
  <p:slideViewPr>
    <p:cSldViewPr snapToGrid="0">
      <p:cViewPr varScale="1">
        <p:scale>
          <a:sx n="76" d="100"/>
          <a:sy n="76" d="100"/>
        </p:scale>
        <p:origin x="96" y="3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12/25/2016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smtClean="0"/>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smtClean="0"/>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12/25/2016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smtClean="0"/>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smtClean="0"/>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12/25/2016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12/25/2016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12/25/2016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12/25/2016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smtClean="0"/>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12/25/2016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12/25/2016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12/25/2016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12/25/2016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12/25/2016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12/25/2016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smtClean="0"/>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smtClean="0"/>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12/25/2016</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12/25/2016</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Things I Found Weird As An International Student In The USA!</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48699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12" y="574188"/>
            <a:ext cx="10571998" cy="970450"/>
          </a:xfrm>
        </p:spPr>
        <p:txBody>
          <a:bodyPr/>
          <a:lstStyle/>
          <a:p>
            <a:r>
              <a:rPr lang="en-US" dirty="0" smtClean="0"/>
              <a:t>8</a:t>
            </a:r>
            <a:r>
              <a:rPr lang="en-US" dirty="0"/>
              <a:t>. The price tag is not the actual price.</a:t>
            </a:r>
          </a:p>
        </p:txBody>
      </p:sp>
      <p:pic>
        <p:nvPicPr>
          <p:cNvPr id="4" name="Content Placeholder 3"/>
          <p:cNvPicPr>
            <a:picLocks noGrp="1" noChangeAspect="1"/>
          </p:cNvPicPr>
          <p:nvPr>
            <p:ph idx="1"/>
          </p:nvPr>
        </p:nvPicPr>
        <p:blipFill>
          <a:blip r:embed="rId2"/>
          <a:stretch>
            <a:fillRect/>
          </a:stretch>
        </p:blipFill>
        <p:spPr>
          <a:xfrm>
            <a:off x="2881629" y="1892300"/>
            <a:ext cx="7945119" cy="4965700"/>
          </a:xfrm>
          <a:prstGeom prst="rect">
            <a:avLst/>
          </a:prstGeom>
        </p:spPr>
      </p:pic>
    </p:spTree>
    <p:extLst>
      <p:ext uri="{BB962C8B-B14F-4D97-AF65-F5344CB8AC3E}">
        <p14:creationId xmlns:p14="http://schemas.microsoft.com/office/powerpoint/2010/main" val="108628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26" y="0"/>
            <a:ext cx="12219326" cy="1866900"/>
          </a:xfrm>
        </p:spPr>
        <p:txBody>
          <a:bodyPr/>
          <a:lstStyle/>
          <a:p>
            <a:r>
              <a:rPr lang="en-US" sz="3200" dirty="0" smtClean="0"/>
              <a:t>9. </a:t>
            </a:r>
            <a:r>
              <a:rPr lang="en-US" sz="3200" dirty="0"/>
              <a:t>The host at a party provides the alcohol. In Norway, that's way too expensive, so everyone brings their own. Though, I know the hosts get happy if you pitch in of course!</a:t>
            </a:r>
          </a:p>
        </p:txBody>
      </p:sp>
      <p:pic>
        <p:nvPicPr>
          <p:cNvPr id="4" name="Content Placeholder 3"/>
          <p:cNvPicPr>
            <a:picLocks noGrp="1" noChangeAspect="1"/>
          </p:cNvPicPr>
          <p:nvPr>
            <p:ph idx="1"/>
          </p:nvPr>
        </p:nvPicPr>
        <p:blipFill>
          <a:blip r:embed="rId2"/>
          <a:stretch>
            <a:fillRect/>
          </a:stretch>
        </p:blipFill>
        <p:spPr>
          <a:xfrm>
            <a:off x="2882900" y="1866900"/>
            <a:ext cx="8193482" cy="4991100"/>
          </a:xfrm>
          <a:prstGeom prst="rect">
            <a:avLst/>
          </a:prstGeom>
        </p:spPr>
      </p:pic>
    </p:spTree>
    <p:extLst>
      <p:ext uri="{BB962C8B-B14F-4D97-AF65-F5344CB8AC3E}">
        <p14:creationId xmlns:p14="http://schemas.microsoft.com/office/powerpoint/2010/main" val="23117087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85288"/>
            <a:ext cx="12192000" cy="1292712"/>
          </a:xfrm>
        </p:spPr>
        <p:txBody>
          <a:bodyPr/>
          <a:lstStyle/>
          <a:p>
            <a:r>
              <a:rPr lang="en-US" dirty="0" smtClean="0"/>
              <a:t>10. </a:t>
            </a:r>
            <a:r>
              <a:rPr lang="en-US" dirty="0"/>
              <a:t>Before getting into the country, they actually ask you if you are a terrorist.</a:t>
            </a:r>
          </a:p>
        </p:txBody>
      </p:sp>
      <p:pic>
        <p:nvPicPr>
          <p:cNvPr id="4" name="Content Placeholder 3"/>
          <p:cNvPicPr>
            <a:picLocks noGrp="1" noChangeAspect="1"/>
          </p:cNvPicPr>
          <p:nvPr>
            <p:ph idx="1"/>
          </p:nvPr>
        </p:nvPicPr>
        <p:blipFill>
          <a:blip r:embed="rId2"/>
          <a:stretch>
            <a:fillRect/>
          </a:stretch>
        </p:blipFill>
        <p:spPr>
          <a:xfrm>
            <a:off x="2871257" y="1917700"/>
            <a:ext cx="6587067" cy="4940300"/>
          </a:xfrm>
          <a:prstGeom prst="rect">
            <a:avLst/>
          </a:prstGeom>
        </p:spPr>
      </p:pic>
    </p:spTree>
    <p:extLst>
      <p:ext uri="{BB962C8B-B14F-4D97-AF65-F5344CB8AC3E}">
        <p14:creationId xmlns:p14="http://schemas.microsoft.com/office/powerpoint/2010/main" val="2193115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0" y="421788"/>
            <a:ext cx="10571998" cy="970450"/>
          </a:xfrm>
        </p:spPr>
        <p:txBody>
          <a:bodyPr/>
          <a:lstStyle/>
          <a:p>
            <a:r>
              <a:rPr lang="en-US" dirty="0" smtClean="0"/>
              <a:t>11. </a:t>
            </a:r>
            <a:r>
              <a:rPr lang="en-US" dirty="0"/>
              <a:t>The food portions are huge</a:t>
            </a:r>
            <a:r>
              <a:rPr lang="en-US"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2921041" y="1930400"/>
            <a:ext cx="7570881" cy="4927600"/>
          </a:xfrm>
          <a:prstGeom prst="rect">
            <a:avLst/>
          </a:prstGeom>
        </p:spPr>
      </p:pic>
    </p:spTree>
    <p:extLst>
      <p:ext uri="{BB962C8B-B14F-4D97-AF65-F5344CB8AC3E}">
        <p14:creationId xmlns:p14="http://schemas.microsoft.com/office/powerpoint/2010/main" val="864480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12. Your cucumbers are weird btw.</a:t>
            </a:r>
          </a:p>
        </p:txBody>
      </p:sp>
      <p:pic>
        <p:nvPicPr>
          <p:cNvPr id="4" name="Content Placeholder 3"/>
          <p:cNvPicPr>
            <a:picLocks noGrp="1" noChangeAspect="1"/>
          </p:cNvPicPr>
          <p:nvPr>
            <p:ph idx="1"/>
          </p:nvPr>
        </p:nvPicPr>
        <p:blipFill>
          <a:blip r:embed="rId2"/>
          <a:stretch>
            <a:fillRect/>
          </a:stretch>
        </p:blipFill>
        <p:spPr>
          <a:xfrm>
            <a:off x="2838875" y="1917700"/>
            <a:ext cx="8434659" cy="4940300"/>
          </a:xfrm>
          <a:prstGeom prst="rect">
            <a:avLst/>
          </a:prstGeom>
        </p:spPr>
      </p:pic>
    </p:spTree>
    <p:extLst>
      <p:ext uri="{BB962C8B-B14F-4D97-AF65-F5344CB8AC3E}">
        <p14:creationId xmlns:p14="http://schemas.microsoft.com/office/powerpoint/2010/main" val="2440453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712" y="332888"/>
            <a:ext cx="10571998" cy="970450"/>
          </a:xfrm>
        </p:spPr>
        <p:txBody>
          <a:bodyPr/>
          <a:lstStyle/>
          <a:p>
            <a:r>
              <a:rPr lang="en-US" dirty="0" smtClean="0"/>
              <a:t>13. </a:t>
            </a:r>
            <a:r>
              <a:rPr lang="en-US" dirty="0"/>
              <a:t>Free refills! It's awesome</a:t>
            </a:r>
            <a:r>
              <a:rPr lang="en-US"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2900362" y="1891506"/>
            <a:ext cx="5434763" cy="4966494"/>
          </a:xfrm>
          <a:prstGeom prst="rect">
            <a:avLst/>
          </a:prstGeom>
        </p:spPr>
      </p:pic>
    </p:spTree>
    <p:extLst>
      <p:ext uri="{BB962C8B-B14F-4D97-AF65-F5344CB8AC3E}">
        <p14:creationId xmlns:p14="http://schemas.microsoft.com/office/powerpoint/2010/main" val="3037139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Some people wear shoes inside.</a:t>
            </a:r>
          </a:p>
        </p:txBody>
      </p:sp>
      <p:pic>
        <p:nvPicPr>
          <p:cNvPr id="4" name="Content Placeholder 3"/>
          <p:cNvPicPr>
            <a:picLocks noGrp="1" noChangeAspect="1"/>
          </p:cNvPicPr>
          <p:nvPr>
            <p:ph idx="1"/>
          </p:nvPr>
        </p:nvPicPr>
        <p:blipFill>
          <a:blip r:embed="rId2"/>
          <a:stretch>
            <a:fillRect/>
          </a:stretch>
        </p:blipFill>
        <p:spPr>
          <a:xfrm>
            <a:off x="2857500" y="1897856"/>
            <a:ext cx="7936230" cy="4960144"/>
          </a:xfrm>
          <a:prstGeom prst="rect">
            <a:avLst/>
          </a:prstGeom>
        </p:spPr>
      </p:pic>
    </p:spTree>
    <p:extLst>
      <p:ext uri="{BB962C8B-B14F-4D97-AF65-F5344CB8AC3E}">
        <p14:creationId xmlns:p14="http://schemas.microsoft.com/office/powerpoint/2010/main" val="830623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55600"/>
            <a:ext cx="12179296" cy="1138238"/>
          </a:xfrm>
        </p:spPr>
        <p:txBody>
          <a:bodyPr/>
          <a:lstStyle/>
          <a:p>
            <a:r>
              <a:rPr lang="en-US" dirty="0" smtClean="0"/>
              <a:t>15. </a:t>
            </a:r>
            <a:r>
              <a:rPr lang="en-US" dirty="0"/>
              <a:t>You can use your card without the pin code. Super secure</a:t>
            </a:r>
            <a:r>
              <a:rPr lang="en-US"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2813050" y="1931194"/>
            <a:ext cx="8764668" cy="4926806"/>
          </a:xfrm>
          <a:prstGeom prst="rect">
            <a:avLst/>
          </a:prstGeom>
        </p:spPr>
      </p:pic>
    </p:spTree>
    <p:extLst>
      <p:ext uri="{BB962C8B-B14F-4D97-AF65-F5344CB8AC3E}">
        <p14:creationId xmlns:p14="http://schemas.microsoft.com/office/powerpoint/2010/main" val="3847816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188"/>
            <a:ext cx="12192000" cy="1114912"/>
          </a:xfrm>
        </p:spPr>
        <p:txBody>
          <a:bodyPr/>
          <a:lstStyle/>
          <a:p>
            <a:r>
              <a:rPr lang="en-US" dirty="0"/>
              <a:t>16. You can't drink tap water. At least not where I live.</a:t>
            </a:r>
          </a:p>
        </p:txBody>
      </p:sp>
      <p:pic>
        <p:nvPicPr>
          <p:cNvPr id="4" name="Content Placeholder 3"/>
          <p:cNvPicPr>
            <a:picLocks noGrp="1" noChangeAspect="1"/>
          </p:cNvPicPr>
          <p:nvPr>
            <p:ph idx="1"/>
          </p:nvPr>
        </p:nvPicPr>
        <p:blipFill>
          <a:blip r:embed="rId2"/>
          <a:stretch>
            <a:fillRect/>
          </a:stretch>
        </p:blipFill>
        <p:spPr>
          <a:xfrm>
            <a:off x="2852737" y="1915319"/>
            <a:ext cx="4942681" cy="4942681"/>
          </a:xfrm>
          <a:prstGeom prst="rect">
            <a:avLst/>
          </a:prstGeom>
        </p:spPr>
      </p:pic>
    </p:spTree>
    <p:extLst>
      <p:ext uri="{BB962C8B-B14F-4D97-AF65-F5344CB8AC3E}">
        <p14:creationId xmlns:p14="http://schemas.microsoft.com/office/powerpoint/2010/main" val="2256570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188"/>
            <a:ext cx="12192000" cy="970450"/>
          </a:xfrm>
        </p:spPr>
        <p:txBody>
          <a:bodyPr/>
          <a:lstStyle/>
          <a:p>
            <a:r>
              <a:rPr lang="en-US" dirty="0" smtClean="0"/>
              <a:t>17. </a:t>
            </a:r>
            <a:r>
              <a:rPr lang="en-US" dirty="0"/>
              <a:t>No one uses duvet covers for some reason</a:t>
            </a:r>
            <a:r>
              <a:rPr lang="en-US" dirty="0" smtClean="0"/>
              <a:t>. </a:t>
            </a:r>
            <a:endParaRPr lang="en-US" dirty="0"/>
          </a:p>
        </p:txBody>
      </p:sp>
      <p:pic>
        <p:nvPicPr>
          <p:cNvPr id="4" name="Content Placeholder 3"/>
          <p:cNvPicPr>
            <a:picLocks noGrp="1" noChangeAspect="1"/>
          </p:cNvPicPr>
          <p:nvPr>
            <p:ph idx="1"/>
          </p:nvPr>
        </p:nvPicPr>
        <p:blipFill>
          <a:blip r:embed="rId2"/>
          <a:stretch>
            <a:fillRect/>
          </a:stretch>
        </p:blipFill>
        <p:spPr>
          <a:xfrm>
            <a:off x="2880518" y="1930400"/>
            <a:ext cx="4927600" cy="4927600"/>
          </a:xfrm>
          <a:prstGeom prst="rect">
            <a:avLst/>
          </a:prstGeom>
        </p:spPr>
      </p:pic>
    </p:spTree>
    <p:extLst>
      <p:ext uri="{BB962C8B-B14F-4D97-AF65-F5344CB8AC3E}">
        <p14:creationId xmlns:p14="http://schemas.microsoft.com/office/powerpoint/2010/main" val="1480351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r>
              <a:rPr lang="en-US" sz="2400" dirty="0" smtClean="0"/>
              <a:t>After </a:t>
            </a:r>
            <a:r>
              <a:rPr lang="en-US" sz="2400" dirty="0"/>
              <a:t>almost 4 years in the great USA, I have made a list of things I've noticed that have been completely different from what I'm used to</a:t>
            </a:r>
            <a:r>
              <a:rPr lang="en-US" sz="2400" dirty="0" smtClean="0"/>
              <a:t>. These </a:t>
            </a:r>
            <a:r>
              <a:rPr lang="en-US" sz="2400" dirty="0"/>
              <a:t>are all observations made in Oklahoma, and might not apply to all of the U.S. Also, some of the stuff might just be weird to me since I'm Norwegian and might not be weird to other foreigners</a:t>
            </a:r>
          </a:p>
        </p:txBody>
      </p:sp>
    </p:spTree>
    <p:extLst>
      <p:ext uri="{BB962C8B-B14F-4D97-AF65-F5344CB8AC3E}">
        <p14:creationId xmlns:p14="http://schemas.microsoft.com/office/powerpoint/2010/main" val="4045063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188"/>
            <a:ext cx="12192000" cy="1330812"/>
          </a:xfrm>
        </p:spPr>
        <p:txBody>
          <a:bodyPr/>
          <a:lstStyle/>
          <a:p>
            <a:r>
              <a:rPr lang="en-US" dirty="0"/>
              <a:t>18. Some people (like my husband) consider donuts as a legit breakfast!</a:t>
            </a:r>
          </a:p>
        </p:txBody>
      </p:sp>
      <p:pic>
        <p:nvPicPr>
          <p:cNvPr id="6" name="Content Placeholder 5"/>
          <p:cNvPicPr>
            <a:picLocks noGrp="1" noChangeAspect="1"/>
          </p:cNvPicPr>
          <p:nvPr>
            <p:ph idx="1"/>
          </p:nvPr>
        </p:nvPicPr>
        <p:blipFill>
          <a:blip r:embed="rId2"/>
          <a:stretch>
            <a:fillRect/>
          </a:stretch>
        </p:blipFill>
        <p:spPr>
          <a:xfrm>
            <a:off x="2867818" y="1943100"/>
            <a:ext cx="4914900" cy="4914900"/>
          </a:xfrm>
          <a:prstGeom prst="rect">
            <a:avLst/>
          </a:prstGeom>
        </p:spPr>
      </p:pic>
    </p:spTree>
    <p:extLst>
      <p:ext uri="{BB962C8B-B14F-4D97-AF65-F5344CB8AC3E}">
        <p14:creationId xmlns:p14="http://schemas.microsoft.com/office/powerpoint/2010/main" val="863447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 </a:t>
            </a:r>
            <a:r>
              <a:rPr lang="en-US" dirty="0"/>
              <a:t>People still use checks.</a:t>
            </a:r>
          </a:p>
        </p:txBody>
      </p:sp>
      <p:pic>
        <p:nvPicPr>
          <p:cNvPr id="4" name="Content Placeholder 3"/>
          <p:cNvPicPr>
            <a:picLocks noGrp="1" noChangeAspect="1"/>
          </p:cNvPicPr>
          <p:nvPr>
            <p:ph idx="1"/>
          </p:nvPr>
        </p:nvPicPr>
        <p:blipFill>
          <a:blip r:embed="rId2"/>
          <a:stretch>
            <a:fillRect/>
          </a:stretch>
        </p:blipFill>
        <p:spPr>
          <a:xfrm>
            <a:off x="94820" y="1928019"/>
            <a:ext cx="11991669" cy="4955381"/>
          </a:xfrm>
          <a:prstGeom prst="rect">
            <a:avLst/>
          </a:prstGeom>
        </p:spPr>
      </p:pic>
    </p:spTree>
    <p:extLst>
      <p:ext uri="{BB962C8B-B14F-4D97-AF65-F5344CB8AC3E}">
        <p14:creationId xmlns:p14="http://schemas.microsoft.com/office/powerpoint/2010/main" val="29013263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388"/>
            <a:ext cx="12055098" cy="1686412"/>
          </a:xfrm>
        </p:spPr>
        <p:txBody>
          <a:bodyPr/>
          <a:lstStyle/>
          <a:p>
            <a:r>
              <a:rPr lang="en-US" sz="3600" dirty="0" smtClean="0"/>
              <a:t>20. </a:t>
            </a:r>
            <a:r>
              <a:rPr lang="en-US" sz="3600" dirty="0"/>
              <a:t>They will also give you random compliments, even strangers. In Norway, people will definitely think you're crazy if you talk to a stranger.</a:t>
            </a:r>
          </a:p>
        </p:txBody>
      </p:sp>
      <p:pic>
        <p:nvPicPr>
          <p:cNvPr id="4" name="Content Placeholder 3"/>
          <p:cNvPicPr>
            <a:picLocks noGrp="1" noChangeAspect="1"/>
          </p:cNvPicPr>
          <p:nvPr>
            <p:ph idx="1"/>
          </p:nvPr>
        </p:nvPicPr>
        <p:blipFill>
          <a:blip r:embed="rId2"/>
          <a:stretch>
            <a:fillRect/>
          </a:stretch>
        </p:blipFill>
        <p:spPr>
          <a:xfrm>
            <a:off x="2851011" y="1917700"/>
            <a:ext cx="6124536" cy="4940300"/>
          </a:xfrm>
          <a:prstGeom prst="rect">
            <a:avLst/>
          </a:prstGeom>
        </p:spPr>
      </p:pic>
    </p:spTree>
    <p:extLst>
      <p:ext uri="{BB962C8B-B14F-4D97-AF65-F5344CB8AC3E}">
        <p14:creationId xmlns:p14="http://schemas.microsoft.com/office/powerpoint/2010/main" val="34353116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21. </a:t>
            </a:r>
            <a:r>
              <a:rPr lang="en-US" dirty="0"/>
              <a:t>Tailgating. It has to be experienced.</a:t>
            </a:r>
          </a:p>
        </p:txBody>
      </p:sp>
      <p:pic>
        <p:nvPicPr>
          <p:cNvPr id="4" name="Content Placeholder 3"/>
          <p:cNvPicPr>
            <a:picLocks noGrp="1" noChangeAspect="1"/>
          </p:cNvPicPr>
          <p:nvPr>
            <p:ph idx="1"/>
          </p:nvPr>
        </p:nvPicPr>
        <p:blipFill>
          <a:blip r:embed="rId2"/>
          <a:stretch>
            <a:fillRect/>
          </a:stretch>
        </p:blipFill>
        <p:spPr>
          <a:xfrm>
            <a:off x="2875107" y="1930400"/>
            <a:ext cx="7385629" cy="4927600"/>
          </a:xfrm>
          <a:prstGeom prst="rect">
            <a:avLst/>
          </a:prstGeom>
        </p:spPr>
      </p:pic>
    </p:spTree>
    <p:extLst>
      <p:ext uri="{BB962C8B-B14F-4D97-AF65-F5344CB8AC3E}">
        <p14:creationId xmlns:p14="http://schemas.microsoft.com/office/powerpoint/2010/main" val="3086662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8900"/>
            <a:ext cx="12192000" cy="1803400"/>
          </a:xfrm>
        </p:spPr>
        <p:txBody>
          <a:bodyPr/>
          <a:lstStyle/>
          <a:p>
            <a:r>
              <a:rPr lang="en-US" dirty="0" smtClean="0"/>
              <a:t>22. </a:t>
            </a:r>
            <a:r>
              <a:rPr lang="en-US" dirty="0"/>
              <a:t>You can turn right on red! I had never even heard of that until I got to the </a:t>
            </a:r>
            <a:r>
              <a:rPr lang="en-US" dirty="0" smtClean="0"/>
              <a:t>U.S.</a:t>
            </a:r>
            <a:endParaRPr lang="en-US" dirty="0"/>
          </a:p>
        </p:txBody>
      </p:sp>
      <p:pic>
        <p:nvPicPr>
          <p:cNvPr id="4" name="Content Placeholder 3"/>
          <p:cNvPicPr>
            <a:picLocks noGrp="1" noChangeAspect="1"/>
          </p:cNvPicPr>
          <p:nvPr>
            <p:ph idx="1"/>
          </p:nvPr>
        </p:nvPicPr>
        <p:blipFill>
          <a:blip r:embed="rId2"/>
          <a:stretch>
            <a:fillRect/>
          </a:stretch>
        </p:blipFill>
        <p:spPr>
          <a:xfrm>
            <a:off x="2825750" y="1892300"/>
            <a:ext cx="4965700" cy="4965700"/>
          </a:xfrm>
          <a:prstGeom prst="rect">
            <a:avLst/>
          </a:prstGeom>
        </p:spPr>
      </p:pic>
    </p:spTree>
    <p:extLst>
      <p:ext uri="{BB962C8B-B14F-4D97-AF65-F5344CB8AC3E}">
        <p14:creationId xmlns:p14="http://schemas.microsoft.com/office/powerpoint/2010/main" val="13572873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54200"/>
          </a:xfrm>
        </p:spPr>
        <p:txBody>
          <a:bodyPr/>
          <a:lstStyle/>
          <a:p>
            <a:r>
              <a:rPr lang="en-US" sz="2800" dirty="0"/>
              <a:t>23. Random guys might ask you out in random places, and it's not considered too weird. I've been asked out by strangers in a staircase and a bookstore for no apparent reason.</a:t>
            </a:r>
          </a:p>
        </p:txBody>
      </p:sp>
      <p:pic>
        <p:nvPicPr>
          <p:cNvPr id="4" name="Content Placeholder 3"/>
          <p:cNvPicPr>
            <a:picLocks noGrp="1" noChangeAspect="1"/>
          </p:cNvPicPr>
          <p:nvPr>
            <p:ph idx="1"/>
          </p:nvPr>
        </p:nvPicPr>
        <p:blipFill>
          <a:blip r:embed="rId2"/>
          <a:stretch>
            <a:fillRect/>
          </a:stretch>
        </p:blipFill>
        <p:spPr>
          <a:xfrm>
            <a:off x="2915670" y="1854200"/>
            <a:ext cx="7912412" cy="5003800"/>
          </a:xfrm>
          <a:prstGeom prst="rect">
            <a:avLst/>
          </a:prstGeom>
        </p:spPr>
      </p:pic>
    </p:spTree>
    <p:extLst>
      <p:ext uri="{BB962C8B-B14F-4D97-AF65-F5344CB8AC3E}">
        <p14:creationId xmlns:p14="http://schemas.microsoft.com/office/powerpoint/2010/main" val="42321791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090400" cy="1854200"/>
          </a:xfrm>
        </p:spPr>
        <p:txBody>
          <a:bodyPr/>
          <a:lstStyle/>
          <a:p>
            <a:r>
              <a:rPr lang="en-US" sz="2800" dirty="0"/>
              <a:t>17. Snow days. Everyone freaks out when there is even 1 mm of snow and raid the grocery stores so they don't have to leave their houses. In Norway, we go to school in thigh high snow, because otherwise there wouldn't be school half of the year.</a:t>
            </a:r>
          </a:p>
        </p:txBody>
      </p:sp>
      <p:pic>
        <p:nvPicPr>
          <p:cNvPr id="4" name="Content Placeholder 3"/>
          <p:cNvPicPr>
            <a:picLocks noGrp="1" noChangeAspect="1"/>
          </p:cNvPicPr>
          <p:nvPr>
            <p:ph idx="1"/>
          </p:nvPr>
        </p:nvPicPr>
        <p:blipFill>
          <a:blip r:embed="rId2"/>
          <a:stretch>
            <a:fillRect/>
          </a:stretch>
        </p:blipFill>
        <p:spPr>
          <a:xfrm>
            <a:off x="2865443" y="1943100"/>
            <a:ext cx="4509420" cy="4914900"/>
          </a:xfrm>
          <a:prstGeom prst="rect">
            <a:avLst/>
          </a:prstGeom>
        </p:spPr>
      </p:pic>
    </p:spTree>
    <p:extLst>
      <p:ext uri="{BB962C8B-B14F-4D97-AF65-F5344CB8AC3E}">
        <p14:creationId xmlns:p14="http://schemas.microsoft.com/office/powerpoint/2010/main" val="3208777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comments from other foreign visitors to the U.S.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16824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dirty="0"/>
              <a:t>insane range of options</a:t>
            </a:r>
          </a:p>
        </p:txBody>
      </p:sp>
      <p:pic>
        <p:nvPicPr>
          <p:cNvPr id="4" name="Content Placeholder 3"/>
          <p:cNvPicPr>
            <a:picLocks noGrp="1" noChangeAspect="1"/>
          </p:cNvPicPr>
          <p:nvPr>
            <p:ph idx="1"/>
          </p:nvPr>
        </p:nvPicPr>
        <p:blipFill>
          <a:blip r:embed="rId2"/>
          <a:stretch>
            <a:fillRect/>
          </a:stretch>
        </p:blipFill>
        <p:spPr>
          <a:xfrm>
            <a:off x="2844998" y="1917700"/>
            <a:ext cx="6175374" cy="4940300"/>
          </a:xfrm>
          <a:prstGeom prst="rect">
            <a:avLst/>
          </a:prstGeom>
        </p:spPr>
      </p:pic>
    </p:spTree>
    <p:extLst>
      <p:ext uri="{BB962C8B-B14F-4D97-AF65-F5344CB8AC3E}">
        <p14:creationId xmlns:p14="http://schemas.microsoft.com/office/powerpoint/2010/main" val="953536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222287"/>
            <a:ext cx="10554574" cy="4635713"/>
          </a:xfrm>
        </p:spPr>
        <p:txBody>
          <a:bodyPr/>
          <a:lstStyle/>
          <a:p>
            <a:r>
              <a:rPr lang="en-US" dirty="0"/>
              <a:t>Flags everywhere. EVERYWHERE.</a:t>
            </a:r>
          </a:p>
          <a:p>
            <a:r>
              <a:rPr lang="en-US" dirty="0"/>
              <a:t>Wearing the flag as a bikini.</a:t>
            </a:r>
          </a:p>
          <a:p>
            <a:r>
              <a:rPr lang="en-US" dirty="0"/>
              <a:t>Price tags without tax included. “How do you know how much you’re spending until you get to the cashier?”</a:t>
            </a:r>
          </a:p>
          <a:p>
            <a:r>
              <a:rPr lang="en-US" dirty="0" smtClean="0"/>
              <a:t>Advertising </a:t>
            </a:r>
            <a:r>
              <a:rPr lang="en-US" dirty="0"/>
              <a:t>for prescription drugs, as in “ask your doctor for brand x.” In the U.K., “your doctor tells you what drugs you should take, not the other way around.”</a:t>
            </a:r>
          </a:p>
          <a:p>
            <a:r>
              <a:rPr lang="en-US" dirty="0"/>
              <a:t>Everything being designed around cars.</a:t>
            </a:r>
          </a:p>
          <a:p>
            <a:r>
              <a:rPr lang="en-US" dirty="0"/>
              <a:t>The “sheer amount” and lack of quality of TV commercials</a:t>
            </a:r>
            <a:r>
              <a:rPr lang="en-US" dirty="0" smtClean="0"/>
              <a:t>.</a:t>
            </a:r>
          </a:p>
          <a:p>
            <a:r>
              <a:rPr lang="en-US" dirty="0"/>
              <a:t>Americans saying “oh, really?”, which to us is a way of saying “Interesting, can you elaborate?” In other parts of the world, that phrase is generally meant to imply that what they’re saying is being challenged.</a:t>
            </a:r>
          </a:p>
        </p:txBody>
      </p:sp>
    </p:spTree>
    <p:extLst>
      <p:ext uri="{BB962C8B-B14F-4D97-AF65-F5344CB8AC3E}">
        <p14:creationId xmlns:p14="http://schemas.microsoft.com/office/powerpoint/2010/main" val="1841263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0"/>
            <a:ext cx="12192000" cy="1252538"/>
          </a:xfrm>
        </p:spPr>
        <p:txBody>
          <a:bodyPr/>
          <a:lstStyle/>
          <a:p>
            <a:r>
              <a:rPr lang="en-US" dirty="0"/>
              <a:t>1. Ice in drinks. Sometimes there is more ice than drink.</a:t>
            </a:r>
          </a:p>
        </p:txBody>
      </p:sp>
      <p:pic>
        <p:nvPicPr>
          <p:cNvPr id="4" name="Content Placeholder 3"/>
          <p:cNvPicPr>
            <a:picLocks noGrp="1" noChangeAspect="1"/>
          </p:cNvPicPr>
          <p:nvPr>
            <p:ph idx="1"/>
          </p:nvPr>
        </p:nvPicPr>
        <p:blipFill>
          <a:blip r:embed="rId2"/>
          <a:stretch>
            <a:fillRect/>
          </a:stretch>
        </p:blipFill>
        <p:spPr>
          <a:xfrm>
            <a:off x="2899092" y="1917700"/>
            <a:ext cx="7443012" cy="4940300"/>
          </a:xfrm>
          <a:prstGeom prst="rect">
            <a:avLst/>
          </a:prstGeom>
        </p:spPr>
      </p:pic>
    </p:spTree>
    <p:extLst>
      <p:ext uri="{BB962C8B-B14F-4D97-AF65-F5344CB8AC3E}">
        <p14:creationId xmlns:p14="http://schemas.microsoft.com/office/powerpoint/2010/main" val="36615222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18712" y="2222287"/>
            <a:ext cx="10554574" cy="4546813"/>
          </a:xfrm>
        </p:spPr>
        <p:txBody>
          <a:bodyPr/>
          <a:lstStyle/>
          <a:p>
            <a:r>
              <a:rPr lang="en-US" dirty="0"/>
              <a:t>Pickles given with everything.</a:t>
            </a:r>
          </a:p>
          <a:p>
            <a:r>
              <a:rPr lang="en-US" dirty="0"/>
              <a:t>College football players being treated as celebrities. They are “students that do an extra-curricular activity.”</a:t>
            </a:r>
          </a:p>
          <a:p>
            <a:r>
              <a:rPr lang="en-US" dirty="0"/>
              <a:t>Jaywalking is a crime.</a:t>
            </a:r>
          </a:p>
          <a:p>
            <a:r>
              <a:rPr lang="en-US" dirty="0" smtClean="0"/>
              <a:t>Apparently </a:t>
            </a:r>
            <a:r>
              <a:rPr lang="en-US" dirty="0"/>
              <a:t>we’re really loud but friendly!</a:t>
            </a:r>
          </a:p>
          <a:p>
            <a:r>
              <a:rPr lang="en-US" dirty="0"/>
              <a:t>Way too much water in toilet bowls</a:t>
            </a:r>
            <a:r>
              <a:rPr lang="en-US" dirty="0" smtClean="0"/>
              <a:t>.</a:t>
            </a:r>
            <a:endParaRPr lang="en-US" dirty="0"/>
          </a:p>
          <a:p>
            <a:r>
              <a:rPr lang="en-US" dirty="0"/>
              <a:t>The “creepy” Pledge of Allegiance sounds weird with children chanting it.</a:t>
            </a:r>
          </a:p>
          <a:p>
            <a:r>
              <a:rPr lang="en-US" dirty="0"/>
              <a:t>Lawyer advertisements everywhere.</a:t>
            </a:r>
          </a:p>
          <a:p>
            <a:r>
              <a:rPr lang="en-US" dirty="0"/>
              <a:t>According to the Japanese, our meals are “flat to the taste” and “sweet, high fat, high calories [sic] things</a:t>
            </a:r>
            <a:r>
              <a:rPr lang="en-US" dirty="0" smtClean="0"/>
              <a:t>.”</a:t>
            </a:r>
          </a:p>
          <a:p>
            <a:r>
              <a:rPr lang="en-US" dirty="0"/>
              <a:t>Nobody talks about grades here.</a:t>
            </a:r>
            <a:endParaRPr lang="en-US" dirty="0" smtClean="0"/>
          </a:p>
          <a:p>
            <a:endParaRPr lang="en-US" dirty="0"/>
          </a:p>
        </p:txBody>
      </p:sp>
    </p:spTree>
    <p:extLst>
      <p:ext uri="{BB962C8B-B14F-4D97-AF65-F5344CB8AC3E}">
        <p14:creationId xmlns:p14="http://schemas.microsoft.com/office/powerpoint/2010/main" val="25532834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222287"/>
            <a:ext cx="10554574" cy="4521413"/>
          </a:xfrm>
        </p:spPr>
        <p:txBody>
          <a:bodyPr/>
          <a:lstStyle/>
          <a:p>
            <a:r>
              <a:rPr lang="en-US" dirty="0"/>
              <a:t>We are private about our accomplishments and failures.</a:t>
            </a:r>
          </a:p>
          <a:p>
            <a:r>
              <a:rPr lang="en-US" dirty="0"/>
              <a:t>The retail experience isn’t as fun as it is in India. They have personal shoppers because labor is cheap.</a:t>
            </a:r>
          </a:p>
          <a:p>
            <a:r>
              <a:rPr lang="en-US" dirty="0"/>
              <a:t>Students aren’t competitive with each other, but collaborative.</a:t>
            </a:r>
          </a:p>
          <a:p>
            <a:r>
              <a:rPr lang="en-US" dirty="0"/>
              <a:t>Strong ethics. Everyone has a lot of integrity, according to an Indian student, particularly in regards to schoolwork.</a:t>
            </a:r>
          </a:p>
          <a:p>
            <a:r>
              <a:rPr lang="en-US" dirty="0"/>
              <a:t>Rich people are thin and well-maintained while poor people are fat. Even the Indian student knows that this is because cheap food is fatty and it’s “expensive to be healthy in America.”</a:t>
            </a:r>
          </a:p>
          <a:p>
            <a:r>
              <a:rPr lang="en-US" dirty="0"/>
              <a:t>You receive better customer service if you are “well maintained.”</a:t>
            </a:r>
          </a:p>
          <a:p>
            <a:r>
              <a:rPr lang="en-US" dirty="0"/>
              <a:t>Girls aren’t as promiscuous as portrayed in Hollywood.</a:t>
            </a:r>
          </a:p>
        </p:txBody>
      </p:sp>
    </p:spTree>
    <p:extLst>
      <p:ext uri="{BB962C8B-B14F-4D97-AF65-F5344CB8AC3E}">
        <p14:creationId xmlns:p14="http://schemas.microsoft.com/office/powerpoint/2010/main" val="31016327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006601"/>
            <a:ext cx="10554574" cy="4851400"/>
          </a:xfrm>
        </p:spPr>
        <p:txBody>
          <a:bodyPr/>
          <a:lstStyle/>
          <a:p>
            <a:r>
              <a:rPr lang="en-US" dirty="0"/>
              <a:t>Everyone has access to basic food, clothing, water, and sanitation.</a:t>
            </a:r>
          </a:p>
          <a:p>
            <a:r>
              <a:rPr lang="en-US" dirty="0"/>
              <a:t>Dearth of African-Americans in tech fields.</a:t>
            </a:r>
          </a:p>
          <a:p>
            <a:r>
              <a:rPr lang="en-US" dirty="0"/>
              <a:t>We waste a lot of food.</a:t>
            </a:r>
          </a:p>
          <a:p>
            <a:r>
              <a:rPr lang="en-US" dirty="0"/>
              <a:t>Obsession with coffee.</a:t>
            </a:r>
          </a:p>
          <a:p>
            <a:r>
              <a:rPr lang="en-US" dirty="0"/>
              <a:t>The way we price our products makes “no apparent economic sense and is not linear at all.” Example: one Coke is $1 and 12 cans of Coke is $3.</a:t>
            </a:r>
          </a:p>
          <a:p>
            <a:r>
              <a:rPr lang="en-US" dirty="0"/>
              <a:t>You can “literally buy anything, including food, and return it within 90 days for a full refund” even without a specific reason for doing so.</a:t>
            </a:r>
          </a:p>
          <a:p>
            <a:r>
              <a:rPr lang="en-US" dirty="0"/>
              <a:t>The sheer volume of different varieties of pizza in the grocery stores</a:t>
            </a:r>
            <a:r>
              <a:rPr lang="en-US" dirty="0" smtClean="0"/>
              <a:t>.</a:t>
            </a:r>
          </a:p>
          <a:p>
            <a:r>
              <a:rPr lang="en-US" dirty="0"/>
              <a:t>Restaurants and supermarkets every couple of miles on interstate highways.</a:t>
            </a:r>
          </a:p>
          <a:p>
            <a:r>
              <a:rPr lang="en-US" dirty="0"/>
              <a:t>Fruit and vegetable prices are higher than those of junk food.</a:t>
            </a:r>
          </a:p>
        </p:txBody>
      </p:sp>
    </p:spTree>
    <p:extLst>
      <p:ext uri="{BB962C8B-B14F-4D97-AF65-F5344CB8AC3E}">
        <p14:creationId xmlns:p14="http://schemas.microsoft.com/office/powerpoint/2010/main" val="2727676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222287"/>
            <a:ext cx="10554574" cy="4635713"/>
          </a:xfrm>
        </p:spPr>
        <p:txBody>
          <a:bodyPr/>
          <a:lstStyle/>
          <a:p>
            <a:r>
              <a:rPr lang="en-US" dirty="0"/>
              <a:t>Putting last names first.</a:t>
            </a:r>
          </a:p>
          <a:p>
            <a:r>
              <a:rPr lang="en-US" dirty="0"/>
              <a:t>Restaurants take your plates away too soon.</a:t>
            </a:r>
          </a:p>
          <a:p>
            <a:r>
              <a:rPr lang="en-US" dirty="0"/>
              <a:t>We’re eager to please, particularly in restaurants.</a:t>
            </a:r>
          </a:p>
          <a:p>
            <a:r>
              <a:rPr lang="en-US" dirty="0"/>
              <a:t>The “relentlessly sincere cheer.”</a:t>
            </a:r>
          </a:p>
          <a:p>
            <a:r>
              <a:rPr lang="en-US" dirty="0"/>
              <a:t>The overzealous patriotism.</a:t>
            </a:r>
          </a:p>
          <a:p>
            <a:r>
              <a:rPr lang="en-US" dirty="0"/>
              <a:t>Treating pets like people.</a:t>
            </a:r>
          </a:p>
          <a:p>
            <a:r>
              <a:rPr lang="en-US" dirty="0"/>
              <a:t>Insisting that turkey is tasty.</a:t>
            </a:r>
          </a:p>
          <a:p>
            <a:r>
              <a:rPr lang="en-US" dirty="0"/>
              <a:t>Spelling words the wrong way, for example “</a:t>
            </a:r>
            <a:r>
              <a:rPr lang="en-US" dirty="0" err="1"/>
              <a:t>colour</a:t>
            </a:r>
            <a:r>
              <a:rPr lang="en-US" dirty="0"/>
              <a:t>” and using the letter “z” in place of “s” in some words.</a:t>
            </a:r>
          </a:p>
          <a:p>
            <a:r>
              <a:rPr lang="en-US" dirty="0"/>
              <a:t>Pretentious pronunciation. Examples cited included saying “</a:t>
            </a:r>
            <a:r>
              <a:rPr lang="en-US" dirty="0" err="1"/>
              <a:t>erb</a:t>
            </a:r>
            <a:r>
              <a:rPr lang="en-US" dirty="0"/>
              <a:t>” instead of “herb” and “fillet” instead of “</a:t>
            </a:r>
            <a:r>
              <a:rPr lang="en-US" dirty="0" err="1"/>
              <a:t>fille</a:t>
            </a:r>
            <a:r>
              <a:rPr lang="en-US" dirty="0"/>
              <a:t>” without the “t” sound.</a:t>
            </a:r>
          </a:p>
        </p:txBody>
      </p:sp>
    </p:spTree>
    <p:extLst>
      <p:ext uri="{BB962C8B-B14F-4D97-AF65-F5344CB8AC3E}">
        <p14:creationId xmlns:p14="http://schemas.microsoft.com/office/powerpoint/2010/main" val="4205700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222287"/>
            <a:ext cx="10554574" cy="4635713"/>
          </a:xfrm>
        </p:spPr>
        <p:txBody>
          <a:bodyPr/>
          <a:lstStyle/>
          <a:p>
            <a:r>
              <a:rPr lang="en-US" dirty="0"/>
              <a:t>Saying “panties, fanny, and bangs” seems to be “infantilizing and oversexualizing” at the same time.</a:t>
            </a:r>
          </a:p>
          <a:p>
            <a:r>
              <a:rPr lang="en-US" dirty="0"/>
              <a:t>Toilet handles instead of buttons on top.</a:t>
            </a:r>
          </a:p>
          <a:p>
            <a:r>
              <a:rPr lang="en-US" dirty="0"/>
              <a:t>Toilets get clogged a lot because of the weird shape (u-bend).</a:t>
            </a:r>
          </a:p>
          <a:p>
            <a:r>
              <a:rPr lang="en-US" dirty="0"/>
              <a:t>The light switches being “up for on and down for off.”</a:t>
            </a:r>
          </a:p>
          <a:p>
            <a:r>
              <a:rPr lang="en-US" dirty="0"/>
              <a:t>The showers “suck” because you can’t control the flow of the water, only the temperature.</a:t>
            </a:r>
          </a:p>
          <a:p>
            <a:r>
              <a:rPr lang="en-US" dirty="0"/>
              <a:t>All sinks have a little hole in them to prevent overflow.</a:t>
            </a:r>
          </a:p>
          <a:p>
            <a:r>
              <a:rPr lang="en-US" dirty="0"/>
              <a:t>The number of trucks — SUV’s, pickups, 4-wheelers.</a:t>
            </a:r>
          </a:p>
          <a:p>
            <a:r>
              <a:rPr lang="en-US" dirty="0"/>
              <a:t>Huge trees.</a:t>
            </a:r>
          </a:p>
          <a:p>
            <a:r>
              <a:rPr lang="en-US" dirty="0"/>
              <a:t>Lots of blinds and not so many curtains.</a:t>
            </a:r>
          </a:p>
        </p:txBody>
      </p:sp>
    </p:spTree>
    <p:extLst>
      <p:ext uri="{BB962C8B-B14F-4D97-AF65-F5344CB8AC3E}">
        <p14:creationId xmlns:p14="http://schemas.microsoft.com/office/powerpoint/2010/main" val="32757982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222287"/>
            <a:ext cx="10554574" cy="4508713"/>
          </a:xfrm>
        </p:spPr>
        <p:txBody>
          <a:bodyPr/>
          <a:lstStyle/>
          <a:p>
            <a:r>
              <a:rPr lang="en-US" dirty="0"/>
              <a:t>People talk to themselves a lot and no one notices</a:t>
            </a:r>
            <a:r>
              <a:rPr lang="en-US" dirty="0" smtClean="0"/>
              <a:t>.</a:t>
            </a:r>
          </a:p>
          <a:p>
            <a:r>
              <a:rPr lang="en-US" dirty="0"/>
              <a:t>We’re obsessed with the weather.</a:t>
            </a:r>
          </a:p>
          <a:p>
            <a:r>
              <a:rPr lang="en-US" dirty="0"/>
              <a:t>TV commercials are aimed at “the stupid</a:t>
            </a:r>
            <a:r>
              <a:rPr lang="en-US" dirty="0" smtClean="0"/>
              <a:t>.”</a:t>
            </a:r>
          </a:p>
          <a:p>
            <a:r>
              <a:rPr lang="en-US" dirty="0"/>
              <a:t>Excessive use of napkins.</a:t>
            </a:r>
          </a:p>
          <a:p>
            <a:r>
              <a:rPr lang="en-US" dirty="0"/>
              <a:t>Drinking alcoholic beverages by themselves, without eating.</a:t>
            </a:r>
          </a:p>
          <a:p>
            <a:r>
              <a:rPr lang="en-US" dirty="0"/>
              <a:t>Music is too loud in bars.</a:t>
            </a:r>
          </a:p>
          <a:p>
            <a:r>
              <a:rPr lang="en-US" dirty="0"/>
              <a:t>To </a:t>
            </a:r>
            <a:r>
              <a:rPr lang="en-US" dirty="0" err="1"/>
              <a:t>Finlanders</a:t>
            </a:r>
            <a:r>
              <a:rPr lang="en-US" dirty="0"/>
              <a:t>, a PB&amp;J is gross.</a:t>
            </a:r>
          </a:p>
          <a:p>
            <a:r>
              <a:rPr lang="en-US" dirty="0"/>
              <a:t>So many ad breaks during TV shows.</a:t>
            </a:r>
          </a:p>
          <a:p>
            <a:r>
              <a:rPr lang="en-US" dirty="0"/>
              <a:t>We’re very eager to invite people to our homes.</a:t>
            </a:r>
          </a:p>
          <a:p>
            <a:r>
              <a:rPr lang="en-US" dirty="0"/>
              <a:t>The phrase “African-American” was weird to a Canadian. He said “no one here says “African-Canadian.”</a:t>
            </a:r>
          </a:p>
        </p:txBody>
      </p:sp>
    </p:spTree>
    <p:extLst>
      <p:ext uri="{BB962C8B-B14F-4D97-AF65-F5344CB8AC3E}">
        <p14:creationId xmlns:p14="http://schemas.microsoft.com/office/powerpoint/2010/main" val="1345399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222287"/>
            <a:ext cx="10554574" cy="4635713"/>
          </a:xfrm>
        </p:spPr>
        <p:txBody>
          <a:bodyPr/>
          <a:lstStyle/>
          <a:p>
            <a:r>
              <a:rPr lang="en-US" dirty="0"/>
              <a:t>“Endless, costly political campaigning” without spending limits.</a:t>
            </a:r>
          </a:p>
          <a:p>
            <a:r>
              <a:rPr lang="en-US" dirty="0"/>
              <a:t>The phrase “how are you” apparently isn’t often asked in other countries.</a:t>
            </a:r>
          </a:p>
          <a:p>
            <a:r>
              <a:rPr lang="en-US" dirty="0"/>
              <a:t>The sheer number of different churches and Christian denominations.</a:t>
            </a:r>
          </a:p>
          <a:p>
            <a:r>
              <a:rPr lang="en-US" dirty="0"/>
              <a:t>Public displays of affection in front of elders.</a:t>
            </a:r>
          </a:p>
          <a:p>
            <a:r>
              <a:rPr lang="en-US" dirty="0"/>
              <a:t>Sweet iced tea</a:t>
            </a:r>
            <a:r>
              <a:rPr lang="en-US" dirty="0" smtClean="0"/>
              <a:t>.</a:t>
            </a:r>
          </a:p>
          <a:p>
            <a:r>
              <a:rPr lang="en-US" dirty="0"/>
              <a:t>The lack of annual leave from work.</a:t>
            </a:r>
          </a:p>
          <a:p>
            <a:r>
              <a:rPr lang="en-US" dirty="0"/>
              <a:t>Not eating the national animal. The example cited was by an Australian, who said “kangaroos are bloody delicious.”</a:t>
            </a:r>
          </a:p>
          <a:p>
            <a:r>
              <a:rPr lang="en-US" dirty="0"/>
              <a:t>Canned laughter in TV shows.</a:t>
            </a:r>
          </a:p>
          <a:p>
            <a:r>
              <a:rPr lang="en-US" dirty="0"/>
              <a:t>Not getting paid maternity/paternity leave.</a:t>
            </a:r>
          </a:p>
          <a:p>
            <a:r>
              <a:rPr lang="en-US" dirty="0"/>
              <a:t>Personal responsibility is more valued that social responsibility.</a:t>
            </a:r>
          </a:p>
        </p:txBody>
      </p:sp>
    </p:spTree>
    <p:extLst>
      <p:ext uri="{BB962C8B-B14F-4D97-AF65-F5344CB8AC3E}">
        <p14:creationId xmlns:p14="http://schemas.microsoft.com/office/powerpoint/2010/main" val="41947287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18712" y="2222287"/>
            <a:ext cx="10554574" cy="4521413"/>
          </a:xfrm>
        </p:spPr>
        <p:txBody>
          <a:bodyPr/>
          <a:lstStyle/>
          <a:p>
            <a:r>
              <a:rPr lang="en-US" dirty="0"/>
              <a:t>Talking about work and asking what people do for a living in great detail at a social function.</a:t>
            </a:r>
          </a:p>
          <a:p>
            <a:r>
              <a:rPr lang="en-US" dirty="0" smtClean="0"/>
              <a:t>Driving </a:t>
            </a:r>
            <a:r>
              <a:rPr lang="en-US" dirty="0"/>
              <a:t>two hours for lunch.</a:t>
            </a:r>
          </a:p>
          <a:p>
            <a:r>
              <a:rPr lang="en-US" dirty="0"/>
              <a:t>Laws changing drastically between states.</a:t>
            </a:r>
          </a:p>
          <a:p>
            <a:r>
              <a:rPr lang="en-US" dirty="0"/>
              <a:t>Open carry of firearms</a:t>
            </a:r>
            <a:r>
              <a:rPr lang="en-US" dirty="0" smtClean="0"/>
              <a:t>.</a:t>
            </a:r>
          </a:p>
          <a:p>
            <a:r>
              <a:rPr lang="en-US" dirty="0"/>
              <a:t>Football is not what that game is</a:t>
            </a:r>
            <a:r>
              <a:rPr lang="en-US" dirty="0" smtClean="0"/>
              <a:t>.</a:t>
            </a:r>
          </a:p>
          <a:p>
            <a:r>
              <a:rPr lang="en-US" dirty="0"/>
              <a:t> The measurement systems are asinine</a:t>
            </a:r>
            <a:r>
              <a:rPr lang="en-US" dirty="0" smtClean="0"/>
              <a:t>.</a:t>
            </a:r>
          </a:p>
          <a:p>
            <a:r>
              <a:rPr lang="en-US" dirty="0"/>
              <a:t> You expect everyone to speak English perfectly.</a:t>
            </a:r>
          </a:p>
        </p:txBody>
      </p:sp>
    </p:spTree>
    <p:extLst>
      <p:ext uri="{BB962C8B-B14F-4D97-AF65-F5344CB8AC3E}">
        <p14:creationId xmlns:p14="http://schemas.microsoft.com/office/powerpoint/2010/main" val="29018084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 24-hour </a:t>
            </a:r>
            <a:r>
              <a:rPr lang="en-US" dirty="0" smtClean="0"/>
              <a:t>stores</a:t>
            </a:r>
          </a:p>
          <a:p>
            <a:r>
              <a:rPr lang="en-US" dirty="0" smtClean="0"/>
              <a:t>The legal </a:t>
            </a:r>
            <a:r>
              <a:rPr lang="en-US" dirty="0"/>
              <a:t>drinking </a:t>
            </a:r>
            <a:r>
              <a:rPr lang="en-US" dirty="0" smtClean="0"/>
              <a:t>age</a:t>
            </a:r>
          </a:p>
          <a:p>
            <a:r>
              <a:rPr lang="en-US" dirty="0"/>
              <a:t>Peanut </a:t>
            </a:r>
            <a:r>
              <a:rPr lang="en-US" dirty="0" smtClean="0"/>
              <a:t>Butter</a:t>
            </a:r>
          </a:p>
          <a:p>
            <a:r>
              <a:rPr lang="en-US" dirty="0"/>
              <a:t>Root </a:t>
            </a:r>
            <a:r>
              <a:rPr lang="en-US" dirty="0" smtClean="0"/>
              <a:t>Beer</a:t>
            </a:r>
          </a:p>
          <a:p>
            <a:r>
              <a:rPr lang="en-US" dirty="0" smtClean="0"/>
              <a:t>Wasteful</a:t>
            </a:r>
          </a:p>
          <a:p>
            <a:r>
              <a:rPr lang="en-US" dirty="0"/>
              <a:t>Chicken and </a:t>
            </a:r>
            <a:r>
              <a:rPr lang="en-US" dirty="0" smtClean="0"/>
              <a:t>Waffles</a:t>
            </a:r>
          </a:p>
          <a:p>
            <a:r>
              <a:rPr lang="en-US"/>
              <a:t>Frozen Meals</a:t>
            </a:r>
            <a:endParaRPr lang="en-US" dirty="0"/>
          </a:p>
        </p:txBody>
      </p:sp>
    </p:spTree>
    <p:extLst>
      <p:ext uri="{BB962C8B-B14F-4D97-AF65-F5344CB8AC3E}">
        <p14:creationId xmlns:p14="http://schemas.microsoft.com/office/powerpoint/2010/main" val="22349406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12192000" cy="1701800"/>
          </a:xfrm>
        </p:spPr>
        <p:txBody>
          <a:bodyPr/>
          <a:lstStyle/>
          <a:p>
            <a:r>
              <a:rPr lang="en-US" dirty="0"/>
              <a:t>2. You have to tip the waiter. It's not a thing you do </a:t>
            </a:r>
            <a:r>
              <a:rPr lang="en-US" dirty="0" smtClean="0"/>
              <a:t>only if you actually </a:t>
            </a:r>
            <a:r>
              <a:rPr lang="en-US" dirty="0"/>
              <a:t>liked the service you got.</a:t>
            </a:r>
          </a:p>
        </p:txBody>
      </p:sp>
      <p:pic>
        <p:nvPicPr>
          <p:cNvPr id="4" name="Content Placeholder 3"/>
          <p:cNvPicPr>
            <a:picLocks noGrp="1" noChangeAspect="1"/>
          </p:cNvPicPr>
          <p:nvPr>
            <p:ph idx="1"/>
          </p:nvPr>
        </p:nvPicPr>
        <p:blipFill>
          <a:blip r:embed="rId2"/>
          <a:stretch>
            <a:fillRect/>
          </a:stretch>
        </p:blipFill>
        <p:spPr>
          <a:xfrm>
            <a:off x="2872977" y="1854200"/>
            <a:ext cx="7505699" cy="5003800"/>
          </a:xfrm>
          <a:prstGeom prst="rect">
            <a:avLst/>
          </a:prstGeom>
        </p:spPr>
      </p:pic>
    </p:spTree>
    <p:extLst>
      <p:ext uri="{BB962C8B-B14F-4D97-AF65-F5344CB8AC3E}">
        <p14:creationId xmlns:p14="http://schemas.microsoft.com/office/powerpoint/2010/main" val="24555701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7188"/>
            <a:ext cx="12192000" cy="1381612"/>
          </a:xfrm>
        </p:spPr>
        <p:txBody>
          <a:bodyPr/>
          <a:lstStyle/>
          <a:p>
            <a:r>
              <a:rPr lang="en-US" dirty="0"/>
              <a:t/>
            </a:r>
            <a:br>
              <a:rPr lang="en-US" dirty="0"/>
            </a:br>
            <a:r>
              <a:rPr lang="en-US" dirty="0"/>
              <a:t>3. Public toilets. The toilet seat cuts off in the front.</a:t>
            </a:r>
          </a:p>
        </p:txBody>
      </p:sp>
      <p:pic>
        <p:nvPicPr>
          <p:cNvPr id="4" name="Content Placeholder 3"/>
          <p:cNvPicPr>
            <a:picLocks noGrp="1" noChangeAspect="1"/>
          </p:cNvPicPr>
          <p:nvPr>
            <p:ph idx="1"/>
          </p:nvPr>
        </p:nvPicPr>
        <p:blipFill>
          <a:blip r:embed="rId2"/>
          <a:stretch>
            <a:fillRect/>
          </a:stretch>
        </p:blipFill>
        <p:spPr>
          <a:xfrm>
            <a:off x="2819399" y="1917700"/>
            <a:ext cx="3705225" cy="4940300"/>
          </a:xfrm>
          <a:prstGeom prst="rect">
            <a:avLst/>
          </a:prstGeom>
        </p:spPr>
      </p:pic>
    </p:spTree>
    <p:extLst>
      <p:ext uri="{BB962C8B-B14F-4D97-AF65-F5344CB8AC3E}">
        <p14:creationId xmlns:p14="http://schemas.microsoft.com/office/powerpoint/2010/main" val="3185917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905000"/>
          </a:xfrm>
        </p:spPr>
        <p:txBody>
          <a:bodyPr/>
          <a:lstStyle/>
          <a:p>
            <a:r>
              <a:rPr lang="en-US" sz="3200" dirty="0" smtClean="0"/>
              <a:t>4</a:t>
            </a:r>
            <a:r>
              <a:rPr lang="en-US" sz="3200" dirty="0"/>
              <a:t>. The gaps! I will never understand why anyone thought it was a good idea to put gaps between the door and the walls on public toilets. Let me pee in peace!</a:t>
            </a:r>
          </a:p>
        </p:txBody>
      </p:sp>
      <p:pic>
        <p:nvPicPr>
          <p:cNvPr id="4" name="Content Placeholder 3"/>
          <p:cNvPicPr>
            <a:picLocks noGrp="1" noChangeAspect="1"/>
          </p:cNvPicPr>
          <p:nvPr>
            <p:ph idx="1"/>
          </p:nvPr>
        </p:nvPicPr>
        <p:blipFill>
          <a:blip r:embed="rId2"/>
          <a:stretch>
            <a:fillRect/>
          </a:stretch>
        </p:blipFill>
        <p:spPr>
          <a:xfrm>
            <a:off x="2944018" y="1905000"/>
            <a:ext cx="4953000" cy="4953000"/>
          </a:xfrm>
          <a:prstGeom prst="rect">
            <a:avLst/>
          </a:prstGeom>
        </p:spPr>
      </p:pic>
    </p:spTree>
    <p:extLst>
      <p:ext uri="{BB962C8B-B14F-4D97-AF65-F5344CB8AC3E}">
        <p14:creationId xmlns:p14="http://schemas.microsoft.com/office/powerpoint/2010/main" val="1810509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828800"/>
          </a:xfrm>
        </p:spPr>
        <p:txBody>
          <a:bodyPr/>
          <a:lstStyle/>
          <a:p>
            <a:r>
              <a:rPr lang="en-US" dirty="0" smtClean="0"/>
              <a:t>5. </a:t>
            </a:r>
            <a:r>
              <a:rPr lang="en-US" dirty="0"/>
              <a:t>American bread is </a:t>
            </a:r>
            <a:r>
              <a:rPr lang="en-US" dirty="0" err="1"/>
              <a:t>sooo</a:t>
            </a:r>
            <a:r>
              <a:rPr lang="en-US" dirty="0"/>
              <a:t> sweet. The crust is also really weird. It's not crispy. It's soft. Like not crust, but still </a:t>
            </a:r>
          </a:p>
        </p:txBody>
      </p:sp>
      <p:pic>
        <p:nvPicPr>
          <p:cNvPr id="4" name="Content Placeholder 3"/>
          <p:cNvPicPr>
            <a:picLocks noGrp="1" noChangeAspect="1"/>
          </p:cNvPicPr>
          <p:nvPr>
            <p:ph idx="1"/>
          </p:nvPr>
        </p:nvPicPr>
        <p:blipFill>
          <a:blip r:embed="rId2"/>
          <a:stretch>
            <a:fillRect/>
          </a:stretch>
        </p:blipFill>
        <p:spPr>
          <a:xfrm>
            <a:off x="2845857" y="1930400"/>
            <a:ext cx="6570133" cy="4927600"/>
          </a:xfrm>
          <a:prstGeom prst="rect">
            <a:avLst/>
          </a:prstGeom>
        </p:spPr>
      </p:pic>
    </p:spTree>
    <p:extLst>
      <p:ext uri="{BB962C8B-B14F-4D97-AF65-F5344CB8AC3E}">
        <p14:creationId xmlns:p14="http://schemas.microsoft.com/office/powerpoint/2010/main" val="12815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03100" cy="1828800"/>
          </a:xfrm>
        </p:spPr>
        <p:txBody>
          <a:bodyPr/>
          <a:lstStyle/>
          <a:p>
            <a:r>
              <a:rPr lang="en-US" sz="3600" dirty="0" smtClean="0"/>
              <a:t>6. </a:t>
            </a:r>
            <a:r>
              <a:rPr lang="en-US" sz="3600" dirty="0"/>
              <a:t>Being "born out of wedlock" is still a thing. To my now husband's distant relatives, I was known as the foreigner who gave birth to his child out of wedlock.</a:t>
            </a:r>
          </a:p>
        </p:txBody>
      </p:sp>
      <p:pic>
        <p:nvPicPr>
          <p:cNvPr id="4" name="Content Placeholder 3"/>
          <p:cNvPicPr>
            <a:picLocks noGrp="1" noChangeAspect="1"/>
          </p:cNvPicPr>
          <p:nvPr>
            <p:ph idx="1"/>
          </p:nvPr>
        </p:nvPicPr>
        <p:blipFill>
          <a:blip r:embed="rId2"/>
          <a:stretch>
            <a:fillRect/>
          </a:stretch>
        </p:blipFill>
        <p:spPr>
          <a:xfrm>
            <a:off x="0" y="1917700"/>
            <a:ext cx="3819469" cy="4940300"/>
          </a:xfrm>
          <a:prstGeom prst="rect">
            <a:avLst/>
          </a:prstGeom>
        </p:spPr>
      </p:pic>
      <p:pic>
        <p:nvPicPr>
          <p:cNvPr id="5" name="Picture 4"/>
          <p:cNvPicPr>
            <a:picLocks noChangeAspect="1"/>
          </p:cNvPicPr>
          <p:nvPr/>
        </p:nvPicPr>
        <p:blipFill>
          <a:blip r:embed="rId3"/>
          <a:stretch>
            <a:fillRect/>
          </a:stretch>
        </p:blipFill>
        <p:spPr>
          <a:xfrm>
            <a:off x="5486400" y="1828800"/>
            <a:ext cx="6705600" cy="5029200"/>
          </a:xfrm>
          <a:prstGeom prst="rect">
            <a:avLst/>
          </a:prstGeom>
        </p:spPr>
      </p:pic>
    </p:spTree>
    <p:extLst>
      <p:ext uri="{BB962C8B-B14F-4D97-AF65-F5344CB8AC3E}">
        <p14:creationId xmlns:p14="http://schemas.microsoft.com/office/powerpoint/2010/main" val="1070821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0"/>
            <a:ext cx="12192000" cy="1752600"/>
          </a:xfrm>
        </p:spPr>
        <p:txBody>
          <a:bodyPr/>
          <a:lstStyle/>
          <a:p>
            <a:r>
              <a:rPr lang="en-US" sz="2800" dirty="0" smtClean="0"/>
              <a:t>7. </a:t>
            </a:r>
            <a:r>
              <a:rPr lang="en-US" sz="2800" dirty="0"/>
              <a:t>Praying before eating. This has made it a little awkward with the in-laws more than once, "saying grace" with my mouth full of food... Even when we eat at restaurants, they do the whole thing with holding hands </a:t>
            </a:r>
            <a:r>
              <a:rPr lang="en-US" sz="2800" dirty="0" smtClean="0"/>
              <a:t>etc. </a:t>
            </a:r>
            <a:endParaRPr lang="en-US" sz="2800" dirty="0"/>
          </a:p>
        </p:txBody>
      </p:sp>
      <p:pic>
        <p:nvPicPr>
          <p:cNvPr id="4" name="Content Placeholder 3"/>
          <p:cNvPicPr>
            <a:picLocks noGrp="1" noChangeAspect="1"/>
          </p:cNvPicPr>
          <p:nvPr>
            <p:ph idx="1"/>
          </p:nvPr>
        </p:nvPicPr>
        <p:blipFill>
          <a:blip r:embed="rId2"/>
          <a:stretch>
            <a:fillRect/>
          </a:stretch>
        </p:blipFill>
        <p:spPr>
          <a:xfrm>
            <a:off x="2895600" y="1919287"/>
            <a:ext cx="9296400" cy="4938713"/>
          </a:xfrm>
          <a:prstGeom prst="rect">
            <a:avLst/>
          </a:prstGeom>
        </p:spPr>
      </p:pic>
    </p:spTree>
    <p:extLst>
      <p:ext uri="{BB962C8B-B14F-4D97-AF65-F5344CB8AC3E}">
        <p14:creationId xmlns:p14="http://schemas.microsoft.com/office/powerpoint/2010/main" val="133927917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TM03457503[[fn=Quotable]]</Template>
  <TotalTime>104</TotalTime>
  <Words>1563</Words>
  <Application>Microsoft Office PowerPoint</Application>
  <PresentationFormat>Widescreen</PresentationFormat>
  <Paragraphs>112</Paragraphs>
  <Slides>38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Century Gothic</vt:lpstr>
      <vt:lpstr>Wingdings 2</vt:lpstr>
      <vt:lpstr>Quotable</vt:lpstr>
      <vt:lpstr>Things I Found Weird As An International Student In The USA!</vt:lpstr>
      <vt:lpstr>PowerPoint Presentation</vt:lpstr>
      <vt:lpstr>1. Ice in drinks. Sometimes there is more ice than drink.</vt:lpstr>
      <vt:lpstr>2. You have to tip the waiter. It's not a thing you do only if you actually liked the service you got.</vt:lpstr>
      <vt:lpstr> 3. Public toilets. The toilet seat cuts off in the front.</vt:lpstr>
      <vt:lpstr>4. The gaps! I will never understand why anyone thought it was a good idea to put gaps between the door and the walls on public toilets. Let me pee in peace!</vt:lpstr>
      <vt:lpstr>5. American bread is sooo sweet. The crust is also really weird. It's not crispy. It's soft. Like not crust, but still </vt:lpstr>
      <vt:lpstr>6. Being "born out of wedlock" is still a thing. To my now husband's distant relatives, I was known as the foreigner who gave birth to his child out of wedlock.</vt:lpstr>
      <vt:lpstr>7. Praying before eating. This has made it a little awkward with the in-laws more than once, "saying grace" with my mouth full of food... Even when we eat at restaurants, they do the whole thing with holding hands etc. </vt:lpstr>
      <vt:lpstr>8. The price tag is not the actual price.</vt:lpstr>
      <vt:lpstr>9. The host at a party provides the alcohol. In Norway, that's way too expensive, so everyone brings their own. Though, I know the hosts get happy if you pitch in of course!</vt:lpstr>
      <vt:lpstr>10. Before getting into the country, they actually ask you if you are a terrorist.</vt:lpstr>
      <vt:lpstr>11. The food portions are huge! </vt:lpstr>
      <vt:lpstr>12. Your cucumbers are weird btw.</vt:lpstr>
      <vt:lpstr>13. Free refills! It's awesome! </vt:lpstr>
      <vt:lpstr>14. Some people wear shoes inside.</vt:lpstr>
      <vt:lpstr>15. You can use your card without the pin code. Super secure! </vt:lpstr>
      <vt:lpstr>16. You can't drink tap water. At least not where I live.</vt:lpstr>
      <vt:lpstr>17. No one uses duvet covers for some reason. </vt:lpstr>
      <vt:lpstr>18. Some people (like my husband) consider donuts as a legit breakfast!</vt:lpstr>
      <vt:lpstr>19. People still use checks.</vt:lpstr>
      <vt:lpstr>20. They will also give you random compliments, even strangers. In Norway, people will definitely think you're crazy if you talk to a stranger.</vt:lpstr>
      <vt:lpstr>21. Tailgating. It has to be experienced.</vt:lpstr>
      <vt:lpstr>22. You can turn right on red! I had never even heard of that until I got to the U.S.</vt:lpstr>
      <vt:lpstr>23. Random guys might ask you out in random places, and it's not considered too weird. I've been asked out by strangers in a staircase and a bookstore for no apparent reason.</vt:lpstr>
      <vt:lpstr>17. Snow days. Everyone freaks out when there is even 1 mm of snow and raid the grocery stores so they don't have to leave their houses. In Norway, we go to school in thigh high snow, because otherwise there wouldn't be school half of the year.</vt:lpstr>
      <vt:lpstr>Some comments from other foreign visitors to the U.S.</vt:lpstr>
      <vt:lpstr>The insane range of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I Found Weird As An International Student In The USA!</dc:title>
  <dc:creator>Joseph Naumann</dc:creator>
  <cp:lastModifiedBy>Joseph Naumann</cp:lastModifiedBy>
  <cp:revision>12</cp:revision>
  <dcterms:created xsi:type="dcterms:W3CDTF">2016-12-26T01:59:40Z</dcterms:created>
  <dcterms:modified xsi:type="dcterms:W3CDTF">2016-12-26T03:44:37Z</dcterms:modified>
</cp:coreProperties>
</file>