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7" autoAdjust="0"/>
    <p:restoredTop sz="94660"/>
  </p:normalViewPr>
  <p:slideViewPr>
    <p:cSldViewPr snapToGrid="0">
      <p:cViewPr varScale="1">
        <p:scale>
          <a:sx n="82" d="100"/>
          <a:sy n="82" d="100"/>
        </p:scale>
        <p:origin x="126"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7/10/2017</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7/10/2017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7/10/2017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smtClean="0"/>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7/10/2017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7/10/2017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7/10/2017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7/10/2017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7/10/2017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7/10/2017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smtClean="0"/>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7/10/2017</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7/10/2017</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7/10/2017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7/10/2017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7/10/2017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7/10/2017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7/10/2017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7/10/2017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7/10/2017</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Surprising Facts About The Early </a:t>
            </a:r>
            <a:r>
              <a:rPr lang="en-US" dirty="0" smtClean="0"/>
              <a:t>Humans </a:t>
            </a:r>
            <a:r>
              <a:rPr lang="en-US" smtClean="0"/>
              <a:t>and Evolution</a:t>
            </a:r>
            <a:endParaRPr lang="en-US" dirty="0"/>
          </a:p>
        </p:txBody>
      </p:sp>
      <p:sp>
        <p:nvSpPr>
          <p:cNvPr id="3" name="Subtitle 2"/>
          <p:cNvSpPr>
            <a:spLocks noGrp="1"/>
          </p:cNvSpPr>
          <p:nvPr>
            <p:ph type="subTitle" idx="1"/>
          </p:nvPr>
        </p:nvSpPr>
        <p:spPr/>
        <p:txBody>
          <a:bodyPr/>
          <a:lstStyle/>
          <a:p>
            <a:r>
              <a:rPr lang="en-US" dirty="0"/>
              <a:t> By Anna Burke | June 16, 2016</a:t>
            </a:r>
          </a:p>
        </p:txBody>
      </p:sp>
    </p:spTree>
    <p:extLst>
      <p:ext uri="{BB962C8B-B14F-4D97-AF65-F5344CB8AC3E}">
        <p14:creationId xmlns:p14="http://schemas.microsoft.com/office/powerpoint/2010/main" val="2921255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69" y="609600"/>
            <a:ext cx="11230707" cy="1071033"/>
          </a:xfrm>
        </p:spPr>
        <p:txBody>
          <a:bodyPr/>
          <a:lstStyle/>
          <a:p>
            <a:r>
              <a:rPr lang="en-US" dirty="0"/>
              <a:t>Human Longevity May Be Caused By A Slow Metabolism</a:t>
            </a:r>
          </a:p>
        </p:txBody>
      </p:sp>
      <p:pic>
        <p:nvPicPr>
          <p:cNvPr id="4" name="Content Placeholder 3"/>
          <p:cNvPicPr>
            <a:picLocks noGrp="1" noChangeAspect="1"/>
          </p:cNvPicPr>
          <p:nvPr>
            <p:ph idx="1"/>
          </p:nvPr>
        </p:nvPicPr>
        <p:blipFill>
          <a:blip r:embed="rId2"/>
          <a:stretch>
            <a:fillRect/>
          </a:stretch>
        </p:blipFill>
        <p:spPr>
          <a:xfrm>
            <a:off x="492368" y="2133356"/>
            <a:ext cx="3149763" cy="4724644"/>
          </a:xfrm>
          <a:prstGeom prst="rect">
            <a:avLst/>
          </a:prstGeom>
        </p:spPr>
      </p:pic>
      <p:sp>
        <p:nvSpPr>
          <p:cNvPr id="5" name="Rectangle 4"/>
          <p:cNvSpPr/>
          <p:nvPr/>
        </p:nvSpPr>
        <p:spPr>
          <a:xfrm>
            <a:off x="4032738" y="2479320"/>
            <a:ext cx="8170984" cy="3139321"/>
          </a:xfrm>
          <a:prstGeom prst="rect">
            <a:avLst/>
          </a:prstGeom>
        </p:spPr>
        <p:txBody>
          <a:bodyPr wrap="square">
            <a:spAutoFit/>
          </a:bodyPr>
          <a:lstStyle/>
          <a:p>
            <a:r>
              <a:rPr lang="en-US" sz="2000" b="1" dirty="0"/>
              <a:t>In today's diet and health obsessed world, we are often told to eat many small meals a day in order to increase our metabolism in order to lose weight. The scientific truth is that a slow metabolism very well be the key to our living longer than other animals</a:t>
            </a:r>
            <a:r>
              <a:rPr lang="en-US" sz="2000" b="1" dirty="0" smtClean="0"/>
              <a:t>. </a:t>
            </a:r>
            <a:r>
              <a:rPr lang="en-US" sz="2000" b="1" dirty="0"/>
              <a:t>The faster your metabolism, the more energy you need. The more energy you use the faster your body will wear out. If we were to compare humans rate of metabolism with that of other mammals, we would find that our metabolic rate is substantially lower, sometimes up to 50%.</a:t>
            </a:r>
          </a:p>
          <a:p>
            <a:endParaRPr lang="en-US" dirty="0"/>
          </a:p>
        </p:txBody>
      </p:sp>
    </p:spTree>
    <p:extLst>
      <p:ext uri="{BB962C8B-B14F-4D97-AF65-F5344CB8AC3E}">
        <p14:creationId xmlns:p14="http://schemas.microsoft.com/office/powerpoint/2010/main" val="3033663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562708"/>
            <a:ext cx="11277600" cy="1117925"/>
          </a:xfrm>
        </p:spPr>
        <p:txBody>
          <a:bodyPr/>
          <a:lstStyle/>
          <a:p>
            <a:r>
              <a:rPr lang="en-US" dirty="0"/>
              <a:t>Different Types Of Food Allowed Us To Evolve</a:t>
            </a:r>
          </a:p>
        </p:txBody>
      </p:sp>
      <p:pic>
        <p:nvPicPr>
          <p:cNvPr id="4" name="Content Placeholder 3"/>
          <p:cNvPicPr>
            <a:picLocks noGrp="1" noChangeAspect="1"/>
          </p:cNvPicPr>
          <p:nvPr>
            <p:ph idx="1"/>
          </p:nvPr>
        </p:nvPicPr>
        <p:blipFill>
          <a:blip r:embed="rId2"/>
          <a:stretch>
            <a:fillRect/>
          </a:stretch>
        </p:blipFill>
        <p:spPr>
          <a:xfrm>
            <a:off x="-1" y="2322146"/>
            <a:ext cx="6047803" cy="4535853"/>
          </a:xfrm>
          <a:prstGeom prst="rect">
            <a:avLst/>
          </a:prstGeom>
        </p:spPr>
      </p:pic>
      <p:sp>
        <p:nvSpPr>
          <p:cNvPr id="5" name="Rectangle 4"/>
          <p:cNvSpPr/>
          <p:nvPr/>
        </p:nvSpPr>
        <p:spPr>
          <a:xfrm>
            <a:off x="6096000" y="2435738"/>
            <a:ext cx="6096000" cy="4062651"/>
          </a:xfrm>
          <a:prstGeom prst="rect">
            <a:avLst/>
          </a:prstGeom>
        </p:spPr>
        <p:txBody>
          <a:bodyPr>
            <a:spAutoFit/>
          </a:bodyPr>
          <a:lstStyle/>
          <a:p>
            <a:r>
              <a:rPr lang="en-US" sz="2000" b="1" dirty="0"/>
              <a:t>One of the primary factors in the role of evolution, is the food we consume. In the past, after travelling far distances and adapting to new locations, our ancestor’s diet changed according to what food was available to them</a:t>
            </a:r>
            <a:r>
              <a:rPr lang="en-US" sz="2000" b="1" dirty="0" smtClean="0"/>
              <a:t>. </a:t>
            </a:r>
            <a:r>
              <a:rPr lang="en-US" sz="2000" b="1" dirty="0"/>
              <a:t>Their diet initially consisted of nuts, seeds, fish, insects and small animals - providing the foundation that helped evolve our brain, and develop our intelligence. This resulted in early human’s creating advanced tools and using fire, which helped the evolution train keep on chugging.</a:t>
            </a:r>
          </a:p>
          <a:p>
            <a:endParaRPr lang="en-US" dirty="0"/>
          </a:p>
        </p:txBody>
      </p:sp>
    </p:spTree>
    <p:extLst>
      <p:ext uri="{BB962C8B-B14F-4D97-AF65-F5344CB8AC3E}">
        <p14:creationId xmlns:p14="http://schemas.microsoft.com/office/powerpoint/2010/main" val="28505369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70" y="480646"/>
            <a:ext cx="11195538" cy="1199987"/>
          </a:xfrm>
        </p:spPr>
        <p:txBody>
          <a:bodyPr/>
          <a:lstStyle/>
          <a:p>
            <a:r>
              <a:rPr lang="en-US" dirty="0"/>
              <a:t>The Human Face Evolved To Withstand A Punch</a:t>
            </a:r>
          </a:p>
        </p:txBody>
      </p:sp>
      <p:pic>
        <p:nvPicPr>
          <p:cNvPr id="4" name="Content Placeholder 3"/>
          <p:cNvPicPr>
            <a:picLocks noGrp="1" noChangeAspect="1"/>
          </p:cNvPicPr>
          <p:nvPr>
            <p:ph idx="1"/>
          </p:nvPr>
        </p:nvPicPr>
        <p:blipFill>
          <a:blip r:embed="rId2"/>
          <a:stretch>
            <a:fillRect/>
          </a:stretch>
        </p:blipFill>
        <p:spPr>
          <a:xfrm>
            <a:off x="0" y="2315430"/>
            <a:ext cx="6820676" cy="4542570"/>
          </a:xfrm>
          <a:prstGeom prst="rect">
            <a:avLst/>
          </a:prstGeom>
        </p:spPr>
      </p:pic>
      <p:sp>
        <p:nvSpPr>
          <p:cNvPr id="5" name="Rectangle 4"/>
          <p:cNvSpPr/>
          <p:nvPr/>
        </p:nvSpPr>
        <p:spPr>
          <a:xfrm>
            <a:off x="6820676" y="2545304"/>
            <a:ext cx="5371324" cy="2523768"/>
          </a:xfrm>
          <a:prstGeom prst="rect">
            <a:avLst/>
          </a:prstGeom>
        </p:spPr>
        <p:txBody>
          <a:bodyPr wrap="square">
            <a:spAutoFit/>
          </a:bodyPr>
          <a:lstStyle/>
          <a:p>
            <a:r>
              <a:rPr lang="en-US" sz="2000" b="1" dirty="0"/>
              <a:t>However million years ago, battles and fist fights were commonplace, and research suggests the battles between humans </a:t>
            </a:r>
            <a:r>
              <a:rPr lang="en-US" sz="2000" b="1" dirty="0" smtClean="0"/>
              <a:t>could </a:t>
            </a:r>
            <a:r>
              <a:rPr lang="en-US" sz="2000" b="1" dirty="0"/>
              <a:t>end up being pretty brutal. It makes sense therefore that our faces would have evolved in order to take a punch to the face.</a:t>
            </a:r>
          </a:p>
          <a:p>
            <a:endParaRPr lang="en-US" dirty="0"/>
          </a:p>
        </p:txBody>
      </p:sp>
    </p:spTree>
    <p:extLst>
      <p:ext uri="{BB962C8B-B14F-4D97-AF65-F5344CB8AC3E}">
        <p14:creationId xmlns:p14="http://schemas.microsoft.com/office/powerpoint/2010/main" val="1710546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621323"/>
            <a:ext cx="11136923" cy="1059310"/>
          </a:xfrm>
        </p:spPr>
        <p:txBody>
          <a:bodyPr/>
          <a:lstStyle/>
          <a:p>
            <a:r>
              <a:rPr lang="en-US" dirty="0"/>
              <a:t>Our Fists Have Constantly Evolved To Give A Punch</a:t>
            </a:r>
          </a:p>
        </p:txBody>
      </p:sp>
      <p:pic>
        <p:nvPicPr>
          <p:cNvPr id="4" name="Content Placeholder 3"/>
          <p:cNvPicPr>
            <a:picLocks noGrp="1" noChangeAspect="1"/>
          </p:cNvPicPr>
          <p:nvPr>
            <p:ph idx="1"/>
          </p:nvPr>
        </p:nvPicPr>
        <p:blipFill>
          <a:blip r:embed="rId2"/>
          <a:stretch>
            <a:fillRect/>
          </a:stretch>
        </p:blipFill>
        <p:spPr>
          <a:xfrm>
            <a:off x="-1" y="2303706"/>
            <a:ext cx="5518113" cy="3675063"/>
          </a:xfrm>
          <a:prstGeom prst="rect">
            <a:avLst/>
          </a:prstGeom>
        </p:spPr>
      </p:pic>
      <p:sp>
        <p:nvSpPr>
          <p:cNvPr id="5" name="Rectangle 4"/>
          <p:cNvSpPr/>
          <p:nvPr/>
        </p:nvSpPr>
        <p:spPr>
          <a:xfrm>
            <a:off x="5603631" y="2303706"/>
            <a:ext cx="6096000" cy="4401205"/>
          </a:xfrm>
          <a:prstGeom prst="rect">
            <a:avLst/>
          </a:prstGeom>
        </p:spPr>
        <p:txBody>
          <a:bodyPr>
            <a:spAutoFit/>
          </a:bodyPr>
          <a:lstStyle/>
          <a:p>
            <a:r>
              <a:rPr lang="en-US" sz="2000" b="1" dirty="0"/>
              <a:t>Considering our faces have evolved in order punches - it makes sense that the part of our body used for delivering the punch would have had to evolve as well.  The notion that evolution shaped our hands, not for dexterity, but to form fists, recently emerged from a study of anatomical changes in humans</a:t>
            </a:r>
            <a:r>
              <a:rPr lang="en-US" sz="2000" b="1" dirty="0" smtClean="0"/>
              <a:t>. </a:t>
            </a:r>
            <a:r>
              <a:rPr lang="en-US" sz="2000" b="1" dirty="0"/>
              <a:t>The study suggests that at about the same time we started walking upright, our hands became short and square with opposable thumbs. This change has always been </a:t>
            </a:r>
            <a:r>
              <a:rPr lang="en-US" sz="2000" b="1" dirty="0" err="1"/>
              <a:t>recognised</a:t>
            </a:r>
            <a:r>
              <a:rPr lang="en-US" sz="2000" b="1" dirty="0"/>
              <a:t> as a means for tool manipulation, but recent studies suggest the ability to form a fist with in order to deliver a punch when fighting</a:t>
            </a:r>
            <a:r>
              <a:rPr lang="en-US" sz="2000" b="1" dirty="0" smtClean="0"/>
              <a:t>.</a:t>
            </a:r>
            <a:endParaRPr lang="en-US" dirty="0"/>
          </a:p>
        </p:txBody>
      </p:sp>
    </p:spTree>
    <p:extLst>
      <p:ext uri="{BB962C8B-B14F-4D97-AF65-F5344CB8AC3E}">
        <p14:creationId xmlns:p14="http://schemas.microsoft.com/office/powerpoint/2010/main" val="1218096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3046" y="715108"/>
            <a:ext cx="9347567" cy="965525"/>
          </a:xfrm>
        </p:spPr>
        <p:txBody>
          <a:bodyPr/>
          <a:lstStyle/>
          <a:p>
            <a:r>
              <a:rPr lang="en-US" dirty="0"/>
              <a:t>An Important Evolutionary Protein</a:t>
            </a:r>
          </a:p>
        </p:txBody>
      </p:sp>
      <p:pic>
        <p:nvPicPr>
          <p:cNvPr id="4" name="Content Placeholder 3"/>
          <p:cNvPicPr>
            <a:picLocks noGrp="1" noChangeAspect="1"/>
          </p:cNvPicPr>
          <p:nvPr>
            <p:ph idx="1"/>
          </p:nvPr>
        </p:nvPicPr>
        <p:blipFill>
          <a:blip r:embed="rId2"/>
          <a:stretch>
            <a:fillRect/>
          </a:stretch>
        </p:blipFill>
        <p:spPr>
          <a:xfrm>
            <a:off x="-1" y="2300409"/>
            <a:ext cx="7033303" cy="4416914"/>
          </a:xfrm>
          <a:prstGeom prst="rect">
            <a:avLst/>
          </a:prstGeom>
        </p:spPr>
      </p:pic>
      <p:sp>
        <p:nvSpPr>
          <p:cNvPr id="5" name="Rectangle 4"/>
          <p:cNvSpPr/>
          <p:nvPr/>
        </p:nvSpPr>
        <p:spPr>
          <a:xfrm>
            <a:off x="7033302" y="2406806"/>
            <a:ext cx="5158155" cy="4678204"/>
          </a:xfrm>
          <a:prstGeom prst="rect">
            <a:avLst/>
          </a:prstGeom>
        </p:spPr>
        <p:txBody>
          <a:bodyPr wrap="square">
            <a:spAutoFit/>
          </a:bodyPr>
          <a:lstStyle/>
          <a:p>
            <a:r>
              <a:rPr lang="en-US" sz="2000" b="1" dirty="0"/>
              <a:t>DUF 1220 is a protein that may be essential in the development and evolution of the human brain evolution. This notion comes from the understanding that human beings have in excess 270 </a:t>
            </a:r>
            <a:r>
              <a:rPr lang="en-US" sz="2000" b="1" dirty="0" smtClean="0"/>
              <a:t>copies </a:t>
            </a:r>
            <a:r>
              <a:rPr lang="en-US" sz="2000" b="1" dirty="0"/>
              <a:t>of DUF1220 in their brains, whereas our primate cousins, like chimpanzees and gorillas have slightly less copies of the protein in their brains. With further research we have no doubt scientists will link human intelligence to the protein itself, accounting for the disparity between us and animals.</a:t>
            </a:r>
          </a:p>
          <a:p>
            <a:endParaRPr lang="en-US" dirty="0"/>
          </a:p>
        </p:txBody>
      </p:sp>
    </p:spTree>
    <p:extLst>
      <p:ext uri="{BB962C8B-B14F-4D97-AF65-F5344CB8AC3E}">
        <p14:creationId xmlns:p14="http://schemas.microsoft.com/office/powerpoint/2010/main" val="3205339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2" y="633046"/>
            <a:ext cx="11101753" cy="1047587"/>
          </a:xfrm>
        </p:spPr>
        <p:txBody>
          <a:bodyPr/>
          <a:lstStyle/>
          <a:p>
            <a:r>
              <a:rPr lang="en-US" dirty="0"/>
              <a:t>Our Throwing Skills Evolved From Our Extinct Ancestors</a:t>
            </a:r>
          </a:p>
        </p:txBody>
      </p:sp>
      <p:pic>
        <p:nvPicPr>
          <p:cNvPr id="4" name="Content Placeholder 3"/>
          <p:cNvPicPr>
            <a:picLocks noGrp="1" noChangeAspect="1"/>
          </p:cNvPicPr>
          <p:nvPr>
            <p:ph idx="1"/>
          </p:nvPr>
        </p:nvPicPr>
        <p:blipFill>
          <a:blip r:embed="rId2"/>
          <a:stretch>
            <a:fillRect/>
          </a:stretch>
        </p:blipFill>
        <p:spPr>
          <a:xfrm>
            <a:off x="-1" y="2406650"/>
            <a:ext cx="8248659" cy="3431442"/>
          </a:xfrm>
          <a:prstGeom prst="rect">
            <a:avLst/>
          </a:prstGeom>
        </p:spPr>
      </p:pic>
      <p:sp>
        <p:nvSpPr>
          <p:cNvPr id="5" name="Rectangle 4"/>
          <p:cNvSpPr/>
          <p:nvPr/>
        </p:nvSpPr>
        <p:spPr>
          <a:xfrm>
            <a:off x="8475785" y="2473920"/>
            <a:ext cx="3610708" cy="3754874"/>
          </a:xfrm>
          <a:prstGeom prst="rect">
            <a:avLst/>
          </a:prstGeom>
        </p:spPr>
        <p:txBody>
          <a:bodyPr wrap="square">
            <a:spAutoFit/>
          </a:bodyPr>
          <a:lstStyle/>
          <a:p>
            <a:r>
              <a:rPr lang="en-US" sz="2000" b="1" dirty="0"/>
              <a:t>Research shows that the human shoulder acts like a slingshot by storing and releasing energy during the throw. The human torso, shoulder</a:t>
            </a:r>
            <a:r>
              <a:rPr lang="en-US" sz="2000" b="1" dirty="0" smtClean="0"/>
              <a:t>, </a:t>
            </a:r>
            <a:r>
              <a:rPr lang="en-US" sz="2000" b="1" dirty="0"/>
              <a:t>and arm evolved specifically to help us store this energy and allowed our ancestors to hunt, feed and defend themselves from dangerous predators.</a:t>
            </a:r>
          </a:p>
          <a:p>
            <a:endParaRPr lang="en-US" dirty="0"/>
          </a:p>
        </p:txBody>
      </p:sp>
    </p:spTree>
    <p:extLst>
      <p:ext uri="{BB962C8B-B14F-4D97-AF65-F5344CB8AC3E}">
        <p14:creationId xmlns:p14="http://schemas.microsoft.com/office/powerpoint/2010/main" val="3662993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Population Growth</a:t>
            </a:r>
          </a:p>
        </p:txBody>
      </p:sp>
      <p:pic>
        <p:nvPicPr>
          <p:cNvPr id="4" name="Content Placeholder 3"/>
          <p:cNvPicPr>
            <a:picLocks noGrp="1" noChangeAspect="1"/>
          </p:cNvPicPr>
          <p:nvPr>
            <p:ph idx="1"/>
          </p:nvPr>
        </p:nvPicPr>
        <p:blipFill>
          <a:blip r:embed="rId2"/>
          <a:stretch>
            <a:fillRect/>
          </a:stretch>
        </p:blipFill>
        <p:spPr>
          <a:xfrm>
            <a:off x="-1" y="2360857"/>
            <a:ext cx="6369891" cy="4497143"/>
          </a:xfrm>
          <a:prstGeom prst="rect">
            <a:avLst/>
          </a:prstGeom>
        </p:spPr>
      </p:pic>
      <p:sp>
        <p:nvSpPr>
          <p:cNvPr id="5" name="Rectangle 4"/>
          <p:cNvSpPr/>
          <p:nvPr/>
        </p:nvSpPr>
        <p:spPr>
          <a:xfrm>
            <a:off x="6834553" y="2712548"/>
            <a:ext cx="4970585" cy="3447098"/>
          </a:xfrm>
          <a:prstGeom prst="rect">
            <a:avLst/>
          </a:prstGeom>
        </p:spPr>
        <p:txBody>
          <a:bodyPr wrap="square">
            <a:spAutoFit/>
          </a:bodyPr>
          <a:lstStyle/>
          <a:p>
            <a:r>
              <a:rPr lang="en-US" sz="2000" b="1" dirty="0"/>
              <a:t>It took 100,000 years for the world population to reach 1 billion. This may seem like a lot, but when we look at the other facts we will see that , it </a:t>
            </a:r>
            <a:r>
              <a:rPr lang="en-US" sz="2000" b="1" dirty="0" smtClean="0"/>
              <a:t>only </a:t>
            </a:r>
            <a:r>
              <a:rPr lang="en-US" sz="2000" b="1" dirty="0"/>
              <a:t>took 133 years for that number to double to 2 billion and 44 years to reach 4 billion. One of the primary factors in evolution is the constantly changing landscape of our home, earth.</a:t>
            </a:r>
          </a:p>
          <a:p>
            <a:endParaRPr lang="en-US" dirty="0"/>
          </a:p>
        </p:txBody>
      </p:sp>
    </p:spTree>
    <p:extLst>
      <p:ext uri="{BB962C8B-B14F-4D97-AF65-F5344CB8AC3E}">
        <p14:creationId xmlns:p14="http://schemas.microsoft.com/office/powerpoint/2010/main" val="4247474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Have Goose Bumps?</a:t>
            </a:r>
          </a:p>
        </p:txBody>
      </p:sp>
      <p:pic>
        <p:nvPicPr>
          <p:cNvPr id="4" name="Content Placeholder 3"/>
          <p:cNvPicPr>
            <a:picLocks noGrp="1" noChangeAspect="1"/>
          </p:cNvPicPr>
          <p:nvPr>
            <p:ph idx="1"/>
          </p:nvPr>
        </p:nvPicPr>
        <p:blipFill>
          <a:blip r:embed="rId2"/>
          <a:stretch>
            <a:fillRect/>
          </a:stretch>
        </p:blipFill>
        <p:spPr>
          <a:xfrm>
            <a:off x="-1" y="2352064"/>
            <a:ext cx="5118199" cy="2876428"/>
          </a:xfrm>
          <a:prstGeom prst="rect">
            <a:avLst/>
          </a:prstGeom>
        </p:spPr>
      </p:pic>
      <p:sp>
        <p:nvSpPr>
          <p:cNvPr id="5" name="Rectangle 4"/>
          <p:cNvSpPr/>
          <p:nvPr/>
        </p:nvSpPr>
        <p:spPr>
          <a:xfrm>
            <a:off x="5087815" y="2352064"/>
            <a:ext cx="7104185" cy="4678204"/>
          </a:xfrm>
          <a:prstGeom prst="rect">
            <a:avLst/>
          </a:prstGeom>
        </p:spPr>
        <p:txBody>
          <a:bodyPr wrap="square">
            <a:spAutoFit/>
          </a:bodyPr>
          <a:lstStyle/>
          <a:p>
            <a:r>
              <a:rPr lang="en-US" sz="2000" b="1" dirty="0"/>
              <a:t>While trying to determine our own adaptations and evolution from our apelike ancestors, people have discovered that many human traits, including organs and </a:t>
            </a:r>
            <a:r>
              <a:rPr lang="en-US" sz="2000" b="1" dirty="0" err="1"/>
              <a:t>behaviours</a:t>
            </a:r>
            <a:r>
              <a:rPr lang="en-US" sz="2000" b="1" dirty="0"/>
              <a:t> have lost most of their original function due to evolutions. These include organs like the appendix, wisdom teeth and tail bone and also </a:t>
            </a:r>
            <a:r>
              <a:rPr lang="en-US" sz="2000" b="1" dirty="0" err="1"/>
              <a:t>behavioural</a:t>
            </a:r>
            <a:r>
              <a:rPr lang="en-US" sz="2000" b="1" dirty="0"/>
              <a:t> reflexes, such as the formation of goose bumps under the skin</a:t>
            </a:r>
            <a:r>
              <a:rPr lang="en-US" sz="2000" b="1" dirty="0" smtClean="0"/>
              <a:t>. </a:t>
            </a:r>
            <a:r>
              <a:rPr lang="en-US" sz="2000" b="1" dirty="0"/>
              <a:t>While the exact reason for the raised bumps on our skin is not known for sure, research and scientists have suggested that a possible function would have been to raise the body's hair, making our ancestors appear larger and in so doing, scaring off predators. Raising the hair may also have been used to trap an extra layer  of air, keeping an animal warm.</a:t>
            </a:r>
          </a:p>
          <a:p>
            <a:endParaRPr lang="en-US" dirty="0"/>
          </a:p>
        </p:txBody>
      </p:sp>
    </p:spTree>
    <p:extLst>
      <p:ext uri="{BB962C8B-B14F-4D97-AF65-F5344CB8AC3E}">
        <p14:creationId xmlns:p14="http://schemas.microsoft.com/office/powerpoint/2010/main" val="1281423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Humans Became Bipedal</a:t>
            </a:r>
          </a:p>
        </p:txBody>
      </p:sp>
      <p:pic>
        <p:nvPicPr>
          <p:cNvPr id="4" name="Content Placeholder 3"/>
          <p:cNvPicPr>
            <a:picLocks noGrp="1" noChangeAspect="1"/>
          </p:cNvPicPr>
          <p:nvPr>
            <p:ph idx="1"/>
          </p:nvPr>
        </p:nvPicPr>
        <p:blipFill>
          <a:blip r:embed="rId2"/>
          <a:stretch>
            <a:fillRect/>
          </a:stretch>
        </p:blipFill>
        <p:spPr>
          <a:xfrm>
            <a:off x="-1" y="2371480"/>
            <a:ext cx="6676369" cy="4486520"/>
          </a:xfrm>
          <a:prstGeom prst="rect">
            <a:avLst/>
          </a:prstGeom>
        </p:spPr>
      </p:pic>
      <p:sp>
        <p:nvSpPr>
          <p:cNvPr id="5" name="Rectangle 4"/>
          <p:cNvSpPr/>
          <p:nvPr/>
        </p:nvSpPr>
        <p:spPr>
          <a:xfrm>
            <a:off x="7010399" y="2456795"/>
            <a:ext cx="4806462" cy="4401205"/>
          </a:xfrm>
          <a:prstGeom prst="rect">
            <a:avLst/>
          </a:prstGeom>
        </p:spPr>
        <p:txBody>
          <a:bodyPr wrap="square">
            <a:spAutoFit/>
          </a:bodyPr>
          <a:lstStyle/>
          <a:p>
            <a:r>
              <a:rPr lang="en-US" sz="2000" b="1" dirty="0"/>
              <a:t>Walking on two legs is what set us apart from the other apes, but there still isn’t quantifying research that suggests why this development actually occurred. Bipedalism - the fancy name </a:t>
            </a:r>
            <a:r>
              <a:rPr lang="en-US" sz="2000" b="1" dirty="0" smtClean="0"/>
              <a:t>for </a:t>
            </a:r>
            <a:r>
              <a:rPr lang="en-US" sz="2000" b="1" dirty="0"/>
              <a:t>“walking on two legs” , along with slightly bigger brains - suggesting greater intelligence are unique traits of our ancestors the Neanderthals and </a:t>
            </a:r>
            <a:r>
              <a:rPr lang="en-US" sz="2000" b="1" dirty="0" err="1"/>
              <a:t>Homow</a:t>
            </a:r>
            <a:r>
              <a:rPr lang="en-US" sz="2000" b="1" dirty="0"/>
              <a:t> Erectus. One of the suggestions as to why we started walking upright was to allow us more chest room to breathe when we run</a:t>
            </a:r>
            <a:r>
              <a:rPr lang="en-US" sz="2000" b="1" dirty="0" smtClean="0"/>
              <a:t>.</a:t>
            </a:r>
            <a:endParaRPr lang="en-US" dirty="0"/>
          </a:p>
        </p:txBody>
      </p:sp>
    </p:spTree>
    <p:extLst>
      <p:ext uri="{BB962C8B-B14F-4D97-AF65-F5344CB8AC3E}">
        <p14:creationId xmlns:p14="http://schemas.microsoft.com/office/powerpoint/2010/main" val="538350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Fire</a:t>
            </a:r>
          </a:p>
        </p:txBody>
      </p:sp>
      <p:pic>
        <p:nvPicPr>
          <p:cNvPr id="4" name="Content Placeholder 3"/>
          <p:cNvPicPr>
            <a:picLocks noGrp="1" noChangeAspect="1"/>
          </p:cNvPicPr>
          <p:nvPr>
            <p:ph idx="1"/>
          </p:nvPr>
        </p:nvPicPr>
        <p:blipFill>
          <a:blip r:embed="rId2"/>
          <a:stretch>
            <a:fillRect/>
          </a:stretch>
        </p:blipFill>
        <p:spPr>
          <a:xfrm>
            <a:off x="0" y="2259745"/>
            <a:ext cx="4495213" cy="4598255"/>
          </a:xfrm>
          <a:prstGeom prst="rect">
            <a:avLst/>
          </a:prstGeom>
        </p:spPr>
      </p:pic>
      <p:sp>
        <p:nvSpPr>
          <p:cNvPr id="5" name="Rectangle 4"/>
          <p:cNvSpPr/>
          <p:nvPr/>
        </p:nvSpPr>
        <p:spPr>
          <a:xfrm>
            <a:off x="4689231" y="2805388"/>
            <a:ext cx="7256585" cy="2523768"/>
          </a:xfrm>
          <a:prstGeom prst="rect">
            <a:avLst/>
          </a:prstGeom>
        </p:spPr>
        <p:txBody>
          <a:bodyPr wrap="square">
            <a:spAutoFit/>
          </a:bodyPr>
          <a:lstStyle/>
          <a:p>
            <a:r>
              <a:rPr lang="en-US" sz="2000" b="1" dirty="0"/>
              <a:t>As we know, there are a few things that set us apart from our animal counterparts - these include walking on two legs, creating and using stone tools and being able </a:t>
            </a:r>
            <a:r>
              <a:rPr lang="en-US" sz="2000" b="1" dirty="0" smtClean="0"/>
              <a:t>to </a:t>
            </a:r>
            <a:r>
              <a:rPr lang="en-US" sz="2000" b="1" dirty="0"/>
              <a:t>manage and use the natural element of fire. Evidence of fire used as tools came from archaeologists’ discovery of Stone Age flint tools, which were also used for scraping and cutting meat.</a:t>
            </a:r>
          </a:p>
          <a:p>
            <a:endParaRPr lang="en-US" dirty="0"/>
          </a:p>
        </p:txBody>
      </p:sp>
    </p:spTree>
    <p:extLst>
      <p:ext uri="{BB962C8B-B14F-4D97-AF65-F5344CB8AC3E}">
        <p14:creationId xmlns:p14="http://schemas.microsoft.com/office/powerpoint/2010/main" val="672096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000" b="1" dirty="0"/>
              <a:t>Millions of years have passed since our ancestors roamed this earth, and we've learned much about them from archeological and anthropological discoveries and scientific conclusions. We know we have less hair, walk straighter and have better developed facial features than our </a:t>
            </a:r>
            <a:r>
              <a:rPr lang="en-US" sz="2000" b="1" dirty="0" smtClean="0"/>
              <a:t>Neanderthal, </a:t>
            </a:r>
            <a:r>
              <a:rPr lang="en-US" sz="2000" b="1" dirty="0"/>
              <a:t>homo erectus and homo </a:t>
            </a:r>
            <a:r>
              <a:rPr lang="en-US" sz="2000" b="1" dirty="0" smtClean="0"/>
              <a:t>sapiens </a:t>
            </a:r>
            <a:r>
              <a:rPr lang="en-US" sz="2000" b="1" dirty="0"/>
              <a:t>heritage - but what other factors have affected our evolution and adaptation? Here are some surprising insights and facts into the lives of the early humans.</a:t>
            </a:r>
          </a:p>
        </p:txBody>
      </p:sp>
    </p:spTree>
    <p:extLst>
      <p:ext uri="{BB962C8B-B14F-4D97-AF65-F5344CB8AC3E}">
        <p14:creationId xmlns:p14="http://schemas.microsoft.com/office/powerpoint/2010/main" val="28501526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Clothes</a:t>
            </a:r>
          </a:p>
        </p:txBody>
      </p:sp>
      <p:pic>
        <p:nvPicPr>
          <p:cNvPr id="4" name="Content Placeholder 3"/>
          <p:cNvPicPr>
            <a:picLocks noGrp="1" noChangeAspect="1"/>
          </p:cNvPicPr>
          <p:nvPr>
            <p:ph idx="1"/>
          </p:nvPr>
        </p:nvPicPr>
        <p:blipFill>
          <a:blip r:embed="rId2"/>
          <a:stretch>
            <a:fillRect/>
          </a:stretch>
        </p:blipFill>
        <p:spPr>
          <a:xfrm>
            <a:off x="0" y="2380762"/>
            <a:ext cx="4477238" cy="4477238"/>
          </a:xfrm>
          <a:prstGeom prst="rect">
            <a:avLst/>
          </a:prstGeom>
        </p:spPr>
      </p:pic>
      <p:sp>
        <p:nvSpPr>
          <p:cNvPr id="5" name="Rectangle 4"/>
          <p:cNvSpPr/>
          <p:nvPr/>
        </p:nvSpPr>
        <p:spPr>
          <a:xfrm>
            <a:off x="5334000" y="2570928"/>
            <a:ext cx="6096000" cy="3447098"/>
          </a:xfrm>
          <a:prstGeom prst="rect">
            <a:avLst/>
          </a:prstGeom>
        </p:spPr>
        <p:txBody>
          <a:bodyPr>
            <a:spAutoFit/>
          </a:bodyPr>
          <a:lstStyle/>
          <a:p>
            <a:r>
              <a:rPr lang="en-US" sz="2000" b="1" dirty="0"/>
              <a:t>While exact dates are always difficult to come by, studies have found that our human like ancestors began using the skin of animals to keep them warm. The need to do so may have arisen some </a:t>
            </a:r>
            <a:r>
              <a:rPr lang="en-US" sz="2000" b="1" dirty="0" smtClean="0"/>
              <a:t>time </a:t>
            </a:r>
            <a:r>
              <a:rPr lang="en-US" sz="2000" b="1" dirty="0"/>
              <a:t>after losing a large portion of body hair. Scientists estimate the time at which human began wearing “clothes” at around 1 million years ago. This time frame was decided by examining factors such  genetic skin-</a:t>
            </a:r>
            <a:r>
              <a:rPr lang="en-US" sz="2000" b="1" dirty="0" err="1"/>
              <a:t>colouration</a:t>
            </a:r>
            <a:r>
              <a:rPr lang="en-US" sz="2000" b="1" dirty="0"/>
              <a:t> of our ancestors at around this time.</a:t>
            </a:r>
          </a:p>
          <a:p>
            <a:endParaRPr lang="en-US" dirty="0"/>
          </a:p>
        </p:txBody>
      </p:sp>
    </p:spTree>
    <p:extLst>
      <p:ext uri="{BB962C8B-B14F-4D97-AF65-F5344CB8AC3E}">
        <p14:creationId xmlns:p14="http://schemas.microsoft.com/office/powerpoint/2010/main" val="61736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Stone Tools</a:t>
            </a:r>
          </a:p>
        </p:txBody>
      </p:sp>
      <p:pic>
        <p:nvPicPr>
          <p:cNvPr id="4" name="Content Placeholder 3"/>
          <p:cNvPicPr>
            <a:picLocks noGrp="1" noChangeAspect="1"/>
          </p:cNvPicPr>
          <p:nvPr>
            <p:ph idx="1"/>
          </p:nvPr>
        </p:nvPicPr>
        <p:blipFill>
          <a:blip r:embed="rId2"/>
          <a:stretch>
            <a:fillRect/>
          </a:stretch>
        </p:blipFill>
        <p:spPr>
          <a:xfrm>
            <a:off x="0" y="2204915"/>
            <a:ext cx="3313444" cy="4559299"/>
          </a:xfrm>
          <a:prstGeom prst="rect">
            <a:avLst/>
          </a:prstGeom>
        </p:spPr>
      </p:pic>
      <p:sp>
        <p:nvSpPr>
          <p:cNvPr id="5" name="Rectangle 4"/>
          <p:cNvSpPr/>
          <p:nvPr/>
        </p:nvSpPr>
        <p:spPr>
          <a:xfrm>
            <a:off x="4899567" y="2914903"/>
            <a:ext cx="6096000" cy="3139321"/>
          </a:xfrm>
          <a:prstGeom prst="rect">
            <a:avLst/>
          </a:prstGeom>
        </p:spPr>
        <p:txBody>
          <a:bodyPr>
            <a:spAutoFit/>
          </a:bodyPr>
          <a:lstStyle/>
          <a:p>
            <a:r>
              <a:rPr lang="en-US" sz="2000" b="1" dirty="0"/>
              <a:t>The creation and use of stone tool by our ancestors is estimated at about  2.6 million years ago.  In </a:t>
            </a:r>
            <a:r>
              <a:rPr lang="en-US" sz="2000" b="1" dirty="0" err="1"/>
              <a:t>Dikkaa</a:t>
            </a:r>
            <a:r>
              <a:rPr lang="en-US" sz="2000" b="1" dirty="0"/>
              <a:t>, Ethiopia, researchers have found fossil animal bones with possible butchery marks being </a:t>
            </a:r>
            <a:r>
              <a:rPr lang="en-US" sz="2000" b="1" dirty="0" smtClean="0"/>
              <a:t>used </a:t>
            </a:r>
            <a:r>
              <a:rPr lang="en-US" sz="2000" b="1" dirty="0"/>
              <a:t>up to 3.4 million years ago. This discovery could show that early humans used naturally sharp rocks on the bones of antelope-sized animals as a means of killing and cutting their food.</a:t>
            </a:r>
          </a:p>
          <a:p>
            <a:endParaRPr lang="en-US" dirty="0"/>
          </a:p>
        </p:txBody>
      </p:sp>
    </p:spTree>
    <p:extLst>
      <p:ext uri="{BB962C8B-B14F-4D97-AF65-F5344CB8AC3E}">
        <p14:creationId xmlns:p14="http://schemas.microsoft.com/office/powerpoint/2010/main" val="32596715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Skills </a:t>
            </a:r>
          </a:p>
        </p:txBody>
      </p:sp>
      <p:pic>
        <p:nvPicPr>
          <p:cNvPr id="4" name="Content Placeholder 3"/>
          <p:cNvPicPr>
            <a:picLocks noGrp="1" noChangeAspect="1"/>
          </p:cNvPicPr>
          <p:nvPr>
            <p:ph idx="1"/>
          </p:nvPr>
        </p:nvPicPr>
        <p:blipFill>
          <a:blip r:embed="rId2"/>
          <a:stretch>
            <a:fillRect/>
          </a:stretch>
        </p:blipFill>
        <p:spPr>
          <a:xfrm>
            <a:off x="0" y="2385535"/>
            <a:ext cx="6311429" cy="3976200"/>
          </a:xfrm>
          <a:prstGeom prst="rect">
            <a:avLst/>
          </a:prstGeom>
        </p:spPr>
      </p:pic>
      <p:sp>
        <p:nvSpPr>
          <p:cNvPr id="5" name="Rectangle 4"/>
          <p:cNvSpPr/>
          <p:nvPr/>
        </p:nvSpPr>
        <p:spPr>
          <a:xfrm>
            <a:off x="6311428" y="2385535"/>
            <a:ext cx="5880572" cy="4093428"/>
          </a:xfrm>
          <a:prstGeom prst="rect">
            <a:avLst/>
          </a:prstGeom>
        </p:spPr>
        <p:txBody>
          <a:bodyPr wrap="square">
            <a:spAutoFit/>
          </a:bodyPr>
          <a:lstStyle/>
          <a:p>
            <a:r>
              <a:rPr lang="en-US" sz="2000" b="1" dirty="0"/>
              <a:t>There are some scientists that believe that communication traits and the use of language arose from a common dialect spoken by our ancestors when they were all still in Africa. This language may have been </a:t>
            </a:r>
            <a:r>
              <a:rPr lang="en-US" sz="2000" b="1" dirty="0" smtClean="0"/>
              <a:t>made </a:t>
            </a:r>
            <a:r>
              <a:rPr lang="en-US" sz="2000" b="1" dirty="0"/>
              <a:t>up of sounds and grunts as opposed to formal words, but were certainly used as a means for instruction and expression. With over 5000 different languages spoken in the world today, this concept is highly likely. Linguists and anthropologists suggest that human language probably started to develop around 100,000 years ago</a:t>
            </a:r>
            <a:r>
              <a:rPr lang="en-US" sz="2000" b="1" dirty="0" smtClean="0"/>
              <a:t>.</a:t>
            </a:r>
            <a:endParaRPr lang="en-US" sz="2000" b="1" dirty="0"/>
          </a:p>
        </p:txBody>
      </p:sp>
    </p:spTree>
    <p:extLst>
      <p:ext uri="{BB962C8B-B14F-4D97-AF65-F5344CB8AC3E}">
        <p14:creationId xmlns:p14="http://schemas.microsoft.com/office/powerpoint/2010/main" val="1680101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2031"/>
            <a:ext cx="11230708" cy="1465384"/>
          </a:xfrm>
        </p:spPr>
        <p:txBody>
          <a:bodyPr/>
          <a:lstStyle/>
          <a:p>
            <a:r>
              <a:rPr lang="en-US" dirty="0"/>
              <a:t>Anthropologist Pushes Back Date of First Humans Hunting For Meat To Two Million Years Ago</a:t>
            </a:r>
          </a:p>
        </p:txBody>
      </p:sp>
      <p:pic>
        <p:nvPicPr>
          <p:cNvPr id="4" name="Content Placeholder 3"/>
          <p:cNvPicPr>
            <a:picLocks noGrp="1" noChangeAspect="1"/>
          </p:cNvPicPr>
          <p:nvPr>
            <p:ph idx="1"/>
          </p:nvPr>
        </p:nvPicPr>
        <p:blipFill>
          <a:blip r:embed="rId2"/>
          <a:stretch>
            <a:fillRect/>
          </a:stretch>
        </p:blipFill>
        <p:spPr>
          <a:xfrm>
            <a:off x="0" y="2310422"/>
            <a:ext cx="5560650" cy="4547577"/>
          </a:xfrm>
          <a:prstGeom prst="rect">
            <a:avLst/>
          </a:prstGeom>
        </p:spPr>
      </p:pic>
      <p:sp>
        <p:nvSpPr>
          <p:cNvPr id="5" name="Rectangle 4"/>
          <p:cNvSpPr/>
          <p:nvPr/>
        </p:nvSpPr>
        <p:spPr>
          <a:xfrm>
            <a:off x="5826369" y="2535760"/>
            <a:ext cx="6096000" cy="2831544"/>
          </a:xfrm>
          <a:prstGeom prst="rect">
            <a:avLst/>
          </a:prstGeom>
        </p:spPr>
        <p:txBody>
          <a:bodyPr>
            <a:spAutoFit/>
          </a:bodyPr>
          <a:lstStyle/>
          <a:p>
            <a:r>
              <a:rPr lang="en-US" sz="2000" b="1" dirty="0"/>
              <a:t>Evidence from an ancient butchery site in Tanzania shows early man was capable of ambushing herds of animals up to 1.6 million years earlier than previously thought</a:t>
            </a:r>
            <a:r>
              <a:rPr lang="en-US" sz="2000" b="1" dirty="0" smtClean="0"/>
              <a:t>. </a:t>
            </a:r>
            <a:r>
              <a:rPr lang="en-US" sz="2000" b="1" dirty="0"/>
              <a:t>Ancient humans used complex hunting techniques to ambush and kill antelopes, gazelles, wildebeest and other large animals at least two million years ago.</a:t>
            </a:r>
          </a:p>
          <a:p>
            <a:endParaRPr lang="en-US" dirty="0"/>
          </a:p>
        </p:txBody>
      </p:sp>
    </p:spTree>
    <p:extLst>
      <p:ext uri="{BB962C8B-B14F-4D97-AF65-F5344CB8AC3E}">
        <p14:creationId xmlns:p14="http://schemas.microsoft.com/office/powerpoint/2010/main" val="1885077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708" y="562708"/>
            <a:ext cx="11054861" cy="1117925"/>
          </a:xfrm>
        </p:spPr>
        <p:txBody>
          <a:bodyPr/>
          <a:lstStyle/>
          <a:p>
            <a:r>
              <a:rPr lang="en-US" dirty="0"/>
              <a:t>Our Ancestors Were More Developed Than You Expect</a:t>
            </a:r>
          </a:p>
        </p:txBody>
      </p:sp>
      <p:pic>
        <p:nvPicPr>
          <p:cNvPr id="4" name="Content Placeholder 3"/>
          <p:cNvPicPr>
            <a:picLocks noGrp="1" noChangeAspect="1"/>
          </p:cNvPicPr>
          <p:nvPr>
            <p:ph idx="1"/>
          </p:nvPr>
        </p:nvPicPr>
        <p:blipFill>
          <a:blip r:embed="rId2"/>
          <a:stretch>
            <a:fillRect/>
          </a:stretch>
        </p:blipFill>
        <p:spPr>
          <a:xfrm>
            <a:off x="0" y="2369038"/>
            <a:ext cx="5985280" cy="4488961"/>
          </a:xfrm>
          <a:prstGeom prst="rect">
            <a:avLst/>
          </a:prstGeom>
        </p:spPr>
      </p:pic>
      <p:sp>
        <p:nvSpPr>
          <p:cNvPr id="5" name="Rectangle 4"/>
          <p:cNvSpPr/>
          <p:nvPr/>
        </p:nvSpPr>
        <p:spPr>
          <a:xfrm>
            <a:off x="6096000" y="2524036"/>
            <a:ext cx="6096000" cy="3139321"/>
          </a:xfrm>
          <a:prstGeom prst="rect">
            <a:avLst/>
          </a:prstGeom>
        </p:spPr>
        <p:txBody>
          <a:bodyPr>
            <a:spAutoFit/>
          </a:bodyPr>
          <a:lstStyle/>
          <a:p>
            <a:r>
              <a:rPr lang="en-US" sz="2000" b="1" dirty="0"/>
              <a:t>During this time our ancestors were small-brained </a:t>
            </a:r>
            <a:r>
              <a:rPr lang="en-US" sz="2000" b="1" dirty="0" err="1"/>
              <a:t>apemen</a:t>
            </a:r>
            <a:r>
              <a:rPr lang="en-US" sz="2000" b="1" dirty="0"/>
              <a:t> that many assumed survived off what the land produced or off the meat that came from animals that had already died from </a:t>
            </a:r>
            <a:r>
              <a:rPr lang="en-US" sz="2000" b="1" dirty="0" smtClean="0"/>
              <a:t>natural </a:t>
            </a:r>
            <a:r>
              <a:rPr lang="en-US" sz="2000" b="1" dirty="0"/>
              <a:t>causes or had been left behind by other larger predators. But the discovery of hunting and eating tools suggest our ancestors maybe have been more intellectually developed than originally thought.</a:t>
            </a:r>
          </a:p>
          <a:p>
            <a:endParaRPr lang="en-US" dirty="0"/>
          </a:p>
        </p:txBody>
      </p:sp>
    </p:spTree>
    <p:extLst>
      <p:ext uri="{BB962C8B-B14F-4D97-AF65-F5344CB8AC3E}">
        <p14:creationId xmlns:p14="http://schemas.microsoft.com/office/powerpoint/2010/main" val="914878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We Used to be Hobbits (Sort of)</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2392484"/>
            <a:ext cx="5784346" cy="4465515"/>
          </a:xfrm>
          <a:prstGeom prst="rect">
            <a:avLst/>
          </a:prstGeom>
        </p:spPr>
      </p:pic>
      <p:sp>
        <p:nvSpPr>
          <p:cNvPr id="5" name="Rectangle 4"/>
          <p:cNvSpPr/>
          <p:nvPr/>
        </p:nvSpPr>
        <p:spPr>
          <a:xfrm>
            <a:off x="5884984" y="2214046"/>
            <a:ext cx="6096000" cy="2215991"/>
          </a:xfrm>
          <a:prstGeom prst="rect">
            <a:avLst/>
          </a:prstGeom>
        </p:spPr>
        <p:txBody>
          <a:bodyPr>
            <a:spAutoFit/>
          </a:bodyPr>
          <a:lstStyle/>
          <a:p>
            <a:endParaRPr lang="en-US" dirty="0"/>
          </a:p>
          <a:p>
            <a:r>
              <a:rPr lang="en-US" sz="2000" b="1" dirty="0" smtClean="0"/>
              <a:t>A </a:t>
            </a:r>
            <a:r>
              <a:rPr lang="en-US" sz="2000" b="1" dirty="0"/>
              <a:t>hobbit-like species of humans lived approximately 18,000 years ago, according to Australian and Indonesian researchers. The species lived among pygmy elephants, 10-foot lizards, and were no taller than the average 3-year-old.</a:t>
            </a:r>
          </a:p>
        </p:txBody>
      </p:sp>
    </p:spTree>
    <p:extLst>
      <p:ext uri="{BB962C8B-B14F-4D97-AF65-F5344CB8AC3E}">
        <p14:creationId xmlns:p14="http://schemas.microsoft.com/office/powerpoint/2010/main" val="15541438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Our Brains are Shrinking</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 y="2385768"/>
            <a:ext cx="6715063" cy="4472232"/>
          </a:xfrm>
          <a:prstGeom prst="rect">
            <a:avLst/>
          </a:prstGeom>
        </p:spPr>
      </p:pic>
      <p:sp>
        <p:nvSpPr>
          <p:cNvPr id="5" name="Rectangle 4"/>
          <p:cNvSpPr/>
          <p:nvPr/>
        </p:nvSpPr>
        <p:spPr>
          <a:xfrm>
            <a:off x="6846276" y="2225768"/>
            <a:ext cx="5193323" cy="2800767"/>
          </a:xfrm>
          <a:prstGeom prst="rect">
            <a:avLst/>
          </a:prstGeom>
        </p:spPr>
        <p:txBody>
          <a:bodyPr wrap="square">
            <a:spAutoFit/>
          </a:bodyPr>
          <a:lstStyle/>
          <a:p>
            <a:endParaRPr lang="en-US" dirty="0"/>
          </a:p>
          <a:p>
            <a:endParaRPr lang="en-US" dirty="0"/>
          </a:p>
          <a:p>
            <a:r>
              <a:rPr lang="en-US" sz="2000" b="1" dirty="0"/>
              <a:t>While may be getting smarter, our brains are getting more compact, explains University of Wisconsin researcher John Hawkes. Really, the reduction in size probably correlates with our decreased physical size. Less mass means less brain needed to control it.</a:t>
            </a:r>
          </a:p>
        </p:txBody>
      </p:sp>
    </p:spTree>
    <p:extLst>
      <p:ext uri="{BB962C8B-B14F-4D97-AF65-F5344CB8AC3E}">
        <p14:creationId xmlns:p14="http://schemas.microsoft.com/office/powerpoint/2010/main" val="14965547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Goosebumps are a New Addition</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119002" y="2471078"/>
            <a:ext cx="6941333" cy="4386922"/>
          </a:xfrm>
          <a:prstGeom prst="rect">
            <a:avLst/>
          </a:prstGeom>
        </p:spPr>
      </p:pic>
      <p:sp>
        <p:nvSpPr>
          <p:cNvPr id="5" name="Rectangle 4"/>
          <p:cNvSpPr/>
          <p:nvPr/>
        </p:nvSpPr>
        <p:spPr>
          <a:xfrm>
            <a:off x="6928338" y="2200145"/>
            <a:ext cx="5169878" cy="2185214"/>
          </a:xfrm>
          <a:prstGeom prst="rect">
            <a:avLst/>
          </a:prstGeom>
        </p:spPr>
        <p:txBody>
          <a:bodyPr wrap="square">
            <a:spAutoFit/>
          </a:bodyPr>
          <a:lstStyle/>
          <a:p>
            <a:endParaRPr lang="en-US" dirty="0"/>
          </a:p>
          <a:p>
            <a:endParaRPr lang="en-US" dirty="0"/>
          </a:p>
          <a:p>
            <a:r>
              <a:rPr lang="en-US" sz="2000" b="1" dirty="0"/>
              <a:t>We used to have thick hair, which stood on head not so unlike the hair on the back of your neck does now. Only, we lost that thick hair over time. But the physiologic response stayed.</a:t>
            </a:r>
          </a:p>
        </p:txBody>
      </p:sp>
    </p:spTree>
    <p:extLst>
      <p:ext uri="{BB962C8B-B14F-4D97-AF65-F5344CB8AC3E}">
        <p14:creationId xmlns:p14="http://schemas.microsoft.com/office/powerpoint/2010/main" val="14834800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0986" y="515815"/>
            <a:ext cx="9429628" cy="1164818"/>
          </a:xfrm>
        </p:spPr>
        <p:txBody>
          <a:bodyPr/>
          <a:lstStyle/>
          <a:p>
            <a:r>
              <a:rPr lang="en-US" dirty="0"/>
              <a:t/>
            </a:r>
            <a:br>
              <a:rPr lang="en-US" dirty="0"/>
            </a:br>
            <a:r>
              <a:rPr lang="en-US" dirty="0"/>
              <a:t>Some Feet Are More Evolved Than Others</a:t>
            </a:r>
          </a:p>
        </p:txBody>
      </p:sp>
      <p:pic>
        <p:nvPicPr>
          <p:cNvPr id="4" name="Content Placeholder 3"/>
          <p:cNvPicPr>
            <a:picLocks noGrp="1" noChangeAspect="1"/>
          </p:cNvPicPr>
          <p:nvPr>
            <p:ph idx="1"/>
          </p:nvPr>
        </p:nvPicPr>
        <p:blipFill>
          <a:blip r:embed="rId2"/>
          <a:stretch>
            <a:fillRect/>
          </a:stretch>
        </p:blipFill>
        <p:spPr>
          <a:xfrm>
            <a:off x="-1" y="2292716"/>
            <a:ext cx="7844131" cy="4565284"/>
          </a:xfrm>
          <a:prstGeom prst="rect">
            <a:avLst/>
          </a:prstGeom>
        </p:spPr>
      </p:pic>
      <p:sp>
        <p:nvSpPr>
          <p:cNvPr id="5" name="Rectangle 4"/>
          <p:cNvSpPr/>
          <p:nvPr/>
        </p:nvSpPr>
        <p:spPr>
          <a:xfrm>
            <a:off x="7844130" y="1801560"/>
            <a:ext cx="4347870" cy="2492990"/>
          </a:xfrm>
          <a:prstGeom prst="rect">
            <a:avLst/>
          </a:prstGeom>
        </p:spPr>
        <p:txBody>
          <a:bodyPr wrap="square">
            <a:spAutoFit/>
          </a:bodyPr>
          <a:lstStyle/>
          <a:p>
            <a:endParaRPr lang="en-US" dirty="0"/>
          </a:p>
          <a:p>
            <a:endParaRPr lang="en-US" dirty="0"/>
          </a:p>
          <a:p>
            <a:r>
              <a:rPr lang="en-US" sz="2000" b="1" dirty="0"/>
              <a:t>Some nine percent of people are missing the muscle in their foot that allows them to grip objects like our primitive ancestors. (Might as well bend down, anyway, right?)</a:t>
            </a:r>
          </a:p>
        </p:txBody>
      </p:sp>
    </p:spTree>
    <p:extLst>
      <p:ext uri="{BB962C8B-B14F-4D97-AF65-F5344CB8AC3E}">
        <p14:creationId xmlns:p14="http://schemas.microsoft.com/office/powerpoint/2010/main" val="12528492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Lefties Compete, Righties Cooperate</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2322146"/>
            <a:ext cx="6047804" cy="4535854"/>
          </a:xfrm>
          <a:prstGeom prst="rect">
            <a:avLst/>
          </a:prstGeom>
        </p:spPr>
      </p:pic>
      <p:sp>
        <p:nvSpPr>
          <p:cNvPr id="5" name="Rectangle 4"/>
          <p:cNvSpPr/>
          <p:nvPr/>
        </p:nvSpPr>
        <p:spPr>
          <a:xfrm>
            <a:off x="6047804" y="2014754"/>
            <a:ext cx="6096000" cy="3231654"/>
          </a:xfrm>
          <a:prstGeom prst="rect">
            <a:avLst/>
          </a:prstGeom>
        </p:spPr>
        <p:txBody>
          <a:bodyPr>
            <a:spAutoFit/>
          </a:bodyPr>
          <a:lstStyle/>
          <a:p>
            <a:endParaRPr lang="en-US" dirty="0"/>
          </a:p>
          <a:p>
            <a:endParaRPr lang="en-US" dirty="0"/>
          </a:p>
          <a:p>
            <a:r>
              <a:rPr lang="en-US" sz="2400" b="1" dirty="0"/>
              <a:t>Right-handed people outnumber lefties nine to one. But in competitive sports left-handed people are far more represented, leading many theorists to conclude that early cultures developed “handedness” as a form of cooperation.</a:t>
            </a:r>
          </a:p>
        </p:txBody>
      </p:sp>
    </p:spTree>
    <p:extLst>
      <p:ext uri="{BB962C8B-B14F-4D97-AF65-F5344CB8AC3E}">
        <p14:creationId xmlns:p14="http://schemas.microsoft.com/office/powerpoint/2010/main" val="3826227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750277"/>
            <a:ext cx="11031415" cy="930356"/>
          </a:xfrm>
        </p:spPr>
        <p:txBody>
          <a:bodyPr/>
          <a:lstStyle/>
          <a:p>
            <a:r>
              <a:rPr lang="en-US" dirty="0"/>
              <a:t>Early Humans Left Africa Over 1 Million Years Ago</a:t>
            </a:r>
          </a:p>
        </p:txBody>
      </p:sp>
      <p:pic>
        <p:nvPicPr>
          <p:cNvPr id="4" name="Content Placeholder 3"/>
          <p:cNvPicPr>
            <a:picLocks noGrp="1" noChangeAspect="1"/>
          </p:cNvPicPr>
          <p:nvPr>
            <p:ph idx="1"/>
          </p:nvPr>
        </p:nvPicPr>
        <p:blipFill>
          <a:blip r:embed="rId2"/>
          <a:stretch>
            <a:fillRect/>
          </a:stretch>
        </p:blipFill>
        <p:spPr>
          <a:xfrm>
            <a:off x="490598" y="1843575"/>
            <a:ext cx="4762500" cy="2943225"/>
          </a:xfrm>
          <a:prstGeom prst="rect">
            <a:avLst/>
          </a:prstGeom>
        </p:spPr>
      </p:pic>
      <p:sp>
        <p:nvSpPr>
          <p:cNvPr id="5" name="Rectangle 4"/>
          <p:cNvSpPr/>
          <p:nvPr/>
        </p:nvSpPr>
        <p:spPr>
          <a:xfrm>
            <a:off x="5253098" y="2250557"/>
            <a:ext cx="6938902" cy="4093428"/>
          </a:xfrm>
          <a:prstGeom prst="rect">
            <a:avLst/>
          </a:prstGeom>
        </p:spPr>
        <p:txBody>
          <a:bodyPr wrap="square">
            <a:spAutoFit/>
          </a:bodyPr>
          <a:lstStyle/>
          <a:p>
            <a:r>
              <a:rPr lang="en-US" sz="2000" b="1" dirty="0"/>
              <a:t>Homo Sapiens, the ancestors of modern man, originated in the African continent. The “Out of Africa” theory suggests that our ancestors left the continent, migrated to Europe and Asia - and in so doing began replacing earlier examples of the human species - the Homo Erectus.</a:t>
            </a:r>
          </a:p>
          <a:p>
            <a:endParaRPr lang="en-US" sz="2000" b="1" dirty="0"/>
          </a:p>
          <a:p>
            <a:r>
              <a:rPr lang="en-US" sz="2000" b="1" dirty="0"/>
              <a:t>This migration took place approximately 80,000 years ago. What is interesting to note is that the Homo Erectus (upright human) had actually followed the exact same route (from Africa to Eurasia) - over 1 million years ago.  Looks like Homo Sapiens weren't the first to get this idea.</a:t>
            </a:r>
          </a:p>
        </p:txBody>
      </p:sp>
    </p:spTree>
    <p:extLst>
      <p:ext uri="{BB962C8B-B14F-4D97-AF65-F5344CB8AC3E}">
        <p14:creationId xmlns:p14="http://schemas.microsoft.com/office/powerpoint/2010/main" val="40989240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A Population Explosion is Upon Us</a:t>
            </a:r>
          </a:p>
        </p:txBody>
      </p:sp>
      <p:pic>
        <p:nvPicPr>
          <p:cNvPr id="4" name="Content Placeholder 3"/>
          <p:cNvPicPr>
            <a:picLocks noGrp="1" noChangeAspect="1"/>
          </p:cNvPicPr>
          <p:nvPr>
            <p:ph idx="1"/>
          </p:nvPr>
        </p:nvPicPr>
        <p:blipFill>
          <a:blip r:embed="rId2"/>
          <a:stretch>
            <a:fillRect/>
          </a:stretch>
        </p:blipFill>
        <p:spPr>
          <a:xfrm>
            <a:off x="-1" y="2350598"/>
            <a:ext cx="6767871" cy="4507402"/>
          </a:xfrm>
          <a:prstGeom prst="rect">
            <a:avLst/>
          </a:prstGeom>
        </p:spPr>
      </p:pic>
      <p:sp>
        <p:nvSpPr>
          <p:cNvPr id="5" name="Rectangle 4"/>
          <p:cNvSpPr/>
          <p:nvPr/>
        </p:nvSpPr>
        <p:spPr>
          <a:xfrm>
            <a:off x="6767870" y="1905184"/>
            <a:ext cx="5424130" cy="2492990"/>
          </a:xfrm>
          <a:prstGeom prst="rect">
            <a:avLst/>
          </a:prstGeom>
        </p:spPr>
        <p:txBody>
          <a:bodyPr wrap="square">
            <a:spAutoFit/>
          </a:bodyPr>
          <a:lstStyle/>
          <a:p>
            <a:endParaRPr lang="en-US" dirty="0"/>
          </a:p>
          <a:p>
            <a:endParaRPr lang="en-US" dirty="0"/>
          </a:p>
          <a:p>
            <a:r>
              <a:rPr lang="en-US" sz="2000" b="1" dirty="0"/>
              <a:t>It took 100,000 years for the population to reach one billion people. It took only 133 years for it to reach its second billion, and 44 after that to double again. Ecologists predict the world population will hit eight billion people by 2025.</a:t>
            </a:r>
          </a:p>
        </p:txBody>
      </p:sp>
    </p:spTree>
    <p:extLst>
      <p:ext uri="{BB962C8B-B14F-4D97-AF65-F5344CB8AC3E}">
        <p14:creationId xmlns:p14="http://schemas.microsoft.com/office/powerpoint/2010/main" val="3220676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The Original Paternity Test</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2345592"/>
            <a:ext cx="4530530" cy="4512408"/>
          </a:xfrm>
          <a:prstGeom prst="rect">
            <a:avLst/>
          </a:prstGeom>
        </p:spPr>
      </p:pic>
      <p:sp>
        <p:nvSpPr>
          <p:cNvPr id="5" name="Rectangle 4"/>
          <p:cNvSpPr/>
          <p:nvPr/>
        </p:nvSpPr>
        <p:spPr>
          <a:xfrm>
            <a:off x="4829908" y="1965683"/>
            <a:ext cx="6096000" cy="1877437"/>
          </a:xfrm>
          <a:prstGeom prst="rect">
            <a:avLst/>
          </a:prstGeom>
        </p:spPr>
        <p:txBody>
          <a:bodyPr>
            <a:spAutoFit/>
          </a:bodyPr>
          <a:lstStyle/>
          <a:p>
            <a:endParaRPr lang="en-US" dirty="0"/>
          </a:p>
          <a:p>
            <a:endParaRPr lang="en-US" dirty="0"/>
          </a:p>
          <a:p>
            <a:r>
              <a:rPr lang="en-US" sz="2000" b="1" dirty="0"/>
              <a:t>Blue eyes don’t just look good on Frank Sinatra; scientists believe they played a vital role in paternity testing babies. Two blue-eyed people can’t produce a brown-eyed baby.</a:t>
            </a:r>
          </a:p>
        </p:txBody>
      </p:sp>
    </p:spTree>
    <p:extLst>
      <p:ext uri="{BB962C8B-B14F-4D97-AF65-F5344CB8AC3E}">
        <p14:creationId xmlns:p14="http://schemas.microsoft.com/office/powerpoint/2010/main" val="18946324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We May Have Been Endangered</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2467829"/>
            <a:ext cx="6591848" cy="4390171"/>
          </a:xfrm>
          <a:prstGeom prst="rect">
            <a:avLst/>
          </a:prstGeom>
        </p:spPr>
      </p:pic>
      <p:sp>
        <p:nvSpPr>
          <p:cNvPr id="5" name="Rectangle 4"/>
          <p:cNvSpPr/>
          <p:nvPr/>
        </p:nvSpPr>
        <p:spPr>
          <a:xfrm>
            <a:off x="6591848" y="1944415"/>
            <a:ext cx="5600152" cy="2492990"/>
          </a:xfrm>
          <a:prstGeom prst="rect">
            <a:avLst/>
          </a:prstGeom>
        </p:spPr>
        <p:txBody>
          <a:bodyPr wrap="square">
            <a:spAutoFit/>
          </a:bodyPr>
          <a:lstStyle/>
          <a:p>
            <a:endParaRPr lang="en-US" dirty="0"/>
          </a:p>
          <a:p>
            <a:endParaRPr lang="en-US" dirty="0"/>
          </a:p>
          <a:p>
            <a:r>
              <a:rPr lang="en-US" sz="2000" b="1" dirty="0"/>
              <a:t>A mysterious illness (probably tuberculosis) is thought to have wiped out all but 2,000 of our early ancestors around 70,000 BC — putting us shoulder-to-shoulder with black rhinos and giant pandas on the endangered species list.</a:t>
            </a:r>
          </a:p>
        </p:txBody>
      </p:sp>
    </p:spTree>
    <p:extLst>
      <p:ext uri="{BB962C8B-B14F-4D97-AF65-F5344CB8AC3E}">
        <p14:creationId xmlns:p14="http://schemas.microsoft.com/office/powerpoint/2010/main" val="6791110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From Four Legs to Two</a:t>
            </a:r>
          </a:p>
        </p:txBody>
      </p:sp>
      <p:pic>
        <p:nvPicPr>
          <p:cNvPr id="4" name="Content Placeholder 3"/>
          <p:cNvPicPr>
            <a:picLocks noGrp="1" noChangeAspect="1"/>
          </p:cNvPicPr>
          <p:nvPr>
            <p:ph idx="1"/>
          </p:nvPr>
        </p:nvPicPr>
        <p:blipFill>
          <a:blip r:embed="rId2"/>
          <a:stretch>
            <a:fillRect/>
          </a:stretch>
        </p:blipFill>
        <p:spPr>
          <a:xfrm>
            <a:off x="0" y="2336310"/>
            <a:ext cx="7436988" cy="4521689"/>
          </a:xfrm>
          <a:prstGeom prst="rect">
            <a:avLst/>
          </a:prstGeom>
        </p:spPr>
      </p:pic>
      <p:sp>
        <p:nvSpPr>
          <p:cNvPr id="5" name="Rectangle 4"/>
          <p:cNvSpPr/>
          <p:nvPr/>
        </p:nvSpPr>
        <p:spPr>
          <a:xfrm>
            <a:off x="7069014" y="1920968"/>
            <a:ext cx="5040245" cy="2492990"/>
          </a:xfrm>
          <a:prstGeom prst="rect">
            <a:avLst/>
          </a:prstGeom>
        </p:spPr>
        <p:txBody>
          <a:bodyPr wrap="square">
            <a:spAutoFit/>
          </a:bodyPr>
          <a:lstStyle/>
          <a:p>
            <a:endParaRPr lang="en-US" dirty="0"/>
          </a:p>
          <a:p>
            <a:endParaRPr lang="en-US" dirty="0"/>
          </a:p>
          <a:p>
            <a:r>
              <a:rPr lang="en-US" sz="2000" b="1" dirty="0"/>
              <a:t>Why we became bipedal is still a mystery — perhaps to allow our chest room to breathe when we run, some say — but the move from four legs to two marked the hominid’s first break from our ape ancestors.</a:t>
            </a:r>
          </a:p>
        </p:txBody>
      </p:sp>
    </p:spTree>
    <p:extLst>
      <p:ext uri="{BB962C8B-B14F-4D97-AF65-F5344CB8AC3E}">
        <p14:creationId xmlns:p14="http://schemas.microsoft.com/office/powerpoint/2010/main" val="37546413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r>
            <a:br>
              <a:rPr lang="en-US" dirty="0"/>
            </a:br>
            <a:r>
              <a:rPr lang="en-US" dirty="0"/>
              <a:t>Aliens Among Us</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0" y="2310422"/>
            <a:ext cx="5891496" cy="4418623"/>
          </a:xfrm>
          <a:prstGeom prst="rect">
            <a:avLst/>
          </a:prstGeom>
        </p:spPr>
      </p:pic>
      <p:sp>
        <p:nvSpPr>
          <p:cNvPr id="5" name="Rectangle 4"/>
          <p:cNvSpPr/>
          <p:nvPr/>
        </p:nvSpPr>
        <p:spPr>
          <a:xfrm>
            <a:off x="5978769" y="1843262"/>
            <a:ext cx="6096000" cy="2800767"/>
          </a:xfrm>
          <a:prstGeom prst="rect">
            <a:avLst/>
          </a:prstGeom>
        </p:spPr>
        <p:txBody>
          <a:bodyPr>
            <a:spAutoFit/>
          </a:bodyPr>
          <a:lstStyle/>
          <a:p>
            <a:endParaRPr lang="en-US" dirty="0"/>
          </a:p>
          <a:p>
            <a:endParaRPr lang="en-US" dirty="0"/>
          </a:p>
          <a:p>
            <a:r>
              <a:rPr lang="en-US" sz="2000" b="1" dirty="0"/>
              <a:t>Long-skulled geniuses may have walked the earth before us. In 1913, scientists uncovered strange-looking skull fragments that were later determined to sit behind childlike faces. This combination naturally led to conversations about aliens, but keep in mind: We survived, and they didn’t. So how smart could they be?</a:t>
            </a:r>
          </a:p>
        </p:txBody>
      </p:sp>
    </p:spTree>
    <p:extLst>
      <p:ext uri="{BB962C8B-B14F-4D97-AF65-F5344CB8AC3E}">
        <p14:creationId xmlns:p14="http://schemas.microsoft.com/office/powerpoint/2010/main" val="35430406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93" y="774377"/>
            <a:ext cx="11195538" cy="913746"/>
          </a:xfrm>
        </p:spPr>
        <p:txBody>
          <a:bodyPr/>
          <a:lstStyle/>
          <a:p>
            <a:r>
              <a:rPr lang="en-US" dirty="0"/>
              <a:t>Early Humans Had Surprisingly Low Genetic Diversity</a:t>
            </a:r>
          </a:p>
        </p:txBody>
      </p:sp>
      <p:pic>
        <p:nvPicPr>
          <p:cNvPr id="4" name="Content Placeholder 3"/>
          <p:cNvPicPr>
            <a:picLocks noGrp="1" noChangeAspect="1"/>
          </p:cNvPicPr>
          <p:nvPr>
            <p:ph idx="1"/>
          </p:nvPr>
        </p:nvPicPr>
        <p:blipFill>
          <a:blip r:embed="rId2"/>
          <a:stretch>
            <a:fillRect/>
          </a:stretch>
        </p:blipFill>
        <p:spPr>
          <a:xfrm>
            <a:off x="-117231" y="2283557"/>
            <a:ext cx="4771496" cy="4750289"/>
          </a:xfrm>
          <a:prstGeom prst="rect">
            <a:avLst/>
          </a:prstGeom>
        </p:spPr>
      </p:pic>
      <p:sp>
        <p:nvSpPr>
          <p:cNvPr id="5" name="Rectangle 4"/>
          <p:cNvSpPr/>
          <p:nvPr/>
        </p:nvSpPr>
        <p:spPr>
          <a:xfrm>
            <a:off x="4454770" y="2283557"/>
            <a:ext cx="7737230" cy="4370427"/>
          </a:xfrm>
          <a:prstGeom prst="rect">
            <a:avLst/>
          </a:prstGeom>
        </p:spPr>
        <p:txBody>
          <a:bodyPr wrap="square">
            <a:spAutoFit/>
          </a:bodyPr>
          <a:lstStyle/>
          <a:p>
            <a:r>
              <a:rPr lang="en-US" sz="2000" b="1" dirty="0"/>
              <a:t>Despite having found a large variety of different human species, the discoveries don’t differ too much in terms of their genetic make-up. The scientific reasoning lies in the fact that we (and all of our ancestors) come from the same location in East Africa, where it is assumed all of our human-ape ancestors lived</a:t>
            </a:r>
            <a:r>
              <a:rPr lang="en-US" sz="2000" b="1" dirty="0" smtClean="0"/>
              <a:t>.</a:t>
            </a:r>
          </a:p>
          <a:p>
            <a:endParaRPr lang="en-US" sz="2000" b="1" dirty="0"/>
          </a:p>
          <a:p>
            <a:r>
              <a:rPr lang="en-US" sz="2000" b="1" dirty="0" smtClean="0"/>
              <a:t>In </a:t>
            </a:r>
            <a:r>
              <a:rPr lang="en-US" sz="2000" b="1" dirty="0"/>
              <a:t>order to determine genetic diversity, scientists need to know the effective population size of a specific group.. This size helps to understand how many organisms you need to create the genetic diversity of the full population. For our species, this number is 15,000 individuals to recreate a society of over 7 billion people.</a:t>
            </a:r>
          </a:p>
          <a:p>
            <a:endParaRPr lang="en-US" dirty="0"/>
          </a:p>
        </p:txBody>
      </p:sp>
    </p:spTree>
    <p:extLst>
      <p:ext uri="{BB962C8B-B14F-4D97-AF65-F5344CB8AC3E}">
        <p14:creationId xmlns:p14="http://schemas.microsoft.com/office/powerpoint/2010/main" val="1641207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May Have Neanderthal Genes</a:t>
            </a:r>
          </a:p>
        </p:txBody>
      </p:sp>
      <p:pic>
        <p:nvPicPr>
          <p:cNvPr id="4" name="Content Placeholder 3"/>
          <p:cNvPicPr>
            <a:picLocks noGrp="1" noChangeAspect="1"/>
          </p:cNvPicPr>
          <p:nvPr>
            <p:ph idx="1"/>
          </p:nvPr>
        </p:nvPicPr>
        <p:blipFill>
          <a:blip r:embed="rId2"/>
          <a:stretch>
            <a:fillRect/>
          </a:stretch>
        </p:blipFill>
        <p:spPr>
          <a:xfrm>
            <a:off x="-1" y="2432428"/>
            <a:ext cx="5851953" cy="3511172"/>
          </a:xfrm>
          <a:prstGeom prst="rect">
            <a:avLst/>
          </a:prstGeom>
        </p:spPr>
      </p:pic>
      <p:sp>
        <p:nvSpPr>
          <p:cNvPr id="5" name="Rectangle 4"/>
          <p:cNvSpPr/>
          <p:nvPr/>
        </p:nvSpPr>
        <p:spPr>
          <a:xfrm>
            <a:off x="5978768" y="2432427"/>
            <a:ext cx="6213231" cy="4401205"/>
          </a:xfrm>
          <a:prstGeom prst="rect">
            <a:avLst/>
          </a:prstGeom>
        </p:spPr>
        <p:txBody>
          <a:bodyPr wrap="square">
            <a:spAutoFit/>
          </a:bodyPr>
          <a:lstStyle/>
          <a:p>
            <a:r>
              <a:rPr lang="en-US" sz="2000" b="1" dirty="0"/>
              <a:t>Neanderthals are our closest extinct human relatives. Our well-known, but often misunderstood ancestors lived between Europe and Asia up to 200,000 to 30,000 years ago. While the Neanderthals’ appearance was </a:t>
            </a:r>
            <a:r>
              <a:rPr lang="en-US" sz="2000" b="1" dirty="0" smtClean="0"/>
              <a:t>slightly </a:t>
            </a:r>
            <a:endParaRPr lang="en-US" sz="2000" b="1" dirty="0"/>
          </a:p>
          <a:p>
            <a:r>
              <a:rPr lang="en-US" sz="2000" b="1" dirty="0"/>
              <a:t>similar to ours, they were shorter and stockier with angled cheekbones, prominent brow ridges, and wide noses. These qualities were important for survival in Europe’s cold climate and in order to hunt big animals for food. Though sometimes thought of as barbarians, scientists have discovered that Neanderthals in fact used tools, buried their dead and had control over fire</a:t>
            </a:r>
            <a:r>
              <a:rPr lang="en-US" sz="2000" b="1" dirty="0" smtClean="0"/>
              <a:t>.</a:t>
            </a:r>
            <a:endParaRPr lang="en-US" sz="2000" b="1" dirty="0"/>
          </a:p>
        </p:txBody>
      </p:sp>
    </p:spTree>
    <p:extLst>
      <p:ext uri="{BB962C8B-B14F-4D97-AF65-F5344CB8AC3E}">
        <p14:creationId xmlns:p14="http://schemas.microsoft.com/office/powerpoint/2010/main" val="423660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16" y="633046"/>
            <a:ext cx="11148646" cy="1047587"/>
          </a:xfrm>
        </p:spPr>
        <p:txBody>
          <a:bodyPr/>
          <a:lstStyle/>
          <a:p>
            <a:r>
              <a:rPr lang="en-US" dirty="0"/>
              <a:t>The Human Population Decreased 80,000 Years Ago</a:t>
            </a:r>
          </a:p>
        </p:txBody>
      </p:sp>
      <p:pic>
        <p:nvPicPr>
          <p:cNvPr id="4" name="Content Placeholder 3"/>
          <p:cNvPicPr>
            <a:picLocks noGrp="1" noChangeAspect="1"/>
          </p:cNvPicPr>
          <p:nvPr>
            <p:ph idx="1"/>
          </p:nvPr>
        </p:nvPicPr>
        <p:blipFill>
          <a:blip r:embed="rId2"/>
          <a:stretch>
            <a:fillRect/>
          </a:stretch>
        </p:blipFill>
        <p:spPr>
          <a:xfrm>
            <a:off x="0" y="2297478"/>
            <a:ext cx="6441414" cy="4560521"/>
          </a:xfrm>
          <a:prstGeom prst="rect">
            <a:avLst/>
          </a:prstGeom>
        </p:spPr>
      </p:pic>
      <p:sp>
        <p:nvSpPr>
          <p:cNvPr id="5" name="Rectangle 4"/>
          <p:cNvSpPr/>
          <p:nvPr/>
        </p:nvSpPr>
        <p:spPr>
          <a:xfrm>
            <a:off x="6611815" y="2297478"/>
            <a:ext cx="5462954" cy="4062651"/>
          </a:xfrm>
          <a:prstGeom prst="rect">
            <a:avLst/>
          </a:prstGeom>
        </p:spPr>
        <p:txBody>
          <a:bodyPr wrap="square">
            <a:spAutoFit/>
          </a:bodyPr>
          <a:lstStyle/>
          <a:p>
            <a:r>
              <a:rPr lang="en-US" sz="2000" b="1" dirty="0"/>
              <a:t>About 80,000 years ago there was a drastic reduction in the size of the human population.  Archeologists are still not 100% sure what caused the decline, but it definitely wasn't pretty. Some say there may have been a massive </a:t>
            </a:r>
            <a:r>
              <a:rPr lang="en-US" sz="2000" b="1" dirty="0" smtClean="0"/>
              <a:t>volcanic </a:t>
            </a:r>
            <a:r>
              <a:rPr lang="en-US" sz="2000" b="1" dirty="0"/>
              <a:t>eruption that filled the sky with ,millions of particles, blocking the sun’s heat for many years and in so doing created freezing temperatures that would have severely affected life and population growth  on earth at the time.</a:t>
            </a:r>
          </a:p>
          <a:p>
            <a:endParaRPr lang="en-US" dirty="0"/>
          </a:p>
        </p:txBody>
      </p:sp>
    </p:spTree>
    <p:extLst>
      <p:ext uri="{BB962C8B-B14F-4D97-AF65-F5344CB8AC3E}">
        <p14:creationId xmlns:p14="http://schemas.microsoft.com/office/powerpoint/2010/main" val="2641315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Homo Sapiens Always Evolve</a:t>
            </a:r>
          </a:p>
        </p:txBody>
      </p:sp>
      <p:pic>
        <p:nvPicPr>
          <p:cNvPr id="4" name="Content Placeholder 3"/>
          <p:cNvPicPr>
            <a:picLocks noGrp="1" noChangeAspect="1"/>
          </p:cNvPicPr>
          <p:nvPr>
            <p:ph idx="1"/>
          </p:nvPr>
        </p:nvPicPr>
        <p:blipFill>
          <a:blip r:embed="rId2"/>
          <a:stretch>
            <a:fillRect/>
          </a:stretch>
        </p:blipFill>
        <p:spPr>
          <a:xfrm>
            <a:off x="-1" y="2419105"/>
            <a:ext cx="6372401" cy="4438895"/>
          </a:xfrm>
          <a:prstGeom prst="rect">
            <a:avLst/>
          </a:prstGeom>
        </p:spPr>
      </p:pic>
      <p:sp>
        <p:nvSpPr>
          <p:cNvPr id="5" name="Rectangle 4"/>
          <p:cNvSpPr/>
          <p:nvPr/>
        </p:nvSpPr>
        <p:spPr>
          <a:xfrm>
            <a:off x="6729046" y="2315198"/>
            <a:ext cx="5462954" cy="4542802"/>
          </a:xfrm>
          <a:prstGeom prst="rect">
            <a:avLst/>
          </a:prstGeom>
        </p:spPr>
        <p:txBody>
          <a:bodyPr wrap="square">
            <a:spAutoFit/>
          </a:bodyPr>
          <a:lstStyle/>
          <a:p>
            <a:r>
              <a:rPr lang="en-US" sz="2000" b="1" dirty="0"/>
              <a:t>Human evolution is the extended process of change that suggests humans originated from apelike ancestors. Scientific evidence shows that the physical and behavioral traits shared by all people stemmed from these </a:t>
            </a:r>
            <a:r>
              <a:rPr lang="en-US" sz="2000" b="1" dirty="0" smtClean="0"/>
              <a:t>ancestors </a:t>
            </a:r>
            <a:r>
              <a:rPr lang="en-US" sz="2000" b="1" dirty="0"/>
              <a:t>and evolved over an extended period of time. Our species, as suggested by many, will continue to evolve as a response to our living conditions - different food, geographical and environmental changes, the advent of modern technology and of course the amalgamation of our different races</a:t>
            </a:r>
            <a:r>
              <a:rPr lang="en-US" sz="2000" b="1" dirty="0" smtClean="0"/>
              <a:t>.</a:t>
            </a:r>
            <a:endParaRPr lang="en-US" sz="2000" b="1" dirty="0"/>
          </a:p>
        </p:txBody>
      </p:sp>
    </p:spTree>
    <p:extLst>
      <p:ext uri="{BB962C8B-B14F-4D97-AF65-F5344CB8AC3E}">
        <p14:creationId xmlns:p14="http://schemas.microsoft.com/office/powerpoint/2010/main" val="263190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262" y="679939"/>
            <a:ext cx="11113476" cy="1160584"/>
          </a:xfrm>
        </p:spPr>
        <p:txBody>
          <a:bodyPr/>
          <a:lstStyle/>
          <a:p>
            <a:r>
              <a:rPr lang="en-US" dirty="0"/>
              <a:t>Humans Navigated The Indian Ocean In Boats 50,000 Years Ago</a:t>
            </a:r>
          </a:p>
        </p:txBody>
      </p:sp>
      <p:pic>
        <p:nvPicPr>
          <p:cNvPr id="4" name="Content Placeholder 3"/>
          <p:cNvPicPr>
            <a:picLocks noGrp="1" noChangeAspect="1"/>
          </p:cNvPicPr>
          <p:nvPr>
            <p:ph idx="1"/>
          </p:nvPr>
        </p:nvPicPr>
        <p:blipFill>
          <a:blip r:embed="rId2"/>
          <a:stretch>
            <a:fillRect/>
          </a:stretch>
        </p:blipFill>
        <p:spPr>
          <a:xfrm>
            <a:off x="-1" y="2302608"/>
            <a:ext cx="7207899" cy="4555392"/>
          </a:xfrm>
          <a:prstGeom prst="rect">
            <a:avLst/>
          </a:prstGeom>
        </p:spPr>
      </p:pic>
      <p:sp>
        <p:nvSpPr>
          <p:cNvPr id="5" name="Rectangle 4"/>
          <p:cNvSpPr/>
          <p:nvPr/>
        </p:nvSpPr>
        <p:spPr>
          <a:xfrm>
            <a:off x="7207899" y="2498413"/>
            <a:ext cx="4984102" cy="2862322"/>
          </a:xfrm>
          <a:prstGeom prst="rect">
            <a:avLst/>
          </a:prstGeom>
        </p:spPr>
        <p:txBody>
          <a:bodyPr wrap="square">
            <a:spAutoFit/>
          </a:bodyPr>
          <a:lstStyle/>
          <a:p>
            <a:r>
              <a:rPr lang="en-US" sz="2000" b="1" dirty="0"/>
              <a:t>It appears as though travel and navigation were pretty commonplace for our ancestors, but this discovery was a pretty incredible </a:t>
            </a:r>
            <a:r>
              <a:rPr lang="en-US" sz="2000" b="1" dirty="0" err="1" smtClean="0"/>
              <a:t>feat.There</a:t>
            </a:r>
            <a:r>
              <a:rPr lang="en-US" sz="2000" b="1" dirty="0" smtClean="0"/>
              <a:t> </a:t>
            </a:r>
            <a:r>
              <a:rPr lang="en-US" sz="2000" b="1" dirty="0"/>
              <a:t>is no evidence that Homo sapiens travelled to Australia 50,000 years ago and they did so without maps, travel navigation - or any sea travel experience for that matter! </a:t>
            </a:r>
          </a:p>
        </p:txBody>
      </p:sp>
    </p:spTree>
    <p:extLst>
      <p:ext uri="{BB962C8B-B14F-4D97-AF65-F5344CB8AC3E}">
        <p14:creationId xmlns:p14="http://schemas.microsoft.com/office/powerpoint/2010/main" val="2402020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646" y="633046"/>
            <a:ext cx="11277600" cy="1047587"/>
          </a:xfrm>
        </p:spPr>
        <p:txBody>
          <a:bodyPr/>
          <a:lstStyle/>
          <a:p>
            <a:r>
              <a:rPr lang="en-US" dirty="0"/>
              <a:t>Our Tooth Size Decreased While Brain Size Increased</a:t>
            </a:r>
          </a:p>
        </p:txBody>
      </p:sp>
      <p:pic>
        <p:nvPicPr>
          <p:cNvPr id="4" name="Content Placeholder 3"/>
          <p:cNvPicPr>
            <a:picLocks noGrp="1" noChangeAspect="1"/>
          </p:cNvPicPr>
          <p:nvPr>
            <p:ph idx="1"/>
          </p:nvPr>
        </p:nvPicPr>
        <p:blipFill>
          <a:blip r:embed="rId2"/>
          <a:stretch>
            <a:fillRect/>
          </a:stretch>
        </p:blipFill>
        <p:spPr>
          <a:xfrm>
            <a:off x="0" y="2134576"/>
            <a:ext cx="4057923" cy="4723423"/>
          </a:xfrm>
          <a:prstGeom prst="rect">
            <a:avLst/>
          </a:prstGeom>
        </p:spPr>
      </p:pic>
      <p:sp>
        <p:nvSpPr>
          <p:cNvPr id="5" name="Rectangle 4"/>
          <p:cNvSpPr/>
          <p:nvPr/>
        </p:nvSpPr>
        <p:spPr>
          <a:xfrm>
            <a:off x="4232031" y="2382901"/>
            <a:ext cx="7959969" cy="4062651"/>
          </a:xfrm>
          <a:prstGeom prst="rect">
            <a:avLst/>
          </a:prstGeom>
        </p:spPr>
        <p:txBody>
          <a:bodyPr wrap="square">
            <a:spAutoFit/>
          </a:bodyPr>
          <a:lstStyle/>
          <a:p>
            <a:r>
              <a:rPr lang="en-US" sz="2000" b="1" dirty="0"/>
              <a:t>One of the most noticeable change in our own evolution and adaptation was the increase in the size of the human brain with the simultaneous decrease in the size of our teeth. This evolutionary trait came as a surprise to scientists who noticed the opposite trend in other animals whose brains and teeth grew in conjunction with each other</a:t>
            </a:r>
            <a:r>
              <a:rPr lang="en-US" sz="2000" b="1" dirty="0" smtClean="0"/>
              <a:t>. </a:t>
            </a:r>
            <a:r>
              <a:rPr lang="en-US" sz="2000" b="1" dirty="0"/>
              <a:t>One speculation regarding the decrease in tooth size might be that humans had started to cook food over a fire which made chewing and digestion easier, and subsequently saving time and energy - that our ancestors  would have spent on digestion, therefore large teeth wouldn't have been needed for the acquisition of additional nutrient for brain growth.</a:t>
            </a:r>
          </a:p>
          <a:p>
            <a:endParaRPr lang="en-US" dirty="0"/>
          </a:p>
        </p:txBody>
      </p:sp>
    </p:spTree>
    <p:extLst>
      <p:ext uri="{BB962C8B-B14F-4D97-AF65-F5344CB8AC3E}">
        <p14:creationId xmlns:p14="http://schemas.microsoft.com/office/powerpoint/2010/main" val="179069154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69</TotalTime>
  <Words>2346</Words>
  <Application>Microsoft Office PowerPoint</Application>
  <PresentationFormat>Widescreen</PresentationFormat>
  <Paragraphs>91</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Century Gothic</vt:lpstr>
      <vt:lpstr>Wingdings 3</vt:lpstr>
      <vt:lpstr>Ion Boardroom</vt:lpstr>
      <vt:lpstr>Surprising Facts About The Early Humans and Evolution</vt:lpstr>
      <vt:lpstr>PowerPoint Presentation</vt:lpstr>
      <vt:lpstr>Early Humans Left Africa Over 1 Million Years Ago</vt:lpstr>
      <vt:lpstr>Early Humans Had Surprisingly Low Genetic Diversity</vt:lpstr>
      <vt:lpstr>We May Have Neanderthal Genes</vt:lpstr>
      <vt:lpstr>The Human Population Decreased 80,000 Years Ago</vt:lpstr>
      <vt:lpstr>Homo Sapiens Always Evolve</vt:lpstr>
      <vt:lpstr>Humans Navigated The Indian Ocean In Boats 50,000 Years Ago</vt:lpstr>
      <vt:lpstr>Our Tooth Size Decreased While Brain Size Increased</vt:lpstr>
      <vt:lpstr>Human Longevity May Be Caused By A Slow Metabolism</vt:lpstr>
      <vt:lpstr>Different Types Of Food Allowed Us To Evolve</vt:lpstr>
      <vt:lpstr>The Human Face Evolved To Withstand A Punch</vt:lpstr>
      <vt:lpstr>Our Fists Have Constantly Evolved To Give A Punch</vt:lpstr>
      <vt:lpstr>An Important Evolutionary Protein</vt:lpstr>
      <vt:lpstr>Our Throwing Skills Evolved From Our Extinct Ancestors</vt:lpstr>
      <vt:lpstr>Population Growth</vt:lpstr>
      <vt:lpstr>Why Do We Have Goose Bumps?</vt:lpstr>
      <vt:lpstr>Why Humans Became Bipedal</vt:lpstr>
      <vt:lpstr>Fire</vt:lpstr>
      <vt:lpstr>Clothes</vt:lpstr>
      <vt:lpstr>Stone Tools</vt:lpstr>
      <vt:lpstr>Language Skills </vt:lpstr>
      <vt:lpstr>Anthropologist Pushes Back Date of First Humans Hunting For Meat To Two Million Years Ago</vt:lpstr>
      <vt:lpstr>Our Ancestors Were More Developed Than You Expect</vt:lpstr>
      <vt:lpstr> We Used to be Hobbits (Sort of) </vt:lpstr>
      <vt:lpstr> Our Brains are Shrinking </vt:lpstr>
      <vt:lpstr> Goosebumps are a New Addition </vt:lpstr>
      <vt:lpstr> Some Feet Are More Evolved Than Others</vt:lpstr>
      <vt:lpstr> Lefties Compete, Righties Cooperate </vt:lpstr>
      <vt:lpstr> A Population Explosion is Upon Us</vt:lpstr>
      <vt:lpstr> The Original Paternity Test </vt:lpstr>
      <vt:lpstr> We May Have Been Endangered </vt:lpstr>
      <vt:lpstr> From Four Legs to Two</vt:lpstr>
      <vt:lpstr> Aliens Among Us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Surprising Facts About The Early Humans</dc:title>
  <dc:creator>Joseph Naumann</dc:creator>
  <cp:lastModifiedBy>Joseph Naumann</cp:lastModifiedBy>
  <cp:revision>8</cp:revision>
  <dcterms:created xsi:type="dcterms:W3CDTF">2017-07-11T04:30:23Z</dcterms:created>
  <dcterms:modified xsi:type="dcterms:W3CDTF">2017-07-11T05:39:56Z</dcterms:modified>
</cp:coreProperties>
</file>