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Lst>
  <p:notesMasterIdLst>
    <p:notesMasterId r:id="rId69"/>
  </p:notesMasterIdLst>
  <p:handoutMasterIdLst>
    <p:handoutMasterId r:id="rId70"/>
  </p:handoutMasterIdLst>
  <p:sldIdLst>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1" r:id="rId54"/>
    <p:sldId id="310"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6" autoAdjust="0"/>
    <p:restoredTop sz="94660"/>
  </p:normalViewPr>
  <p:slideViewPr>
    <p:cSldViewPr>
      <p:cViewPr varScale="1">
        <p:scale>
          <a:sx n="63" d="100"/>
          <a:sy n="63" d="100"/>
        </p:scale>
        <p:origin x="78" y="636"/>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notesViewPr>
    <p:cSldViewPr showGuides="1">
      <p:cViewPr varScale="1">
        <p:scale>
          <a:sx n="76" d="100"/>
          <a:sy n="76" d="100"/>
        </p:scale>
        <p:origin x="16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t>12/6/2016</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t>‹#›</a:t>
            </a:fld>
            <a:endParaRPr/>
          </a:p>
        </p:txBody>
      </p:sp>
    </p:spTree>
    <p:extLst>
      <p:ext uri="{BB962C8B-B14F-4D97-AF65-F5344CB8AC3E}">
        <p14:creationId xmlns:p14="http://schemas.microsoft.com/office/powerpoint/2010/main"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t>12/6/2016</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t>‹#›</a:t>
            </a:fld>
            <a:endParaRPr/>
          </a:p>
        </p:txBody>
      </p:sp>
    </p:spTree>
    <p:extLst>
      <p:ext uri="{BB962C8B-B14F-4D97-AF65-F5344CB8AC3E}">
        <p14:creationId xmlns:p14="http://schemas.microsoft.com/office/powerpoint/2010/main"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t>1</a:t>
            </a:fld>
            <a:endParaRPr lang="en-US"/>
          </a:p>
        </p:txBody>
      </p:sp>
    </p:spTree>
    <p:extLst>
      <p:ext uri="{BB962C8B-B14F-4D97-AF65-F5344CB8AC3E}">
        <p14:creationId xmlns:p14="http://schemas.microsoft.com/office/powerpoint/2010/main" val="2908644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214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3150744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val="2153475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val="1991763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val="2264308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t>12/6/2016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val="3638904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val="140658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t>12/6/2016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val="356168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t>12/6/2016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val="2469684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12/6/2016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188034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2768311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12/6/2016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val="448990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12/6/2016</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82588" y="4495800"/>
            <a:ext cx="9220200" cy="1016000"/>
          </a:xfrm>
        </p:spPr>
        <p:txBody>
          <a:bodyPr>
            <a:normAutofit fontScale="92500" lnSpcReduction="20000"/>
          </a:bodyPr>
          <a:lstStyle/>
          <a:p>
            <a:endParaRPr lang="en-US" dirty="0"/>
          </a:p>
          <a:p>
            <a:endParaRPr lang="en-US" dirty="0"/>
          </a:p>
          <a:p>
            <a:r>
              <a:rPr lang="en-US" dirty="0"/>
              <a:t>    Nina </a:t>
            </a:r>
            <a:r>
              <a:rPr lang="en-US" dirty="0" err="1"/>
              <a:t>Godlewski</a:t>
            </a:r>
            <a:r>
              <a:rPr lang="en-US" dirty="0"/>
              <a:t>, Tech Insider </a:t>
            </a:r>
          </a:p>
          <a:p>
            <a:endParaRPr lang="en-US" dirty="0"/>
          </a:p>
          <a:p>
            <a:endParaRPr lang="en-US" dirty="0"/>
          </a:p>
        </p:txBody>
      </p:sp>
      <p:sp>
        <p:nvSpPr>
          <p:cNvPr id="2" name="Title 1"/>
          <p:cNvSpPr>
            <a:spLocks noGrp="1"/>
          </p:cNvSpPr>
          <p:nvPr>
            <p:ph type="ctrTitle"/>
          </p:nvPr>
        </p:nvSpPr>
        <p:spPr/>
        <p:txBody>
          <a:bodyPr>
            <a:normAutofit fontScale="90000"/>
          </a:bodyPr>
          <a:lstStyle/>
          <a:p>
            <a:r>
              <a:rPr lang="en-US" b="1" dirty="0" smtClean="0">
                <a:effectLst>
                  <a:outerShdw blurRad="38100" dist="38100" dir="2700000" algn="tl">
                    <a:srgbClr val="000000">
                      <a:alpha val="43137"/>
                    </a:srgbClr>
                  </a:outerShdw>
                </a:effectLst>
              </a:rPr>
              <a:t>Rare photos show life inside North Korea's top-secret </a:t>
            </a:r>
            <a:r>
              <a:rPr lang="en-US" b="1" dirty="0" smtClean="0">
                <a:effectLst>
                  <a:outerShdw blurRad="38100" dist="38100" dir="2700000" algn="tl">
                    <a:srgbClr val="000000">
                      <a:alpha val="43137"/>
                    </a:srgbClr>
                  </a:outerShdw>
                </a:effectLst>
              </a:rPr>
              <a:t>military and burdened civilians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170295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7611" y="990600"/>
            <a:ext cx="10174681" cy="5867400"/>
          </a:xfrm>
          <a:prstGeom prst="rect">
            <a:avLst/>
          </a:prstGeom>
        </p:spPr>
      </p:pic>
      <p:sp>
        <p:nvSpPr>
          <p:cNvPr id="3" name="Title 2"/>
          <p:cNvSpPr>
            <a:spLocks noGrp="1"/>
          </p:cNvSpPr>
          <p:nvPr>
            <p:ph type="title"/>
          </p:nvPr>
        </p:nvSpPr>
        <p:spPr>
          <a:xfrm>
            <a:off x="1" y="0"/>
            <a:ext cx="12188824" cy="990600"/>
          </a:xfrm>
        </p:spPr>
        <p:txBody>
          <a:bodyPr>
            <a:normAutofit fontScale="90000"/>
          </a:bodyPr>
          <a:lstStyle/>
          <a:p>
            <a:r>
              <a:rPr lang="en-US" dirty="0"/>
              <a:t>Today the North Korean military is comprised of over 1.2 million active soldiers.</a:t>
            </a:r>
          </a:p>
        </p:txBody>
      </p:sp>
    </p:spTree>
    <p:extLst>
      <p:ext uri="{BB962C8B-B14F-4D97-AF65-F5344CB8AC3E}">
        <p14:creationId xmlns:p14="http://schemas.microsoft.com/office/powerpoint/2010/main" val="288800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685800"/>
            <a:ext cx="9556954" cy="6172200"/>
          </a:xfrm>
          <a:prstGeom prst="rect">
            <a:avLst/>
          </a:prstGeom>
        </p:spPr>
      </p:pic>
      <p:sp>
        <p:nvSpPr>
          <p:cNvPr id="3" name="Title 2"/>
          <p:cNvSpPr>
            <a:spLocks noGrp="1"/>
          </p:cNvSpPr>
          <p:nvPr>
            <p:ph type="title"/>
          </p:nvPr>
        </p:nvSpPr>
        <p:spPr>
          <a:xfrm>
            <a:off x="0" y="0"/>
            <a:ext cx="12266611" cy="685800"/>
          </a:xfrm>
        </p:spPr>
        <p:txBody>
          <a:bodyPr/>
          <a:lstStyle/>
          <a:p>
            <a:r>
              <a:rPr lang="en-US" dirty="0"/>
              <a:t>And there are another 7.7 million on reserve.</a:t>
            </a:r>
          </a:p>
        </p:txBody>
      </p:sp>
    </p:spTree>
    <p:extLst>
      <p:ext uri="{BB962C8B-B14F-4D97-AF65-F5344CB8AC3E}">
        <p14:creationId xmlns:p14="http://schemas.microsoft.com/office/powerpoint/2010/main" val="45792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3412" y="1371600"/>
            <a:ext cx="8229600" cy="5486400"/>
          </a:xfrm>
          <a:prstGeom prst="rect">
            <a:avLst/>
          </a:prstGeom>
        </p:spPr>
      </p:pic>
      <p:sp>
        <p:nvSpPr>
          <p:cNvPr id="3" name="Title 2"/>
          <p:cNvSpPr>
            <a:spLocks noGrp="1"/>
          </p:cNvSpPr>
          <p:nvPr>
            <p:ph type="title"/>
          </p:nvPr>
        </p:nvSpPr>
        <p:spPr>
          <a:xfrm>
            <a:off x="1" y="0"/>
            <a:ext cx="12188824" cy="1371600"/>
          </a:xfrm>
        </p:spPr>
        <p:txBody>
          <a:bodyPr>
            <a:normAutofit fontScale="90000"/>
          </a:bodyPr>
          <a:lstStyle/>
          <a:p>
            <a:r>
              <a:rPr lang="en-US" dirty="0"/>
              <a:t>Most people serve in the military after completing high school. Men serve for 10 years and women serve for seven years.</a:t>
            </a:r>
          </a:p>
        </p:txBody>
      </p:sp>
    </p:spTree>
    <p:extLst>
      <p:ext uri="{BB962C8B-B14F-4D97-AF65-F5344CB8AC3E}">
        <p14:creationId xmlns:p14="http://schemas.microsoft.com/office/powerpoint/2010/main" val="403720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1034142"/>
            <a:ext cx="8735786" cy="5823857"/>
          </a:xfrm>
          <a:prstGeom prst="rect">
            <a:avLst/>
          </a:prstGeom>
        </p:spPr>
      </p:pic>
      <p:sp>
        <p:nvSpPr>
          <p:cNvPr id="3" name="Title 2"/>
          <p:cNvSpPr>
            <a:spLocks noGrp="1"/>
          </p:cNvSpPr>
          <p:nvPr>
            <p:ph type="title"/>
          </p:nvPr>
        </p:nvSpPr>
        <p:spPr>
          <a:xfrm>
            <a:off x="1" y="0"/>
            <a:ext cx="12188824" cy="1066800"/>
          </a:xfrm>
        </p:spPr>
        <p:txBody>
          <a:bodyPr/>
          <a:lstStyle/>
          <a:p>
            <a:r>
              <a:rPr lang="en-US" dirty="0"/>
              <a:t>Those who go to college serve for five years after completing their degree.</a:t>
            </a:r>
          </a:p>
        </p:txBody>
      </p:sp>
    </p:spTree>
    <p:extLst>
      <p:ext uri="{BB962C8B-B14F-4D97-AF65-F5344CB8AC3E}">
        <p14:creationId xmlns:p14="http://schemas.microsoft.com/office/powerpoint/2010/main" val="226148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1295400"/>
            <a:ext cx="8229600" cy="5486400"/>
          </a:xfrm>
          <a:prstGeom prst="rect">
            <a:avLst/>
          </a:prstGeom>
        </p:spPr>
      </p:pic>
      <p:sp>
        <p:nvSpPr>
          <p:cNvPr id="3" name="Title 2"/>
          <p:cNvSpPr>
            <a:spLocks noGrp="1"/>
          </p:cNvSpPr>
          <p:nvPr>
            <p:ph type="title"/>
          </p:nvPr>
        </p:nvSpPr>
        <p:spPr>
          <a:xfrm>
            <a:off x="1" y="0"/>
            <a:ext cx="12188824" cy="1295400"/>
          </a:xfrm>
        </p:spPr>
        <p:txBody>
          <a:bodyPr>
            <a:normAutofit fontScale="90000"/>
          </a:bodyPr>
          <a:lstStyle/>
          <a:p>
            <a:r>
              <a:rPr lang="en-US" dirty="0"/>
              <a:t>But those who study science only serve for three years. This was decided by Kim </a:t>
            </a:r>
            <a:r>
              <a:rPr lang="en-US" dirty="0" err="1"/>
              <a:t>Jong-il</a:t>
            </a:r>
            <a:r>
              <a:rPr lang="en-US" dirty="0"/>
              <a:t> in 2015 to encourage people to study science.</a:t>
            </a:r>
          </a:p>
        </p:txBody>
      </p:sp>
    </p:spTree>
    <p:extLst>
      <p:ext uri="{BB962C8B-B14F-4D97-AF65-F5344CB8AC3E}">
        <p14:creationId xmlns:p14="http://schemas.microsoft.com/office/powerpoint/2010/main" val="4243443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7611" y="707570"/>
            <a:ext cx="9610045" cy="6150429"/>
          </a:xfrm>
          <a:prstGeom prst="rect">
            <a:avLst/>
          </a:prstGeom>
        </p:spPr>
      </p:pic>
      <p:sp>
        <p:nvSpPr>
          <p:cNvPr id="3" name="Title 2"/>
          <p:cNvSpPr>
            <a:spLocks noGrp="1"/>
          </p:cNvSpPr>
          <p:nvPr>
            <p:ph type="title"/>
          </p:nvPr>
        </p:nvSpPr>
        <p:spPr>
          <a:xfrm>
            <a:off x="32420" y="0"/>
            <a:ext cx="12156405" cy="685800"/>
          </a:xfrm>
        </p:spPr>
        <p:txBody>
          <a:bodyPr/>
          <a:lstStyle/>
          <a:p>
            <a:r>
              <a:rPr lang="en-US" dirty="0"/>
              <a:t>The military is the country's largest employer.</a:t>
            </a:r>
          </a:p>
        </p:txBody>
      </p:sp>
    </p:spTree>
    <p:extLst>
      <p:ext uri="{BB962C8B-B14F-4D97-AF65-F5344CB8AC3E}">
        <p14:creationId xmlns:p14="http://schemas.microsoft.com/office/powerpoint/2010/main" val="2599416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9612" y="1066800"/>
            <a:ext cx="8686800" cy="5791200"/>
          </a:xfrm>
          <a:prstGeom prst="rect">
            <a:avLst/>
          </a:prstGeom>
        </p:spPr>
      </p:pic>
      <p:sp>
        <p:nvSpPr>
          <p:cNvPr id="3" name="Title 2"/>
          <p:cNvSpPr>
            <a:spLocks noGrp="1"/>
          </p:cNvSpPr>
          <p:nvPr>
            <p:ph type="title"/>
          </p:nvPr>
        </p:nvSpPr>
        <p:spPr>
          <a:xfrm>
            <a:off x="1" y="0"/>
            <a:ext cx="12188824" cy="1524000"/>
          </a:xfrm>
        </p:spPr>
        <p:txBody>
          <a:bodyPr>
            <a:normAutofit/>
          </a:bodyPr>
          <a:lstStyle/>
          <a:p>
            <a:r>
              <a:rPr lang="en-US" dirty="0"/>
              <a:t>The North Korean air force is made up of over 1,300 aircrafts. The newest plane was obtained in 1999.</a:t>
            </a:r>
          </a:p>
        </p:txBody>
      </p:sp>
    </p:spTree>
    <p:extLst>
      <p:ext uri="{BB962C8B-B14F-4D97-AF65-F5344CB8AC3E}">
        <p14:creationId xmlns:p14="http://schemas.microsoft.com/office/powerpoint/2010/main" val="121341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055812" y="1066800"/>
            <a:ext cx="8686800" cy="5791200"/>
          </a:xfrm>
          <a:prstGeom prst="rect">
            <a:avLst/>
          </a:prstGeom>
        </p:spPr>
      </p:pic>
      <p:sp>
        <p:nvSpPr>
          <p:cNvPr id="3" name="Title 2"/>
          <p:cNvSpPr>
            <a:spLocks noGrp="1"/>
          </p:cNvSpPr>
          <p:nvPr>
            <p:ph type="title"/>
          </p:nvPr>
        </p:nvSpPr>
        <p:spPr>
          <a:xfrm>
            <a:off x="1" y="0"/>
            <a:ext cx="12188824" cy="1447800"/>
          </a:xfrm>
        </p:spPr>
        <p:txBody>
          <a:bodyPr>
            <a:normAutofit/>
          </a:bodyPr>
          <a:lstStyle/>
          <a:p>
            <a:r>
              <a:rPr lang="en-US" dirty="0"/>
              <a:t>It is believed that the North Korean military has 260 amphibious landing crafts in its Naval force.</a:t>
            </a:r>
          </a:p>
        </p:txBody>
      </p:sp>
    </p:spTree>
    <p:extLst>
      <p:ext uri="{BB962C8B-B14F-4D97-AF65-F5344CB8AC3E}">
        <p14:creationId xmlns:p14="http://schemas.microsoft.com/office/powerpoint/2010/main" val="325047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997033" y="1524000"/>
            <a:ext cx="8422105" cy="5334000"/>
          </a:xfrm>
          <a:prstGeom prst="rect">
            <a:avLst/>
          </a:prstGeom>
        </p:spPr>
      </p:pic>
      <p:sp>
        <p:nvSpPr>
          <p:cNvPr id="3" name="Title 2"/>
          <p:cNvSpPr>
            <a:spLocks noGrp="1"/>
          </p:cNvSpPr>
          <p:nvPr>
            <p:ph type="title"/>
          </p:nvPr>
        </p:nvSpPr>
        <p:spPr>
          <a:xfrm>
            <a:off x="1" y="0"/>
            <a:ext cx="12188824" cy="1524000"/>
          </a:xfrm>
        </p:spPr>
        <p:txBody>
          <a:bodyPr>
            <a:normAutofit/>
          </a:bodyPr>
          <a:lstStyle/>
          <a:p>
            <a:r>
              <a:rPr lang="en-US" dirty="0"/>
              <a:t>The North Korean missile program began development in the late 1960s, but really began to flourish in the 1970s.</a:t>
            </a:r>
          </a:p>
        </p:txBody>
      </p:sp>
    </p:spTree>
    <p:extLst>
      <p:ext uri="{BB962C8B-B14F-4D97-AF65-F5344CB8AC3E}">
        <p14:creationId xmlns:p14="http://schemas.microsoft.com/office/powerpoint/2010/main" val="4040195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51012" y="1447800"/>
            <a:ext cx="8125456" cy="5410200"/>
          </a:xfrm>
          <a:prstGeom prst="rect">
            <a:avLst/>
          </a:prstGeom>
        </p:spPr>
      </p:pic>
      <p:sp>
        <p:nvSpPr>
          <p:cNvPr id="3" name="Title 2"/>
          <p:cNvSpPr>
            <a:spLocks noGrp="1"/>
          </p:cNvSpPr>
          <p:nvPr>
            <p:ph type="title"/>
          </p:nvPr>
        </p:nvSpPr>
        <p:spPr>
          <a:xfrm>
            <a:off x="74613" y="0"/>
            <a:ext cx="12114212" cy="1447800"/>
          </a:xfrm>
        </p:spPr>
        <p:txBody>
          <a:bodyPr>
            <a:normAutofit/>
          </a:bodyPr>
          <a:lstStyle/>
          <a:p>
            <a:r>
              <a:rPr lang="en-US" dirty="0"/>
              <a:t>Today, North Korea is thought to be in possession of over 1,000 long, medium, and short-range missiles.</a:t>
            </a:r>
          </a:p>
        </p:txBody>
      </p:sp>
    </p:spTree>
    <p:extLst>
      <p:ext uri="{BB962C8B-B14F-4D97-AF65-F5344CB8AC3E}">
        <p14:creationId xmlns:p14="http://schemas.microsoft.com/office/powerpoint/2010/main" val="1587863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163" y="457200"/>
            <a:ext cx="10360501" cy="5816601"/>
          </a:xfrm>
        </p:spPr>
        <p:txBody>
          <a:bodyPr/>
          <a:lstStyle/>
          <a:p>
            <a:r>
              <a:rPr lang="en-US" dirty="0"/>
              <a:t>Little is known about North Korea, and maybe even less is known about the country's military. </a:t>
            </a:r>
          </a:p>
          <a:p>
            <a:endParaRPr lang="en-US" dirty="0"/>
          </a:p>
          <a:p>
            <a:r>
              <a:rPr lang="en-US" dirty="0"/>
              <a:t>And while photos can be instrumental in learning about everyday life in the hermit kingdom, they can be extremely difficult to get past the border and out of the country.</a:t>
            </a:r>
          </a:p>
          <a:p>
            <a:endParaRPr lang="en-US" dirty="0"/>
          </a:p>
          <a:p>
            <a:r>
              <a:rPr lang="en-US" dirty="0"/>
              <a:t>But a recent Reuters package has a set of rare photos of North Korea's military, ranging from 2006 to 2015, which reveal a snapshot of life as a soldier in North Korea.</a:t>
            </a:r>
          </a:p>
        </p:txBody>
      </p:sp>
    </p:spTree>
    <p:extLst>
      <p:ext uri="{BB962C8B-B14F-4D97-AF65-F5344CB8AC3E}">
        <p14:creationId xmlns:p14="http://schemas.microsoft.com/office/powerpoint/2010/main" val="229757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27212" y="1143000"/>
            <a:ext cx="8030444" cy="5715000"/>
          </a:xfrm>
          <a:prstGeom prst="rect">
            <a:avLst/>
          </a:prstGeom>
        </p:spPr>
      </p:pic>
      <p:sp>
        <p:nvSpPr>
          <p:cNvPr id="3" name="Title 2"/>
          <p:cNvSpPr>
            <a:spLocks noGrp="1"/>
          </p:cNvSpPr>
          <p:nvPr>
            <p:ph type="title"/>
          </p:nvPr>
        </p:nvSpPr>
        <p:spPr>
          <a:xfrm>
            <a:off x="1" y="0"/>
            <a:ext cx="12188824" cy="1143000"/>
          </a:xfrm>
        </p:spPr>
        <p:txBody>
          <a:bodyPr/>
          <a:lstStyle/>
          <a:p>
            <a:r>
              <a:rPr lang="en-US" dirty="0"/>
              <a:t>In 2015 it became mandatory for all women to serve in the military.</a:t>
            </a:r>
          </a:p>
        </p:txBody>
      </p:sp>
    </p:spTree>
    <p:extLst>
      <p:ext uri="{BB962C8B-B14F-4D97-AF65-F5344CB8AC3E}">
        <p14:creationId xmlns:p14="http://schemas.microsoft.com/office/powerpoint/2010/main" val="1876031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2411" y="762000"/>
            <a:ext cx="8910109" cy="6096000"/>
          </a:xfrm>
          <a:prstGeom prst="rect">
            <a:avLst/>
          </a:prstGeom>
        </p:spPr>
      </p:pic>
      <p:sp>
        <p:nvSpPr>
          <p:cNvPr id="3" name="Title 2"/>
          <p:cNvSpPr>
            <a:spLocks noGrp="1"/>
          </p:cNvSpPr>
          <p:nvPr>
            <p:ph type="title"/>
          </p:nvPr>
        </p:nvSpPr>
        <p:spPr>
          <a:xfrm>
            <a:off x="1" y="76200"/>
            <a:ext cx="12188824" cy="990600"/>
          </a:xfrm>
        </p:spPr>
        <p:txBody>
          <a:bodyPr>
            <a:normAutofit fontScale="90000"/>
          </a:bodyPr>
          <a:lstStyle/>
          <a:p>
            <a:r>
              <a:rPr lang="en-US" dirty="0"/>
              <a:t>Before 2015 women served purely on a voluntary basis.</a:t>
            </a:r>
          </a:p>
        </p:txBody>
      </p:sp>
    </p:spTree>
    <p:extLst>
      <p:ext uri="{BB962C8B-B14F-4D97-AF65-F5344CB8AC3E}">
        <p14:creationId xmlns:p14="http://schemas.microsoft.com/office/powerpoint/2010/main" val="2572906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4411" y="1066800"/>
            <a:ext cx="8697671" cy="5791200"/>
          </a:xfrm>
          <a:prstGeom prst="rect">
            <a:avLst/>
          </a:prstGeom>
        </p:spPr>
      </p:pic>
      <p:sp>
        <p:nvSpPr>
          <p:cNvPr id="3" name="Title 2"/>
          <p:cNvSpPr>
            <a:spLocks noGrp="1"/>
          </p:cNvSpPr>
          <p:nvPr>
            <p:ph type="title"/>
          </p:nvPr>
        </p:nvSpPr>
        <p:spPr>
          <a:xfrm>
            <a:off x="1" y="0"/>
            <a:ext cx="12188824" cy="1447800"/>
          </a:xfrm>
        </p:spPr>
        <p:txBody>
          <a:bodyPr>
            <a:normAutofit/>
          </a:bodyPr>
          <a:lstStyle/>
          <a:p>
            <a:r>
              <a:rPr lang="en-US" dirty="0"/>
              <a:t>Citizens of North Korea may only own a motor vehicle if they are a military or government official.</a:t>
            </a:r>
          </a:p>
        </p:txBody>
      </p:sp>
    </p:spTree>
    <p:extLst>
      <p:ext uri="{BB962C8B-B14F-4D97-AF65-F5344CB8AC3E}">
        <p14:creationId xmlns:p14="http://schemas.microsoft.com/office/powerpoint/2010/main" val="61539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2012" y="1447800"/>
            <a:ext cx="8115300" cy="5410200"/>
          </a:xfrm>
          <a:prstGeom prst="rect">
            <a:avLst/>
          </a:prstGeom>
        </p:spPr>
      </p:pic>
      <p:sp>
        <p:nvSpPr>
          <p:cNvPr id="3" name="Title 2"/>
          <p:cNvSpPr>
            <a:spLocks noGrp="1"/>
          </p:cNvSpPr>
          <p:nvPr>
            <p:ph type="title"/>
          </p:nvPr>
        </p:nvSpPr>
        <p:spPr>
          <a:xfrm>
            <a:off x="1" y="0"/>
            <a:ext cx="12188824" cy="1447800"/>
          </a:xfrm>
        </p:spPr>
        <p:txBody>
          <a:bodyPr>
            <a:normAutofit/>
          </a:bodyPr>
          <a:lstStyle/>
          <a:p>
            <a:r>
              <a:rPr lang="en-US" dirty="0"/>
              <a:t>Soldiers in the military face malnourishment and hunger due to a lack of food availability and rigorous training.</a:t>
            </a:r>
          </a:p>
        </p:txBody>
      </p:sp>
    </p:spTree>
    <p:extLst>
      <p:ext uri="{BB962C8B-B14F-4D97-AF65-F5344CB8AC3E}">
        <p14:creationId xmlns:p14="http://schemas.microsoft.com/office/powerpoint/2010/main" val="181695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7612" y="1066800"/>
            <a:ext cx="8686800" cy="5791200"/>
          </a:xfrm>
          <a:prstGeom prst="rect">
            <a:avLst/>
          </a:prstGeom>
        </p:spPr>
      </p:pic>
      <p:sp>
        <p:nvSpPr>
          <p:cNvPr id="3" name="Title 2"/>
          <p:cNvSpPr>
            <a:spLocks noGrp="1"/>
          </p:cNvSpPr>
          <p:nvPr>
            <p:ph type="title"/>
          </p:nvPr>
        </p:nvSpPr>
        <p:spPr>
          <a:xfrm>
            <a:off x="1" y="0"/>
            <a:ext cx="12188824" cy="1066800"/>
          </a:xfrm>
        </p:spPr>
        <p:txBody>
          <a:bodyPr/>
          <a:lstStyle/>
          <a:p>
            <a:r>
              <a:rPr lang="en-US" dirty="0"/>
              <a:t>Nuclear tests were conducted within the country in 2006, 2009, and 2013.</a:t>
            </a:r>
          </a:p>
        </p:txBody>
      </p:sp>
    </p:spTree>
    <p:extLst>
      <p:ext uri="{BB962C8B-B14F-4D97-AF65-F5344CB8AC3E}">
        <p14:creationId xmlns:p14="http://schemas.microsoft.com/office/powerpoint/2010/main" val="1441844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2012" y="1524000"/>
            <a:ext cx="8001000" cy="5334000"/>
          </a:xfrm>
          <a:prstGeom prst="rect">
            <a:avLst/>
          </a:prstGeom>
        </p:spPr>
      </p:pic>
      <p:sp>
        <p:nvSpPr>
          <p:cNvPr id="3" name="Title 2"/>
          <p:cNvSpPr>
            <a:spLocks noGrp="1"/>
          </p:cNvSpPr>
          <p:nvPr>
            <p:ph type="title"/>
          </p:nvPr>
        </p:nvSpPr>
        <p:spPr>
          <a:xfrm>
            <a:off x="-77787" y="0"/>
            <a:ext cx="12266612" cy="1524000"/>
          </a:xfrm>
        </p:spPr>
        <p:txBody>
          <a:bodyPr>
            <a:normAutofit/>
          </a:bodyPr>
          <a:lstStyle/>
          <a:p>
            <a:r>
              <a:rPr lang="en-US" sz="2800" dirty="0"/>
              <a:t>North Korea's military is now one of the largest in the world and the exact details of conditions for soldiers stay under tight wraps. There is likely so much we don't know about the world's fourth largest military.</a:t>
            </a:r>
          </a:p>
        </p:txBody>
      </p:sp>
    </p:spTree>
    <p:extLst>
      <p:ext uri="{BB962C8B-B14F-4D97-AF65-F5344CB8AC3E}">
        <p14:creationId xmlns:p14="http://schemas.microsoft.com/office/powerpoint/2010/main" val="2338081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 y="1290320"/>
            <a:ext cx="9007269" cy="5567680"/>
          </a:xfrm>
          <a:prstGeom prst="rect">
            <a:avLst/>
          </a:prstGeom>
        </p:spPr>
      </p:pic>
      <p:sp>
        <p:nvSpPr>
          <p:cNvPr id="3" name="Title 2"/>
          <p:cNvSpPr>
            <a:spLocks noGrp="1"/>
          </p:cNvSpPr>
          <p:nvPr>
            <p:ph type="title"/>
          </p:nvPr>
        </p:nvSpPr>
        <p:spPr>
          <a:xfrm>
            <a:off x="0" y="55880"/>
            <a:ext cx="12188825" cy="1087120"/>
          </a:xfrm>
        </p:spPr>
        <p:txBody>
          <a:bodyPr>
            <a:noAutofit/>
          </a:bodyPr>
          <a:lstStyle/>
          <a:p>
            <a:r>
              <a:rPr lang="en-US" sz="2400" dirty="0"/>
              <a:t>Lunch With A Side of </a:t>
            </a:r>
            <a:r>
              <a:rPr lang="en-US" sz="2400" dirty="0" smtClean="0"/>
              <a:t>Propaganda - As </a:t>
            </a:r>
            <a:r>
              <a:rPr lang="en-US" sz="2400" dirty="0"/>
              <a:t>this waitress goes about her work routine, there is endless propaganda playing on the television in the background of the restaurant.</a:t>
            </a:r>
          </a:p>
        </p:txBody>
      </p:sp>
    </p:spTree>
    <p:extLst>
      <p:ext uri="{BB962C8B-B14F-4D97-AF65-F5344CB8AC3E}">
        <p14:creationId xmlns:p14="http://schemas.microsoft.com/office/powerpoint/2010/main" val="268259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b="13924"/>
          <a:stretch/>
        </p:blipFill>
        <p:spPr>
          <a:xfrm>
            <a:off x="437374" y="838200"/>
            <a:ext cx="11314077" cy="6019800"/>
          </a:xfrm>
          <a:prstGeom prst="rect">
            <a:avLst/>
          </a:prstGeom>
        </p:spPr>
      </p:pic>
      <p:sp>
        <p:nvSpPr>
          <p:cNvPr id="3" name="Title 2"/>
          <p:cNvSpPr>
            <a:spLocks noGrp="1"/>
          </p:cNvSpPr>
          <p:nvPr>
            <p:ph type="title"/>
          </p:nvPr>
        </p:nvSpPr>
        <p:spPr>
          <a:xfrm>
            <a:off x="1" y="0"/>
            <a:ext cx="12188824" cy="838200"/>
          </a:xfrm>
        </p:spPr>
        <p:txBody>
          <a:bodyPr>
            <a:normAutofit/>
          </a:bodyPr>
          <a:lstStyle/>
          <a:p>
            <a:r>
              <a:rPr lang="en-US" sz="2400" dirty="0"/>
              <a:t>These commuters look beyond just unhappy. They look as though they are devoid of any capability of caring or having hope anymore.</a:t>
            </a:r>
          </a:p>
        </p:txBody>
      </p:sp>
    </p:spTree>
    <p:extLst>
      <p:ext uri="{BB962C8B-B14F-4D97-AF65-F5344CB8AC3E}">
        <p14:creationId xmlns:p14="http://schemas.microsoft.com/office/powerpoint/2010/main" val="265099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1219200"/>
            <a:ext cx="9122325" cy="5638800"/>
          </a:xfrm>
          <a:prstGeom prst="rect">
            <a:avLst/>
          </a:prstGeom>
        </p:spPr>
      </p:pic>
      <p:sp>
        <p:nvSpPr>
          <p:cNvPr id="3" name="Title 2"/>
          <p:cNvSpPr>
            <a:spLocks noGrp="1"/>
          </p:cNvSpPr>
          <p:nvPr>
            <p:ph type="title"/>
          </p:nvPr>
        </p:nvSpPr>
        <p:spPr>
          <a:xfrm>
            <a:off x="0" y="0"/>
            <a:ext cx="12342811" cy="1219200"/>
          </a:xfrm>
        </p:spPr>
        <p:txBody>
          <a:bodyPr>
            <a:normAutofit/>
          </a:bodyPr>
          <a:lstStyle/>
          <a:p>
            <a:r>
              <a:rPr lang="en-US" sz="2800" dirty="0"/>
              <a:t> Interestingly, the taxi cabs are strictly for locals. Tourists are strictly prohibited from using the taxis for transportation.</a:t>
            </a:r>
          </a:p>
        </p:txBody>
      </p:sp>
    </p:spTree>
    <p:extLst>
      <p:ext uri="{BB962C8B-B14F-4D97-AF65-F5344CB8AC3E}">
        <p14:creationId xmlns:p14="http://schemas.microsoft.com/office/powerpoint/2010/main" val="689705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98612" y="1143000"/>
            <a:ext cx="9245600" cy="5715000"/>
          </a:xfrm>
          <a:prstGeom prst="rect">
            <a:avLst/>
          </a:prstGeom>
        </p:spPr>
      </p:pic>
      <p:sp>
        <p:nvSpPr>
          <p:cNvPr id="3" name="Title 2"/>
          <p:cNvSpPr>
            <a:spLocks noGrp="1"/>
          </p:cNvSpPr>
          <p:nvPr>
            <p:ph type="title"/>
          </p:nvPr>
        </p:nvSpPr>
        <p:spPr>
          <a:xfrm>
            <a:off x="1" y="0"/>
            <a:ext cx="12188824" cy="1143000"/>
          </a:xfrm>
        </p:spPr>
        <p:txBody>
          <a:bodyPr>
            <a:noAutofit/>
          </a:bodyPr>
          <a:lstStyle/>
          <a:p>
            <a:r>
              <a:rPr lang="en-US" sz="2400" dirty="0"/>
              <a:t> Interestingly, even though outside cameras are prohibited, the people in the photograph do not seem to have any qualms about being photographed, particularly in front of a government building.</a:t>
            </a:r>
          </a:p>
        </p:txBody>
      </p:sp>
    </p:spTree>
    <p:extLst>
      <p:ext uri="{BB962C8B-B14F-4D97-AF65-F5344CB8AC3E}">
        <p14:creationId xmlns:p14="http://schemas.microsoft.com/office/powerpoint/2010/main" val="45874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3412" y="1469570"/>
            <a:ext cx="8082644" cy="5388429"/>
          </a:xfrm>
          <a:prstGeom prst="rect">
            <a:avLst/>
          </a:prstGeom>
        </p:spPr>
      </p:pic>
      <p:sp>
        <p:nvSpPr>
          <p:cNvPr id="3" name="Title 2"/>
          <p:cNvSpPr>
            <a:spLocks noGrp="1"/>
          </p:cNvSpPr>
          <p:nvPr>
            <p:ph type="title"/>
          </p:nvPr>
        </p:nvSpPr>
        <p:spPr>
          <a:xfrm>
            <a:off x="1" y="0"/>
            <a:ext cx="12188824" cy="1447800"/>
          </a:xfrm>
        </p:spPr>
        <p:txBody>
          <a:bodyPr>
            <a:normAutofit/>
          </a:bodyPr>
          <a:lstStyle/>
          <a:p>
            <a:r>
              <a:rPr lang="en-US" dirty="0"/>
              <a:t>The Korean War began in 1950 when 75,000 soldiers from the North crossed the border and invaded the South.</a:t>
            </a:r>
          </a:p>
        </p:txBody>
      </p:sp>
    </p:spTree>
    <p:extLst>
      <p:ext uri="{BB962C8B-B14F-4D97-AF65-F5344CB8AC3E}">
        <p14:creationId xmlns:p14="http://schemas.microsoft.com/office/powerpoint/2010/main" val="208503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65212" y="762000"/>
            <a:ext cx="9837318" cy="6080760"/>
          </a:xfrm>
          <a:prstGeom prst="rect">
            <a:avLst/>
          </a:prstGeom>
        </p:spPr>
      </p:pic>
      <p:sp>
        <p:nvSpPr>
          <p:cNvPr id="3" name="Title 2"/>
          <p:cNvSpPr>
            <a:spLocks noGrp="1"/>
          </p:cNvSpPr>
          <p:nvPr>
            <p:ph type="title"/>
          </p:nvPr>
        </p:nvSpPr>
        <p:spPr>
          <a:xfrm>
            <a:off x="1" y="0"/>
            <a:ext cx="12188824" cy="762000"/>
          </a:xfrm>
        </p:spPr>
        <p:txBody>
          <a:bodyPr>
            <a:normAutofit/>
          </a:bodyPr>
          <a:lstStyle/>
          <a:p>
            <a:r>
              <a:rPr lang="en-US" sz="2400" dirty="0"/>
              <a:t> In the distance, we can see a group of soldiers sitting in the bed of a truck, which is not commonly how soldiers travel around.</a:t>
            </a:r>
          </a:p>
        </p:txBody>
      </p:sp>
    </p:spTree>
    <p:extLst>
      <p:ext uri="{BB962C8B-B14F-4D97-AF65-F5344CB8AC3E}">
        <p14:creationId xmlns:p14="http://schemas.microsoft.com/office/powerpoint/2010/main" val="1653298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79799" y="1493520"/>
            <a:ext cx="8629227" cy="5334000"/>
          </a:xfrm>
          <a:prstGeom prst="rect">
            <a:avLst/>
          </a:prstGeom>
        </p:spPr>
      </p:pic>
      <p:sp>
        <p:nvSpPr>
          <p:cNvPr id="3" name="Title 2"/>
          <p:cNvSpPr>
            <a:spLocks noGrp="1"/>
          </p:cNvSpPr>
          <p:nvPr>
            <p:ph type="title"/>
          </p:nvPr>
        </p:nvSpPr>
        <p:spPr>
          <a:xfrm>
            <a:off x="1" y="0"/>
            <a:ext cx="12188824" cy="1371600"/>
          </a:xfrm>
        </p:spPr>
        <p:txBody>
          <a:bodyPr>
            <a:noAutofit/>
          </a:bodyPr>
          <a:lstStyle/>
          <a:p>
            <a:r>
              <a:rPr lang="en-US" sz="2400" dirty="0"/>
              <a:t> Along with many other restrictions, some of the items that are banned from entering the country include cameras, cell phones, and adult literature. Michal </a:t>
            </a:r>
            <a:r>
              <a:rPr lang="en-US" sz="2400" dirty="0" err="1"/>
              <a:t>Huniewicz</a:t>
            </a:r>
            <a:r>
              <a:rPr lang="en-US" sz="2400" dirty="0"/>
              <a:t> had to smuggle his camera in to capture some of these images.</a:t>
            </a:r>
          </a:p>
        </p:txBody>
      </p:sp>
    </p:spTree>
    <p:extLst>
      <p:ext uri="{BB962C8B-B14F-4D97-AF65-F5344CB8AC3E}">
        <p14:creationId xmlns:p14="http://schemas.microsoft.com/office/powerpoint/2010/main" val="460494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25063" y="838200"/>
            <a:ext cx="9738699" cy="6019800"/>
          </a:xfrm>
          <a:prstGeom prst="rect">
            <a:avLst/>
          </a:prstGeom>
        </p:spPr>
      </p:pic>
      <p:sp>
        <p:nvSpPr>
          <p:cNvPr id="3" name="Title 2"/>
          <p:cNvSpPr>
            <a:spLocks noGrp="1"/>
          </p:cNvSpPr>
          <p:nvPr>
            <p:ph type="title"/>
          </p:nvPr>
        </p:nvSpPr>
        <p:spPr>
          <a:xfrm>
            <a:off x="1" y="0"/>
            <a:ext cx="12188824" cy="838200"/>
          </a:xfrm>
        </p:spPr>
        <p:txBody>
          <a:bodyPr>
            <a:normAutofit/>
          </a:bodyPr>
          <a:lstStyle/>
          <a:p>
            <a:r>
              <a:rPr lang="en-US" sz="2400" dirty="0"/>
              <a:t> Even in the most obscure places, there are the eyes of the government watching and monitoring every person’s move.</a:t>
            </a:r>
          </a:p>
        </p:txBody>
      </p:sp>
    </p:spTree>
    <p:extLst>
      <p:ext uri="{BB962C8B-B14F-4D97-AF65-F5344CB8AC3E}">
        <p14:creationId xmlns:p14="http://schemas.microsoft.com/office/powerpoint/2010/main" val="1626427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51160" y="762000"/>
            <a:ext cx="9837318" cy="6080760"/>
          </a:xfrm>
          <a:prstGeom prst="rect">
            <a:avLst/>
          </a:prstGeom>
        </p:spPr>
      </p:pic>
      <p:sp>
        <p:nvSpPr>
          <p:cNvPr id="3" name="Title 2"/>
          <p:cNvSpPr>
            <a:spLocks noGrp="1"/>
          </p:cNvSpPr>
          <p:nvPr>
            <p:ph type="title"/>
          </p:nvPr>
        </p:nvSpPr>
        <p:spPr>
          <a:xfrm>
            <a:off x="150813" y="0"/>
            <a:ext cx="12038012" cy="762000"/>
          </a:xfrm>
        </p:spPr>
        <p:txBody>
          <a:bodyPr>
            <a:normAutofit/>
          </a:bodyPr>
          <a:lstStyle/>
          <a:p>
            <a:r>
              <a:rPr lang="en-US" sz="2400" dirty="0"/>
              <a:t> We’re not sure if this kind of activity is prohibited in North Korea as well, but nothing is stopping this man from answering nature’s call.</a:t>
            </a:r>
          </a:p>
        </p:txBody>
      </p:sp>
    </p:spTree>
    <p:extLst>
      <p:ext uri="{BB962C8B-B14F-4D97-AF65-F5344CB8AC3E}">
        <p14:creationId xmlns:p14="http://schemas.microsoft.com/office/powerpoint/2010/main" val="165284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1219200"/>
            <a:ext cx="9122325" cy="5638800"/>
          </a:xfrm>
          <a:prstGeom prst="rect">
            <a:avLst/>
          </a:prstGeom>
        </p:spPr>
      </p:pic>
      <p:sp>
        <p:nvSpPr>
          <p:cNvPr id="3" name="Title 2"/>
          <p:cNvSpPr>
            <a:spLocks noGrp="1"/>
          </p:cNvSpPr>
          <p:nvPr>
            <p:ph type="title"/>
          </p:nvPr>
        </p:nvSpPr>
        <p:spPr>
          <a:xfrm>
            <a:off x="74613" y="0"/>
            <a:ext cx="12114212" cy="1066800"/>
          </a:xfrm>
        </p:spPr>
        <p:txBody>
          <a:bodyPr>
            <a:noAutofit/>
          </a:bodyPr>
          <a:lstStyle/>
          <a:p>
            <a:r>
              <a:rPr lang="en-US" sz="2400" dirty="0"/>
              <a:t> As a tourist in North Korea, you must be accompanied by a guide at all times, and the guide instructs you on when to sleep and eat. No freedom of choice, even for visitors.</a:t>
            </a:r>
          </a:p>
        </p:txBody>
      </p:sp>
    </p:spTree>
    <p:extLst>
      <p:ext uri="{BB962C8B-B14F-4D97-AF65-F5344CB8AC3E}">
        <p14:creationId xmlns:p14="http://schemas.microsoft.com/office/powerpoint/2010/main" val="342526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97648" y="1066800"/>
            <a:ext cx="9393530" cy="580644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Since it is not common to own and drive a car in North Korea, most people walk or get around by bicycle, if they can afford it. Despite this, many roads in North Korea are paved.</a:t>
            </a:r>
          </a:p>
        </p:txBody>
      </p:sp>
    </p:spTree>
    <p:extLst>
      <p:ext uri="{BB962C8B-B14F-4D97-AF65-F5344CB8AC3E}">
        <p14:creationId xmlns:p14="http://schemas.microsoft.com/office/powerpoint/2010/main" val="1315202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94887" y="1295400"/>
            <a:ext cx="8999051" cy="5562600"/>
          </a:xfrm>
          <a:prstGeom prst="rect">
            <a:avLst/>
          </a:prstGeom>
        </p:spPr>
      </p:pic>
      <p:sp>
        <p:nvSpPr>
          <p:cNvPr id="3" name="Title 2"/>
          <p:cNvSpPr>
            <a:spLocks noGrp="1"/>
          </p:cNvSpPr>
          <p:nvPr>
            <p:ph type="title"/>
          </p:nvPr>
        </p:nvSpPr>
        <p:spPr>
          <a:xfrm>
            <a:off x="1" y="0"/>
            <a:ext cx="12188824" cy="1295400"/>
          </a:xfrm>
        </p:spPr>
        <p:txBody>
          <a:bodyPr>
            <a:noAutofit/>
          </a:bodyPr>
          <a:lstStyle/>
          <a:p>
            <a:r>
              <a:rPr lang="en-US" sz="2400" dirty="0"/>
              <a:t> With China being separated by only a small body of water, we can see the stark differences between the two countries. One depleted and held back by its government, and the other standing tall with its skyscrapers and accomplishments.</a:t>
            </a:r>
          </a:p>
        </p:txBody>
      </p:sp>
    </p:spTree>
    <p:extLst>
      <p:ext uri="{BB962C8B-B14F-4D97-AF65-F5344CB8AC3E}">
        <p14:creationId xmlns:p14="http://schemas.microsoft.com/office/powerpoint/2010/main" val="348152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0011" y="990600"/>
            <a:ext cx="9492149" cy="5867400"/>
          </a:xfrm>
          <a:prstGeom prst="rect">
            <a:avLst/>
          </a:prstGeom>
        </p:spPr>
      </p:pic>
      <p:sp>
        <p:nvSpPr>
          <p:cNvPr id="3" name="Title 2"/>
          <p:cNvSpPr>
            <a:spLocks noGrp="1"/>
          </p:cNvSpPr>
          <p:nvPr>
            <p:ph type="title"/>
          </p:nvPr>
        </p:nvSpPr>
        <p:spPr>
          <a:xfrm>
            <a:off x="1" y="0"/>
            <a:ext cx="12188824" cy="1143000"/>
          </a:xfrm>
        </p:spPr>
        <p:txBody>
          <a:bodyPr>
            <a:normAutofit/>
          </a:bodyPr>
          <a:lstStyle/>
          <a:p>
            <a:r>
              <a:rPr lang="en-US" sz="2400" dirty="0"/>
              <a:t> There is only enough produce to provide exactly what is needed, with no excess. For that reason, only locals are allowed to shop for food.</a:t>
            </a:r>
          </a:p>
        </p:txBody>
      </p:sp>
    </p:spTree>
    <p:extLst>
      <p:ext uri="{BB962C8B-B14F-4D97-AF65-F5344CB8AC3E}">
        <p14:creationId xmlns:p14="http://schemas.microsoft.com/office/powerpoint/2010/main" val="30279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3426" y="762000"/>
            <a:ext cx="9861973" cy="6096000"/>
          </a:xfrm>
          <a:prstGeom prst="rect">
            <a:avLst/>
          </a:prstGeom>
        </p:spPr>
      </p:pic>
      <p:sp>
        <p:nvSpPr>
          <p:cNvPr id="3" name="Title 2"/>
          <p:cNvSpPr>
            <a:spLocks noGrp="1"/>
          </p:cNvSpPr>
          <p:nvPr>
            <p:ph type="title"/>
          </p:nvPr>
        </p:nvSpPr>
        <p:spPr>
          <a:xfrm>
            <a:off x="1" y="0"/>
            <a:ext cx="12188824" cy="762000"/>
          </a:xfrm>
        </p:spPr>
        <p:txBody>
          <a:bodyPr>
            <a:normAutofit/>
          </a:bodyPr>
          <a:lstStyle/>
          <a:p>
            <a:r>
              <a:rPr lang="en-US" sz="2400" dirty="0"/>
              <a:t> In order to take the bus and other public transportation, citizens of North Korea must obtain a valid permit.</a:t>
            </a:r>
          </a:p>
        </p:txBody>
      </p:sp>
    </p:spTree>
    <p:extLst>
      <p:ext uri="{BB962C8B-B14F-4D97-AF65-F5344CB8AC3E}">
        <p14:creationId xmlns:p14="http://schemas.microsoft.com/office/powerpoint/2010/main" val="1502959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70012" y="1234440"/>
            <a:ext cx="9097670" cy="562356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It is said that all photographs of statues must include the entire figure. In addition to smuggling in a camera, the photographer also broke this rule of the strict country.</a:t>
            </a:r>
          </a:p>
        </p:txBody>
      </p:sp>
    </p:spTree>
    <p:extLst>
      <p:ext uri="{BB962C8B-B14F-4D97-AF65-F5344CB8AC3E}">
        <p14:creationId xmlns:p14="http://schemas.microsoft.com/office/powerpoint/2010/main" val="129205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60612" y="1371600"/>
            <a:ext cx="8115300" cy="5410200"/>
          </a:xfrm>
          <a:prstGeom prst="rect">
            <a:avLst/>
          </a:prstGeom>
        </p:spPr>
      </p:pic>
      <p:sp>
        <p:nvSpPr>
          <p:cNvPr id="3" name="Title 2"/>
          <p:cNvSpPr>
            <a:spLocks noGrp="1"/>
          </p:cNvSpPr>
          <p:nvPr>
            <p:ph type="title"/>
          </p:nvPr>
        </p:nvSpPr>
        <p:spPr>
          <a:xfrm>
            <a:off x="0" y="0"/>
            <a:ext cx="12188825" cy="1371600"/>
          </a:xfrm>
        </p:spPr>
        <p:txBody>
          <a:bodyPr>
            <a:normAutofit fontScale="90000"/>
          </a:bodyPr>
          <a:lstStyle/>
          <a:p>
            <a:r>
              <a:rPr lang="en-US" dirty="0"/>
              <a:t>After the Korean War, North and South Korea were split. The Soviet Union had control of the North and the United Nations was controlling the South.</a:t>
            </a:r>
          </a:p>
        </p:txBody>
      </p:sp>
    </p:spTree>
    <p:extLst>
      <p:ext uri="{BB962C8B-B14F-4D97-AF65-F5344CB8AC3E}">
        <p14:creationId xmlns:p14="http://schemas.microsoft.com/office/powerpoint/2010/main" val="357717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7537" y="1066800"/>
            <a:ext cx="9368875" cy="579120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Though a risky photo to take, the photographer captured a real moment in which the soldiers are caught a little off-guard, looking a little less stern than usual.</a:t>
            </a:r>
          </a:p>
        </p:txBody>
      </p:sp>
    </p:spTree>
    <p:extLst>
      <p:ext uri="{BB962C8B-B14F-4D97-AF65-F5344CB8AC3E}">
        <p14:creationId xmlns:p14="http://schemas.microsoft.com/office/powerpoint/2010/main" val="1921024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46212" y="1234440"/>
            <a:ext cx="9097670" cy="5623560"/>
          </a:xfrm>
          <a:prstGeom prst="rect">
            <a:avLst/>
          </a:prstGeom>
        </p:spPr>
      </p:pic>
      <p:sp>
        <p:nvSpPr>
          <p:cNvPr id="3" name="Title 2"/>
          <p:cNvSpPr>
            <a:spLocks noGrp="1"/>
          </p:cNvSpPr>
          <p:nvPr>
            <p:ph type="title"/>
          </p:nvPr>
        </p:nvSpPr>
        <p:spPr>
          <a:xfrm>
            <a:off x="74613" y="0"/>
            <a:ext cx="12114212" cy="1219200"/>
          </a:xfrm>
        </p:spPr>
        <p:txBody>
          <a:bodyPr>
            <a:noAutofit/>
          </a:bodyPr>
          <a:lstStyle/>
          <a:p>
            <a:r>
              <a:rPr lang="en-US" sz="2400" dirty="0"/>
              <a:t> It is clear in this photo that law and order come first, as these two women and a child rush to clean the street in front of a guard, who is observing their every move.</a:t>
            </a:r>
          </a:p>
        </p:txBody>
      </p:sp>
    </p:spTree>
    <p:extLst>
      <p:ext uri="{BB962C8B-B14F-4D97-AF65-F5344CB8AC3E}">
        <p14:creationId xmlns:p14="http://schemas.microsoft.com/office/powerpoint/2010/main" val="370662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9975" y="1082040"/>
            <a:ext cx="9368875" cy="579120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Engineers must carry their equipment from one side of the city to the other due to lack of funds that would allow easier and more convenient transportation.</a:t>
            </a:r>
          </a:p>
        </p:txBody>
      </p:sp>
    </p:spTree>
    <p:extLst>
      <p:ext uri="{BB962C8B-B14F-4D97-AF65-F5344CB8AC3E}">
        <p14:creationId xmlns:p14="http://schemas.microsoft.com/office/powerpoint/2010/main" val="228425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027113" y="1325880"/>
            <a:ext cx="10134600" cy="5568752"/>
          </a:xfrm>
          <a:prstGeom prst="rect">
            <a:avLst/>
          </a:prstGeom>
        </p:spPr>
      </p:pic>
      <p:sp>
        <p:nvSpPr>
          <p:cNvPr id="3" name="Title 2"/>
          <p:cNvSpPr>
            <a:spLocks noGrp="1"/>
          </p:cNvSpPr>
          <p:nvPr>
            <p:ph type="title"/>
          </p:nvPr>
        </p:nvSpPr>
        <p:spPr>
          <a:xfrm>
            <a:off x="1" y="0"/>
            <a:ext cx="12188824" cy="1295400"/>
          </a:xfrm>
        </p:spPr>
        <p:txBody>
          <a:bodyPr>
            <a:noAutofit/>
          </a:bodyPr>
          <a:lstStyle/>
          <a:p>
            <a:r>
              <a:rPr lang="en-US" sz="2400" dirty="0"/>
              <a:t> Television programming in North Korea is highly controlled and monitored, and there is only state provided programming. Additionally, apart from a controlled domestic network, there is no internet access in the country.</a:t>
            </a:r>
          </a:p>
        </p:txBody>
      </p:sp>
    </p:spTree>
    <p:extLst>
      <p:ext uri="{BB962C8B-B14F-4D97-AF65-F5344CB8AC3E}">
        <p14:creationId xmlns:p14="http://schemas.microsoft.com/office/powerpoint/2010/main" val="224550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1412" y="838200"/>
            <a:ext cx="9738698" cy="6019800"/>
          </a:xfrm>
          <a:prstGeom prst="rect">
            <a:avLst/>
          </a:prstGeom>
        </p:spPr>
      </p:pic>
      <p:sp>
        <p:nvSpPr>
          <p:cNvPr id="3" name="Title 2"/>
          <p:cNvSpPr>
            <a:spLocks noGrp="1"/>
          </p:cNvSpPr>
          <p:nvPr>
            <p:ph type="title"/>
          </p:nvPr>
        </p:nvSpPr>
        <p:spPr>
          <a:xfrm>
            <a:off x="0" y="0"/>
            <a:ext cx="12188825" cy="838200"/>
          </a:xfrm>
        </p:spPr>
        <p:txBody>
          <a:bodyPr>
            <a:normAutofit/>
          </a:bodyPr>
          <a:lstStyle/>
          <a:p>
            <a:r>
              <a:rPr lang="en-US" sz="2400" dirty="0"/>
              <a:t> Dressed in similarly simple clothing, this is a glimpse of the daily lives of residents of North Korea.</a:t>
            </a:r>
          </a:p>
        </p:txBody>
      </p:sp>
    </p:spTree>
    <p:extLst>
      <p:ext uri="{BB962C8B-B14F-4D97-AF65-F5344CB8AC3E}">
        <p14:creationId xmlns:p14="http://schemas.microsoft.com/office/powerpoint/2010/main" val="4072167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3811" y="792480"/>
            <a:ext cx="9812663" cy="6065520"/>
          </a:xfrm>
          <a:prstGeom prst="rect">
            <a:avLst/>
          </a:prstGeom>
        </p:spPr>
      </p:pic>
      <p:sp>
        <p:nvSpPr>
          <p:cNvPr id="3" name="Title 2"/>
          <p:cNvSpPr>
            <a:spLocks noGrp="1"/>
          </p:cNvSpPr>
          <p:nvPr>
            <p:ph type="title"/>
          </p:nvPr>
        </p:nvSpPr>
        <p:spPr>
          <a:xfrm>
            <a:off x="1" y="0"/>
            <a:ext cx="12188824" cy="762000"/>
          </a:xfrm>
        </p:spPr>
        <p:txBody>
          <a:bodyPr>
            <a:normAutofit/>
          </a:bodyPr>
          <a:lstStyle/>
          <a:p>
            <a:r>
              <a:rPr lang="en-US" sz="2400" dirty="0"/>
              <a:t> In contrast to the poverty that is commonly found in the rest of the country, capital city Pyongyang is gleaming and well developed.</a:t>
            </a:r>
          </a:p>
        </p:txBody>
      </p:sp>
    </p:spTree>
    <p:extLst>
      <p:ext uri="{BB962C8B-B14F-4D97-AF65-F5344CB8AC3E}">
        <p14:creationId xmlns:p14="http://schemas.microsoft.com/office/powerpoint/2010/main" val="18269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09332" y="1295400"/>
            <a:ext cx="8999051" cy="5562600"/>
          </a:xfrm>
          <a:prstGeom prst="rect">
            <a:avLst/>
          </a:prstGeom>
        </p:spPr>
      </p:pic>
      <p:sp>
        <p:nvSpPr>
          <p:cNvPr id="3" name="Title 2"/>
          <p:cNvSpPr>
            <a:spLocks noGrp="1"/>
          </p:cNvSpPr>
          <p:nvPr>
            <p:ph type="title"/>
          </p:nvPr>
        </p:nvSpPr>
        <p:spPr>
          <a:xfrm>
            <a:off x="28892" y="-30480"/>
            <a:ext cx="12159933" cy="1325880"/>
          </a:xfrm>
        </p:spPr>
        <p:txBody>
          <a:bodyPr>
            <a:noAutofit/>
          </a:bodyPr>
          <a:lstStyle/>
          <a:p>
            <a:r>
              <a:rPr lang="en-US" sz="2400" dirty="0"/>
              <a:t> In addition to having to obtain a permit for public transportation, people must obtain a permit in order to travel to and from different places. This is yet another way for the government to monitor every person.</a:t>
            </a:r>
          </a:p>
        </p:txBody>
      </p:sp>
    </p:spTree>
    <p:extLst>
      <p:ext uri="{BB962C8B-B14F-4D97-AF65-F5344CB8AC3E}">
        <p14:creationId xmlns:p14="http://schemas.microsoft.com/office/powerpoint/2010/main" val="2787187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725" y="0"/>
            <a:ext cx="11119375" cy="6873240"/>
          </a:xfrm>
          <a:prstGeom prst="rect">
            <a:avLst/>
          </a:prstGeom>
        </p:spPr>
      </p:pic>
      <p:sp>
        <p:nvSpPr>
          <p:cNvPr id="3" name="Title 2"/>
          <p:cNvSpPr>
            <a:spLocks noGrp="1"/>
          </p:cNvSpPr>
          <p:nvPr>
            <p:ph type="title"/>
          </p:nvPr>
        </p:nvSpPr>
        <p:spPr>
          <a:xfrm>
            <a:off x="517897" y="5156200"/>
            <a:ext cx="11136203" cy="1701800"/>
          </a:xfrm>
        </p:spPr>
        <p:txBody>
          <a:bodyPr>
            <a:noAutofit/>
          </a:bodyPr>
          <a:lstStyle/>
          <a:p>
            <a:r>
              <a:rPr lang="en-US" sz="2400" dirty="0"/>
              <a:t> The Sino-Korean Friendship Bridge was built over the Yalu River, connecting the cities of Sinuiju, North Korea with Dandong, China. It was renamed to “Yalu River Bridge” in 1990. Pedestrians are not allowed to cross the bridge and it is one of the only ways to enter or leave the country.</a:t>
            </a:r>
          </a:p>
        </p:txBody>
      </p:sp>
    </p:spTree>
    <p:extLst>
      <p:ext uri="{BB962C8B-B14F-4D97-AF65-F5344CB8AC3E}">
        <p14:creationId xmlns:p14="http://schemas.microsoft.com/office/powerpoint/2010/main" val="641397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63426" y="762000"/>
            <a:ext cx="9861973" cy="6096000"/>
          </a:xfrm>
          <a:prstGeom prst="rect">
            <a:avLst/>
          </a:prstGeom>
        </p:spPr>
      </p:pic>
      <p:sp>
        <p:nvSpPr>
          <p:cNvPr id="3" name="Title 2"/>
          <p:cNvSpPr>
            <a:spLocks noGrp="1"/>
          </p:cNvSpPr>
          <p:nvPr>
            <p:ph type="title"/>
          </p:nvPr>
        </p:nvSpPr>
        <p:spPr>
          <a:xfrm>
            <a:off x="1" y="0"/>
            <a:ext cx="12188824" cy="762000"/>
          </a:xfrm>
        </p:spPr>
        <p:txBody>
          <a:bodyPr>
            <a:normAutofit/>
          </a:bodyPr>
          <a:lstStyle/>
          <a:p>
            <a:r>
              <a:rPr lang="en-US" sz="2400" dirty="0"/>
              <a:t> The streets of the city are to be kept clean at all times, and women in uniform attend to this rule.</a:t>
            </a:r>
          </a:p>
        </p:txBody>
      </p:sp>
    </p:spTree>
    <p:extLst>
      <p:ext uri="{BB962C8B-B14F-4D97-AF65-F5344CB8AC3E}">
        <p14:creationId xmlns:p14="http://schemas.microsoft.com/office/powerpoint/2010/main" val="3892125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99663" y="868680"/>
            <a:ext cx="9689388" cy="5989320"/>
          </a:xfrm>
          <a:prstGeom prst="rect">
            <a:avLst/>
          </a:prstGeom>
        </p:spPr>
      </p:pic>
      <p:sp>
        <p:nvSpPr>
          <p:cNvPr id="3" name="Title 2"/>
          <p:cNvSpPr>
            <a:spLocks noGrp="1"/>
          </p:cNvSpPr>
          <p:nvPr>
            <p:ph type="title"/>
          </p:nvPr>
        </p:nvSpPr>
        <p:spPr>
          <a:xfrm>
            <a:off x="1" y="0"/>
            <a:ext cx="12188824" cy="838200"/>
          </a:xfrm>
        </p:spPr>
        <p:txBody>
          <a:bodyPr>
            <a:normAutofit/>
          </a:bodyPr>
          <a:lstStyle/>
          <a:p>
            <a:r>
              <a:rPr lang="en-US" sz="2400" dirty="0"/>
              <a:t> As a guard stands by to maintain order, people on bicycles wait for a train to pass before they can cross the path they are on.</a:t>
            </a:r>
          </a:p>
        </p:txBody>
      </p:sp>
    </p:spTree>
    <p:extLst>
      <p:ext uri="{BB962C8B-B14F-4D97-AF65-F5344CB8AC3E}">
        <p14:creationId xmlns:p14="http://schemas.microsoft.com/office/powerpoint/2010/main" val="129197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65312" y="1803400"/>
            <a:ext cx="7581900" cy="5054600"/>
          </a:xfrm>
          <a:prstGeom prst="rect">
            <a:avLst/>
          </a:prstGeom>
        </p:spPr>
      </p:pic>
      <p:sp>
        <p:nvSpPr>
          <p:cNvPr id="3" name="Title 2"/>
          <p:cNvSpPr>
            <a:spLocks noGrp="1"/>
          </p:cNvSpPr>
          <p:nvPr>
            <p:ph type="title"/>
          </p:nvPr>
        </p:nvSpPr>
        <p:spPr>
          <a:xfrm>
            <a:off x="1" y="0"/>
            <a:ext cx="12188824" cy="1701800"/>
          </a:xfrm>
        </p:spPr>
        <p:txBody>
          <a:bodyPr>
            <a:normAutofit fontScale="90000"/>
          </a:bodyPr>
          <a:lstStyle/>
          <a:p>
            <a:r>
              <a:rPr lang="en-US" dirty="0"/>
              <a:t>The Soviet Union put Kim Il-sung in charge of North Korea, which became known as the Democratic People’s Republic of Korea. His son, Kim </a:t>
            </a:r>
            <a:r>
              <a:rPr lang="en-US" dirty="0" err="1"/>
              <a:t>Jong-il</a:t>
            </a:r>
            <a:r>
              <a:rPr lang="en-US" dirty="0"/>
              <a:t>, took over after his death in 1994.</a:t>
            </a:r>
          </a:p>
        </p:txBody>
      </p:sp>
    </p:spTree>
    <p:extLst>
      <p:ext uri="{BB962C8B-B14F-4D97-AF65-F5344CB8AC3E}">
        <p14:creationId xmlns:p14="http://schemas.microsoft.com/office/powerpoint/2010/main" val="61649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348338" y="990600"/>
            <a:ext cx="9492149" cy="5867400"/>
          </a:xfrm>
          <a:prstGeom prst="rect">
            <a:avLst/>
          </a:prstGeom>
        </p:spPr>
      </p:pic>
      <p:sp>
        <p:nvSpPr>
          <p:cNvPr id="3" name="Title 2"/>
          <p:cNvSpPr>
            <a:spLocks noGrp="1"/>
          </p:cNvSpPr>
          <p:nvPr>
            <p:ph type="title"/>
          </p:nvPr>
        </p:nvSpPr>
        <p:spPr>
          <a:xfrm>
            <a:off x="1" y="0"/>
            <a:ext cx="12188824" cy="1066800"/>
          </a:xfrm>
        </p:spPr>
        <p:txBody>
          <a:bodyPr>
            <a:normAutofit/>
          </a:bodyPr>
          <a:lstStyle/>
          <a:p>
            <a:r>
              <a:rPr lang="en-US" sz="2400" dirty="0"/>
              <a:t> North Korea does not receive imports from other countries, therefore the crops that they cultivate are crucial for their sustenance and survival.</a:t>
            </a:r>
          </a:p>
        </p:txBody>
      </p:sp>
    </p:spTree>
    <p:extLst>
      <p:ext uri="{BB962C8B-B14F-4D97-AF65-F5344CB8AC3E}">
        <p14:creationId xmlns:p14="http://schemas.microsoft.com/office/powerpoint/2010/main" val="340877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49718" y="838200"/>
            <a:ext cx="9689389" cy="5989320"/>
          </a:xfrm>
          <a:prstGeom prst="rect">
            <a:avLst/>
          </a:prstGeom>
        </p:spPr>
      </p:pic>
      <p:sp>
        <p:nvSpPr>
          <p:cNvPr id="3" name="Title 2"/>
          <p:cNvSpPr>
            <a:spLocks noGrp="1"/>
          </p:cNvSpPr>
          <p:nvPr>
            <p:ph type="title"/>
          </p:nvPr>
        </p:nvSpPr>
        <p:spPr>
          <a:xfrm>
            <a:off x="1" y="0"/>
            <a:ext cx="12188824" cy="838200"/>
          </a:xfrm>
        </p:spPr>
        <p:txBody>
          <a:bodyPr>
            <a:normAutofit/>
          </a:bodyPr>
          <a:lstStyle/>
          <a:p>
            <a:r>
              <a:rPr lang="en-US" sz="2400" dirty="0"/>
              <a:t> Human waste is converted into fertilizer, which is crucial for farming and cultivating the crops that are distributed all over the country.</a:t>
            </a:r>
          </a:p>
        </p:txBody>
      </p:sp>
    </p:spTree>
    <p:extLst>
      <p:ext uri="{BB962C8B-B14F-4D97-AF65-F5344CB8AC3E}">
        <p14:creationId xmlns:p14="http://schemas.microsoft.com/office/powerpoint/2010/main" val="3542947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79799" y="1524000"/>
            <a:ext cx="8629227" cy="5334000"/>
          </a:xfrm>
          <a:prstGeom prst="rect">
            <a:avLst/>
          </a:prstGeom>
        </p:spPr>
      </p:pic>
      <p:sp>
        <p:nvSpPr>
          <p:cNvPr id="3" name="Title 2"/>
          <p:cNvSpPr>
            <a:spLocks noGrp="1"/>
          </p:cNvSpPr>
          <p:nvPr>
            <p:ph type="title"/>
          </p:nvPr>
        </p:nvSpPr>
        <p:spPr>
          <a:xfrm>
            <a:off x="1" y="0"/>
            <a:ext cx="12188824" cy="1701800"/>
          </a:xfrm>
        </p:spPr>
        <p:txBody>
          <a:bodyPr>
            <a:noAutofit/>
          </a:bodyPr>
          <a:lstStyle/>
          <a:p>
            <a:r>
              <a:rPr lang="en-US" sz="2400" dirty="0"/>
              <a:t> Even though there were no trains leaving that evening, there were people planted in the train station to make it seem as though there is free mobility available in the country. The government employs this tactic to try to portray an image of normalcy to the rest of the world.</a:t>
            </a:r>
          </a:p>
        </p:txBody>
      </p:sp>
    </p:spTree>
    <p:extLst>
      <p:ext uri="{BB962C8B-B14F-4D97-AF65-F5344CB8AC3E}">
        <p14:creationId xmlns:p14="http://schemas.microsoft.com/office/powerpoint/2010/main" val="30046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3812" y="1051560"/>
            <a:ext cx="9393530" cy="5806440"/>
          </a:xfrm>
          <a:prstGeom prst="rect">
            <a:avLst/>
          </a:prstGeom>
        </p:spPr>
      </p:pic>
      <p:sp>
        <p:nvSpPr>
          <p:cNvPr id="3" name="Title 2"/>
          <p:cNvSpPr>
            <a:spLocks noGrp="1"/>
          </p:cNvSpPr>
          <p:nvPr>
            <p:ph type="title"/>
          </p:nvPr>
        </p:nvSpPr>
        <p:spPr>
          <a:xfrm>
            <a:off x="1" y="0"/>
            <a:ext cx="12188824" cy="990600"/>
          </a:xfrm>
        </p:spPr>
        <p:txBody>
          <a:bodyPr>
            <a:noAutofit/>
          </a:bodyPr>
          <a:lstStyle/>
          <a:p>
            <a:r>
              <a:rPr lang="en-US" sz="2400" dirty="0"/>
              <a:t> The photographer who captured this photo was undertaking a very big risk by doing so, as he could have been arrested and his guide would have been tortured for participating in “espionage.”</a:t>
            </a:r>
          </a:p>
        </p:txBody>
      </p:sp>
    </p:spTree>
    <p:extLst>
      <p:ext uri="{BB962C8B-B14F-4D97-AF65-F5344CB8AC3E}">
        <p14:creationId xmlns:p14="http://schemas.microsoft.com/office/powerpoint/2010/main" val="2904857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4412" y="1341120"/>
            <a:ext cx="7037629" cy="5516880"/>
          </a:xfrm>
          <a:prstGeom prst="rect">
            <a:avLst/>
          </a:prstGeom>
        </p:spPr>
      </p:pic>
      <p:sp>
        <p:nvSpPr>
          <p:cNvPr id="3" name="Title 2"/>
          <p:cNvSpPr>
            <a:spLocks noGrp="1"/>
          </p:cNvSpPr>
          <p:nvPr>
            <p:ph type="title"/>
          </p:nvPr>
        </p:nvSpPr>
        <p:spPr>
          <a:xfrm>
            <a:off x="13653" y="0"/>
            <a:ext cx="12175172" cy="1371600"/>
          </a:xfrm>
        </p:spPr>
        <p:txBody>
          <a:bodyPr>
            <a:noAutofit/>
          </a:bodyPr>
          <a:lstStyle/>
          <a:p>
            <a:r>
              <a:rPr lang="en-US" sz="2400" dirty="0"/>
              <a:t> Up to 200,000 civilians are imprisoned in North Korea. They are held in prison camps that are enclosed by electric fences. Some of the prisoners have been accused of political crimes, and many even have had their extended family imprisoned along with them.</a:t>
            </a:r>
          </a:p>
        </p:txBody>
      </p:sp>
    </p:spTree>
    <p:extLst>
      <p:ext uri="{BB962C8B-B14F-4D97-AF65-F5344CB8AC3E}">
        <p14:creationId xmlns:p14="http://schemas.microsoft.com/office/powerpoint/2010/main" val="53755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24847" y="777240"/>
            <a:ext cx="9939130" cy="6096000"/>
          </a:xfrm>
          <a:prstGeom prst="rect">
            <a:avLst/>
          </a:prstGeom>
        </p:spPr>
      </p:pic>
      <p:sp>
        <p:nvSpPr>
          <p:cNvPr id="3" name="Title 2"/>
          <p:cNvSpPr>
            <a:spLocks noGrp="1"/>
          </p:cNvSpPr>
          <p:nvPr>
            <p:ph type="title"/>
          </p:nvPr>
        </p:nvSpPr>
        <p:spPr>
          <a:xfrm>
            <a:off x="0" y="0"/>
            <a:ext cx="12188825" cy="762000"/>
          </a:xfrm>
        </p:spPr>
        <p:txBody>
          <a:bodyPr>
            <a:normAutofit/>
          </a:bodyPr>
          <a:lstStyle/>
          <a:p>
            <a:r>
              <a:rPr lang="en-US" sz="2400" dirty="0"/>
              <a:t> Military and government officials are the only citizens allowed to own motor vehicles in this dictatorship.</a:t>
            </a:r>
          </a:p>
        </p:txBody>
      </p:sp>
    </p:spTree>
    <p:extLst>
      <p:ext uri="{BB962C8B-B14F-4D97-AF65-F5344CB8AC3E}">
        <p14:creationId xmlns:p14="http://schemas.microsoft.com/office/powerpoint/2010/main" val="31401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52509" y="1295400"/>
            <a:ext cx="9266978" cy="5562600"/>
          </a:xfrm>
          <a:prstGeom prst="rect">
            <a:avLst/>
          </a:prstGeom>
        </p:spPr>
      </p:pic>
      <p:sp>
        <p:nvSpPr>
          <p:cNvPr id="3" name="Title 2"/>
          <p:cNvSpPr>
            <a:spLocks noGrp="1"/>
          </p:cNvSpPr>
          <p:nvPr>
            <p:ph type="title"/>
          </p:nvPr>
        </p:nvSpPr>
        <p:spPr>
          <a:xfrm>
            <a:off x="-16828" y="15240"/>
            <a:ext cx="12205653" cy="1127760"/>
          </a:xfrm>
        </p:spPr>
        <p:txBody>
          <a:bodyPr>
            <a:noAutofit/>
          </a:bodyPr>
          <a:lstStyle/>
          <a:p>
            <a:r>
              <a:rPr lang="en-US" sz="2400" dirty="0"/>
              <a:t> There are 28 different approved haircut styles that North Korean women must follow. Unmarried women are only allowed to have short hair, while married women are presented with more options.</a:t>
            </a:r>
          </a:p>
        </p:txBody>
      </p:sp>
    </p:spTree>
    <p:extLst>
      <p:ext uri="{BB962C8B-B14F-4D97-AF65-F5344CB8AC3E}">
        <p14:creationId xmlns:p14="http://schemas.microsoft.com/office/powerpoint/2010/main" val="287391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17611" y="1066800"/>
            <a:ext cx="9973733" cy="579120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The missile program in North Korea was developed in the 1970’s along with help from the Soviet Union. This is still a huge hot button topic in international news today.</a:t>
            </a:r>
          </a:p>
        </p:txBody>
      </p:sp>
    </p:spTree>
    <p:extLst>
      <p:ext uri="{BB962C8B-B14F-4D97-AF65-F5344CB8AC3E}">
        <p14:creationId xmlns:p14="http://schemas.microsoft.com/office/powerpoint/2010/main" val="3207866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31887" y="838200"/>
            <a:ext cx="9738699" cy="6019800"/>
          </a:xfrm>
          <a:prstGeom prst="rect">
            <a:avLst/>
          </a:prstGeom>
        </p:spPr>
      </p:pic>
      <p:sp>
        <p:nvSpPr>
          <p:cNvPr id="3" name="Title 2"/>
          <p:cNvSpPr>
            <a:spLocks noGrp="1"/>
          </p:cNvSpPr>
          <p:nvPr>
            <p:ph type="title"/>
          </p:nvPr>
        </p:nvSpPr>
        <p:spPr>
          <a:xfrm>
            <a:off x="13651" y="-152400"/>
            <a:ext cx="12175173" cy="990600"/>
          </a:xfrm>
        </p:spPr>
        <p:txBody>
          <a:bodyPr>
            <a:normAutofit/>
          </a:bodyPr>
          <a:lstStyle/>
          <a:p>
            <a:r>
              <a:rPr lang="en-US" sz="2400" dirty="0"/>
              <a:t> The vibrant greenery is juxtaposed against what looks like a deserted community. Meanwhile, young children play along the crops.</a:t>
            </a:r>
          </a:p>
        </p:txBody>
      </p:sp>
    </p:spTree>
    <p:extLst>
      <p:ext uri="{BB962C8B-B14F-4D97-AF65-F5344CB8AC3E}">
        <p14:creationId xmlns:p14="http://schemas.microsoft.com/office/powerpoint/2010/main" val="345049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3812" y="1127760"/>
            <a:ext cx="9245600" cy="5715000"/>
          </a:xfrm>
          <a:prstGeom prst="rect">
            <a:avLst/>
          </a:prstGeom>
        </p:spPr>
      </p:pic>
      <p:sp>
        <p:nvSpPr>
          <p:cNvPr id="3" name="Title 2"/>
          <p:cNvSpPr>
            <a:spLocks noGrp="1"/>
          </p:cNvSpPr>
          <p:nvPr>
            <p:ph type="title"/>
          </p:nvPr>
        </p:nvSpPr>
        <p:spPr>
          <a:xfrm>
            <a:off x="0" y="0"/>
            <a:ext cx="12188825" cy="838200"/>
          </a:xfrm>
        </p:spPr>
        <p:txBody>
          <a:bodyPr>
            <a:normAutofit/>
          </a:bodyPr>
          <a:lstStyle/>
          <a:p>
            <a:r>
              <a:rPr lang="en-US" sz="2400" dirty="0"/>
              <a:t> Here we see just how limited the mobility is of the North Korean people, as evidenced by this nearly deserted train station.</a:t>
            </a:r>
          </a:p>
        </p:txBody>
      </p:sp>
    </p:spTree>
    <p:extLst>
      <p:ext uri="{BB962C8B-B14F-4D97-AF65-F5344CB8AC3E}">
        <p14:creationId xmlns:p14="http://schemas.microsoft.com/office/powerpoint/2010/main" val="86403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132012" y="1371600"/>
            <a:ext cx="8229600" cy="5486400"/>
          </a:xfrm>
          <a:prstGeom prst="rect">
            <a:avLst/>
          </a:prstGeom>
        </p:spPr>
      </p:pic>
      <p:sp>
        <p:nvSpPr>
          <p:cNvPr id="3" name="Title 2"/>
          <p:cNvSpPr>
            <a:spLocks noGrp="1"/>
          </p:cNvSpPr>
          <p:nvPr>
            <p:ph type="title"/>
          </p:nvPr>
        </p:nvSpPr>
        <p:spPr>
          <a:xfrm>
            <a:off x="1" y="0"/>
            <a:ext cx="12188824" cy="1371600"/>
          </a:xfrm>
        </p:spPr>
        <p:txBody>
          <a:bodyPr>
            <a:normAutofit fontScale="90000"/>
          </a:bodyPr>
          <a:lstStyle/>
          <a:p>
            <a:r>
              <a:rPr lang="en-US" dirty="0"/>
              <a:t>Kim Jong-un then took over as the ruler of the country in December of 2011 when his father and the former leader, Kim </a:t>
            </a:r>
            <a:r>
              <a:rPr lang="en-US" dirty="0" err="1"/>
              <a:t>Jong-il</a:t>
            </a:r>
            <a:r>
              <a:rPr lang="en-US" dirty="0"/>
              <a:t>, died of a heart attack.</a:t>
            </a:r>
          </a:p>
        </p:txBody>
      </p:sp>
    </p:spTree>
    <p:extLst>
      <p:ext uri="{BB962C8B-B14F-4D97-AF65-F5344CB8AC3E}">
        <p14:creationId xmlns:p14="http://schemas.microsoft.com/office/powerpoint/2010/main" val="13654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409975" y="1066800"/>
            <a:ext cx="9368875" cy="579120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The common architecture style of buildings in North Korea is very simplistic and linear. You won’t easily find many varying or creative details in buildings.</a:t>
            </a:r>
          </a:p>
        </p:txBody>
      </p:sp>
    </p:spTree>
    <p:extLst>
      <p:ext uri="{BB962C8B-B14F-4D97-AF65-F5344CB8AC3E}">
        <p14:creationId xmlns:p14="http://schemas.microsoft.com/office/powerpoint/2010/main" val="3938841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293811" y="838200"/>
            <a:ext cx="9472553" cy="6019800"/>
          </a:xfrm>
          <a:prstGeom prst="rect">
            <a:avLst/>
          </a:prstGeom>
        </p:spPr>
      </p:pic>
      <p:sp>
        <p:nvSpPr>
          <p:cNvPr id="3" name="Title 2"/>
          <p:cNvSpPr>
            <a:spLocks noGrp="1"/>
          </p:cNvSpPr>
          <p:nvPr>
            <p:ph type="title"/>
          </p:nvPr>
        </p:nvSpPr>
        <p:spPr>
          <a:xfrm>
            <a:off x="1" y="0"/>
            <a:ext cx="12188824" cy="838200"/>
          </a:xfrm>
        </p:spPr>
        <p:txBody>
          <a:bodyPr>
            <a:normAutofit/>
          </a:bodyPr>
          <a:lstStyle/>
          <a:p>
            <a:r>
              <a:rPr lang="en-US" sz="2400" dirty="0"/>
              <a:t> Despite the strict rules normally associated with a dictatorship such as North Korea, did you know that marijuana is actually legal there?</a:t>
            </a:r>
          </a:p>
        </p:txBody>
      </p:sp>
    </p:spTree>
    <p:extLst>
      <p:ext uri="{BB962C8B-B14F-4D97-AF65-F5344CB8AC3E}">
        <p14:creationId xmlns:p14="http://schemas.microsoft.com/office/powerpoint/2010/main" val="347546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751011" y="1066800"/>
            <a:ext cx="8720865" cy="5791200"/>
          </a:xfrm>
          <a:prstGeom prst="rect">
            <a:avLst/>
          </a:prstGeom>
        </p:spPr>
      </p:pic>
      <p:sp>
        <p:nvSpPr>
          <p:cNvPr id="3" name="Title 2"/>
          <p:cNvSpPr>
            <a:spLocks noGrp="1"/>
          </p:cNvSpPr>
          <p:nvPr>
            <p:ph type="title"/>
          </p:nvPr>
        </p:nvSpPr>
        <p:spPr>
          <a:xfrm>
            <a:off x="1" y="0"/>
            <a:ext cx="12188824" cy="1066800"/>
          </a:xfrm>
        </p:spPr>
        <p:txBody>
          <a:bodyPr>
            <a:noAutofit/>
          </a:bodyPr>
          <a:lstStyle/>
          <a:p>
            <a:r>
              <a:rPr lang="en-US" sz="2400" dirty="0"/>
              <a:t> North Korea actually has the largest stadium in the world. </a:t>
            </a:r>
            <a:r>
              <a:rPr lang="en-US" sz="2400" dirty="0" err="1"/>
              <a:t>Rungnado</a:t>
            </a:r>
            <a:r>
              <a:rPr lang="en-US" sz="2400" dirty="0"/>
              <a:t> May Day stadium can seat 150,000 people and regularly hosts extravagant sporting and national events.</a:t>
            </a:r>
          </a:p>
        </p:txBody>
      </p:sp>
    </p:spTree>
    <p:extLst>
      <p:ext uri="{BB962C8B-B14F-4D97-AF65-F5344CB8AC3E}">
        <p14:creationId xmlns:p14="http://schemas.microsoft.com/office/powerpoint/2010/main" val="1861508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149879" y="1295400"/>
            <a:ext cx="9889067" cy="5562600"/>
          </a:xfrm>
          <a:prstGeom prst="rect">
            <a:avLst/>
          </a:prstGeom>
        </p:spPr>
      </p:pic>
      <p:sp>
        <p:nvSpPr>
          <p:cNvPr id="3" name="Title 2"/>
          <p:cNvSpPr>
            <a:spLocks noGrp="1"/>
          </p:cNvSpPr>
          <p:nvPr>
            <p:ph type="title"/>
          </p:nvPr>
        </p:nvSpPr>
        <p:spPr>
          <a:xfrm>
            <a:off x="1" y="0"/>
            <a:ext cx="12188824" cy="1295400"/>
          </a:xfrm>
        </p:spPr>
        <p:txBody>
          <a:bodyPr>
            <a:noAutofit/>
          </a:bodyPr>
          <a:lstStyle/>
          <a:p>
            <a:r>
              <a:rPr lang="en-US" sz="2400" dirty="0"/>
              <a:t> The most popular attraction in North Korea is that of Kim </a:t>
            </a:r>
            <a:r>
              <a:rPr lang="en-US" sz="2400" dirty="0" err="1"/>
              <a:t>Jong-il’s</a:t>
            </a:r>
            <a:r>
              <a:rPr lang="en-US" sz="2400" dirty="0"/>
              <a:t> body, which is displayed in a glass case and is preserved for anyone, including foreign tourists, to see. You can find it at </a:t>
            </a:r>
            <a:r>
              <a:rPr lang="en-US" sz="2400" dirty="0" err="1"/>
              <a:t>Kumsusan</a:t>
            </a:r>
            <a:r>
              <a:rPr lang="en-US" sz="2400" dirty="0"/>
              <a:t> Memorial Palace.</a:t>
            </a:r>
          </a:p>
        </p:txBody>
      </p:sp>
    </p:spTree>
    <p:extLst>
      <p:ext uri="{BB962C8B-B14F-4D97-AF65-F5344CB8AC3E}">
        <p14:creationId xmlns:p14="http://schemas.microsoft.com/office/powerpoint/2010/main" val="298421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03412" y="1447800"/>
            <a:ext cx="8077467" cy="5379720"/>
          </a:xfrm>
          <a:prstGeom prst="rect">
            <a:avLst/>
          </a:prstGeom>
        </p:spPr>
      </p:pic>
      <p:sp>
        <p:nvSpPr>
          <p:cNvPr id="3" name="Title 2"/>
          <p:cNvSpPr>
            <a:spLocks noGrp="1"/>
          </p:cNvSpPr>
          <p:nvPr>
            <p:ph type="title"/>
          </p:nvPr>
        </p:nvSpPr>
        <p:spPr>
          <a:xfrm>
            <a:off x="-32069" y="-30480"/>
            <a:ext cx="12220893" cy="1402080"/>
          </a:xfrm>
        </p:spPr>
        <p:txBody>
          <a:bodyPr>
            <a:noAutofit/>
          </a:bodyPr>
          <a:lstStyle/>
          <a:p>
            <a:r>
              <a:rPr lang="en-US" sz="2400" dirty="0"/>
              <a:t> Half of the country’s 24 million population live in extreme poverty. Most do have access to basic human needs. In this picture, taken in North </a:t>
            </a:r>
            <a:r>
              <a:rPr lang="en-US" sz="2400" dirty="0" err="1"/>
              <a:t>Hamgyong</a:t>
            </a:r>
            <a:r>
              <a:rPr lang="en-US" sz="2400" dirty="0"/>
              <a:t> province, school children are helping to fix a pot hole on one of the only roads in the area.</a:t>
            </a:r>
          </a:p>
        </p:txBody>
      </p:sp>
    </p:spTree>
    <p:extLst>
      <p:ext uri="{BB962C8B-B14F-4D97-AF65-F5344CB8AC3E}">
        <p14:creationId xmlns:p14="http://schemas.microsoft.com/office/powerpoint/2010/main" val="174003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79612" y="1828800"/>
            <a:ext cx="7861852" cy="5029200"/>
          </a:xfrm>
          <a:prstGeom prst="rect">
            <a:avLst/>
          </a:prstGeom>
        </p:spPr>
      </p:pic>
      <p:sp>
        <p:nvSpPr>
          <p:cNvPr id="3" name="Title 2"/>
          <p:cNvSpPr>
            <a:spLocks noGrp="1"/>
          </p:cNvSpPr>
          <p:nvPr>
            <p:ph type="title"/>
          </p:nvPr>
        </p:nvSpPr>
        <p:spPr>
          <a:xfrm>
            <a:off x="0" y="30480"/>
            <a:ext cx="12188825" cy="1645920"/>
          </a:xfrm>
        </p:spPr>
        <p:txBody>
          <a:bodyPr>
            <a:noAutofit/>
          </a:bodyPr>
          <a:lstStyle/>
          <a:p>
            <a:r>
              <a:rPr lang="en-US" sz="2400" dirty="0"/>
              <a:t> The image of a seamstress at work was captured in a factory in </a:t>
            </a:r>
            <a:r>
              <a:rPr lang="en-US" sz="2400" dirty="0" err="1"/>
              <a:t>Sonbong</a:t>
            </a:r>
            <a:r>
              <a:rPr lang="en-US" sz="2400" dirty="0"/>
              <a:t>, North Korea. The textile factory is what is called ‘an economic zone’, which the country has introduced in order improve the lives and economic situations outside of the capital of Pyongyang.</a:t>
            </a:r>
          </a:p>
        </p:txBody>
      </p:sp>
    </p:spTree>
    <p:extLst>
      <p:ext uri="{BB962C8B-B14F-4D97-AF65-F5344CB8AC3E}">
        <p14:creationId xmlns:p14="http://schemas.microsoft.com/office/powerpoint/2010/main" val="237247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982661" y="1432560"/>
            <a:ext cx="8223504" cy="5410200"/>
          </a:xfrm>
          <a:prstGeom prst="rect">
            <a:avLst/>
          </a:prstGeom>
        </p:spPr>
      </p:pic>
      <p:sp>
        <p:nvSpPr>
          <p:cNvPr id="3" name="Title 2"/>
          <p:cNvSpPr>
            <a:spLocks noGrp="1"/>
          </p:cNvSpPr>
          <p:nvPr>
            <p:ph type="title"/>
          </p:nvPr>
        </p:nvSpPr>
        <p:spPr>
          <a:xfrm>
            <a:off x="1" y="0"/>
            <a:ext cx="12188824" cy="1447800"/>
          </a:xfrm>
        </p:spPr>
        <p:txBody>
          <a:bodyPr>
            <a:noAutofit/>
          </a:bodyPr>
          <a:lstStyle/>
          <a:p>
            <a:r>
              <a:rPr lang="en-US" sz="2400" dirty="0"/>
              <a:t> This North Korean soldier is walking past a ski slope that was being constructed in 2013 at </a:t>
            </a:r>
            <a:r>
              <a:rPr lang="en-US" sz="2400" dirty="0" err="1"/>
              <a:t>Masik</a:t>
            </a:r>
            <a:r>
              <a:rPr lang="en-US" sz="2400" dirty="0"/>
              <a:t> Pass. The country’s authorities have gone to great lengths to encourage participation in sports across the nation in recent years.</a:t>
            </a:r>
          </a:p>
        </p:txBody>
      </p:sp>
    </p:spTree>
    <p:extLst>
      <p:ext uri="{BB962C8B-B14F-4D97-AF65-F5344CB8AC3E}">
        <p14:creationId xmlns:p14="http://schemas.microsoft.com/office/powerpoint/2010/main" val="168572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284412" y="1447800"/>
            <a:ext cx="8633298" cy="5410200"/>
          </a:xfrm>
          <a:prstGeom prst="rect">
            <a:avLst/>
          </a:prstGeom>
        </p:spPr>
      </p:pic>
      <p:sp>
        <p:nvSpPr>
          <p:cNvPr id="3" name="Title 2"/>
          <p:cNvSpPr>
            <a:spLocks noGrp="1"/>
          </p:cNvSpPr>
          <p:nvPr>
            <p:ph type="title"/>
          </p:nvPr>
        </p:nvSpPr>
        <p:spPr>
          <a:xfrm>
            <a:off x="1" y="0"/>
            <a:ext cx="12188824" cy="1447800"/>
          </a:xfrm>
        </p:spPr>
        <p:txBody>
          <a:bodyPr>
            <a:normAutofit/>
          </a:bodyPr>
          <a:lstStyle/>
          <a:p>
            <a:r>
              <a:rPr lang="en-US" dirty="0"/>
              <a:t>Despite the fact that he is in charge of the fourth largest military in the world, Kim Jong-un has no formal military training.</a:t>
            </a:r>
          </a:p>
        </p:txBody>
      </p:sp>
    </p:spTree>
    <p:extLst>
      <p:ext uri="{BB962C8B-B14F-4D97-AF65-F5344CB8AC3E}">
        <p14:creationId xmlns:p14="http://schemas.microsoft.com/office/powerpoint/2010/main" val="425511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65312" y="1803400"/>
            <a:ext cx="7581900" cy="5054600"/>
          </a:xfrm>
          <a:prstGeom prst="rect">
            <a:avLst/>
          </a:prstGeom>
        </p:spPr>
      </p:pic>
      <p:sp>
        <p:nvSpPr>
          <p:cNvPr id="3" name="Title 2"/>
          <p:cNvSpPr>
            <a:spLocks noGrp="1"/>
          </p:cNvSpPr>
          <p:nvPr>
            <p:ph type="title"/>
          </p:nvPr>
        </p:nvSpPr>
        <p:spPr>
          <a:xfrm>
            <a:off x="1" y="0"/>
            <a:ext cx="12188824" cy="1701800"/>
          </a:xfrm>
        </p:spPr>
        <p:txBody>
          <a:bodyPr>
            <a:normAutofit fontScale="90000"/>
          </a:bodyPr>
          <a:lstStyle/>
          <a:p>
            <a:r>
              <a:rPr lang="en-US" dirty="0"/>
              <a:t>70% of ground forces and 50% of air and naval forces are deployed within around 62 miles of the demilitarized no man's land between North and South Korea as of 2014.</a:t>
            </a:r>
          </a:p>
        </p:txBody>
      </p:sp>
    </p:spTree>
    <p:extLst>
      <p:ext uri="{BB962C8B-B14F-4D97-AF65-F5344CB8AC3E}">
        <p14:creationId xmlns:p14="http://schemas.microsoft.com/office/powerpoint/2010/main" val="117864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2412" y="1077686"/>
            <a:ext cx="8670470" cy="5780313"/>
          </a:xfrm>
          <a:prstGeom prst="rect">
            <a:avLst/>
          </a:prstGeom>
        </p:spPr>
      </p:pic>
      <p:sp>
        <p:nvSpPr>
          <p:cNvPr id="3" name="Title 2"/>
          <p:cNvSpPr>
            <a:spLocks noGrp="1"/>
          </p:cNvSpPr>
          <p:nvPr>
            <p:ph type="title"/>
          </p:nvPr>
        </p:nvSpPr>
        <p:spPr>
          <a:xfrm>
            <a:off x="1" y="1"/>
            <a:ext cx="12188824" cy="1066800"/>
          </a:xfrm>
        </p:spPr>
        <p:txBody>
          <a:bodyPr/>
          <a:lstStyle/>
          <a:p>
            <a:r>
              <a:rPr lang="en-US" dirty="0"/>
              <a:t>North Korea's military is called the "Korean people's army" or the KPA.</a:t>
            </a:r>
          </a:p>
        </p:txBody>
      </p:sp>
    </p:spTree>
    <p:extLst>
      <p:ext uri="{BB962C8B-B14F-4D97-AF65-F5344CB8AC3E}">
        <p14:creationId xmlns:p14="http://schemas.microsoft.com/office/powerpoint/2010/main" val="1593994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1962</Words>
  <Application>Microsoft Office PowerPoint</Application>
  <PresentationFormat>Custom</PresentationFormat>
  <Paragraphs>74</Paragraphs>
  <Slides>66</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66</vt:i4>
      </vt:variant>
    </vt:vector>
  </HeadingPairs>
  <TitlesOfParts>
    <vt:vector size="70" baseType="lpstr">
      <vt:lpstr>Arial</vt:lpstr>
      <vt:lpstr>Cambria</vt:lpstr>
      <vt:lpstr>Century Gothic</vt:lpstr>
      <vt:lpstr>Crimson landscape design template</vt:lpstr>
      <vt:lpstr>Rare photos show life inside North Korea's top-secret military and burdened civilians</vt:lpstr>
      <vt:lpstr>PowerPoint Presentation</vt:lpstr>
      <vt:lpstr>The Korean War began in 1950 when 75,000 soldiers from the North crossed the border and invaded the South.</vt:lpstr>
      <vt:lpstr>After the Korean War, North and South Korea were split. The Soviet Union had control of the North and the United Nations was controlling the South.</vt:lpstr>
      <vt:lpstr>The Soviet Union put Kim Il-sung in charge of North Korea, which became known as the Democratic People’s Republic of Korea. His son, Kim Jong-il, took over after his death in 1994.</vt:lpstr>
      <vt:lpstr>Kim Jong-un then took over as the ruler of the country in December of 2011 when his father and the former leader, Kim Jong-il, died of a heart attack.</vt:lpstr>
      <vt:lpstr>Despite the fact that he is in charge of the fourth largest military in the world, Kim Jong-un has no formal military training.</vt:lpstr>
      <vt:lpstr>70% of ground forces and 50% of air and naval forces are deployed within around 62 miles of the demilitarized no man's land between North and South Korea as of 2014.</vt:lpstr>
      <vt:lpstr>North Korea's military is called the "Korean people's army" or the KPA.</vt:lpstr>
      <vt:lpstr>Today the North Korean military is comprised of over 1.2 million active soldiers.</vt:lpstr>
      <vt:lpstr>And there are another 7.7 million on reserve.</vt:lpstr>
      <vt:lpstr>Most people serve in the military after completing high school. Men serve for 10 years and women serve for seven years.</vt:lpstr>
      <vt:lpstr>Those who go to college serve for five years after completing their degree.</vt:lpstr>
      <vt:lpstr>But those who study science only serve for three years. This was decided by Kim Jong-il in 2015 to encourage people to study science.</vt:lpstr>
      <vt:lpstr>The military is the country's largest employer.</vt:lpstr>
      <vt:lpstr>The North Korean air force is made up of over 1,300 aircrafts. The newest plane was obtained in 1999.</vt:lpstr>
      <vt:lpstr>It is believed that the North Korean military has 260 amphibious landing crafts in its Naval force.</vt:lpstr>
      <vt:lpstr>The North Korean missile program began development in the late 1960s, but really began to flourish in the 1970s.</vt:lpstr>
      <vt:lpstr>Today, North Korea is thought to be in possession of over 1,000 long, medium, and short-range missiles.</vt:lpstr>
      <vt:lpstr>In 2015 it became mandatory for all women to serve in the military.</vt:lpstr>
      <vt:lpstr>Before 2015 women served purely on a voluntary basis.</vt:lpstr>
      <vt:lpstr>Citizens of North Korea may only own a motor vehicle if they are a military or government official.</vt:lpstr>
      <vt:lpstr>Soldiers in the military face malnourishment and hunger due to a lack of food availability and rigorous training.</vt:lpstr>
      <vt:lpstr>Nuclear tests were conducted within the country in 2006, 2009, and 2013.</vt:lpstr>
      <vt:lpstr>North Korea's military is now one of the largest in the world and the exact details of conditions for soldiers stay under tight wraps. There is likely so much we don't know about the world's fourth largest military.</vt:lpstr>
      <vt:lpstr>Lunch With A Side of Propaganda - As this waitress goes about her work routine, there is endless propaganda playing on the television in the background of the restaurant.</vt:lpstr>
      <vt:lpstr>These commuters look beyond just unhappy. They look as though they are devoid of any capability of caring or having hope anymore.</vt:lpstr>
      <vt:lpstr> Interestingly, the taxi cabs are strictly for locals. Tourists are strictly prohibited from using the taxis for transportation.</vt:lpstr>
      <vt:lpstr> Interestingly, even though outside cameras are prohibited, the people in the photograph do not seem to have any qualms about being photographed, particularly in front of a government building.</vt:lpstr>
      <vt:lpstr> In the distance, we can see a group of soldiers sitting in the bed of a truck, which is not commonly how soldiers travel around.</vt:lpstr>
      <vt:lpstr> Along with many other restrictions, some of the items that are banned from entering the country include cameras, cell phones, and adult literature. Michal Huniewicz had to smuggle his camera in to capture some of these images.</vt:lpstr>
      <vt:lpstr> Even in the most obscure places, there are the eyes of the government watching and monitoring every person’s move.</vt:lpstr>
      <vt:lpstr> We’re not sure if this kind of activity is prohibited in North Korea as well, but nothing is stopping this man from answering nature’s call.</vt:lpstr>
      <vt:lpstr> As a tourist in North Korea, you must be accompanied by a guide at all times, and the guide instructs you on when to sleep and eat. No freedom of choice, even for visitors.</vt:lpstr>
      <vt:lpstr> Since it is not common to own and drive a car in North Korea, most people walk or get around by bicycle, if they can afford it. Despite this, many roads in North Korea are paved.</vt:lpstr>
      <vt:lpstr> With China being separated by only a small body of water, we can see the stark differences between the two countries. One depleted and held back by its government, and the other standing tall with its skyscrapers and accomplishments.</vt:lpstr>
      <vt:lpstr> There is only enough produce to provide exactly what is needed, with no excess. For that reason, only locals are allowed to shop for food.</vt:lpstr>
      <vt:lpstr> In order to take the bus and other public transportation, citizens of North Korea must obtain a valid permit.</vt:lpstr>
      <vt:lpstr> It is said that all photographs of statues must include the entire figure. In addition to smuggling in a camera, the photographer also broke this rule of the strict country.</vt:lpstr>
      <vt:lpstr> Though a risky photo to take, the photographer captured a real moment in which the soldiers are caught a little off-guard, looking a little less stern than usual.</vt:lpstr>
      <vt:lpstr> It is clear in this photo that law and order come first, as these two women and a child rush to clean the street in front of a guard, who is observing their every move.</vt:lpstr>
      <vt:lpstr> Engineers must carry their equipment from one side of the city to the other due to lack of funds that would allow easier and more convenient transportation.</vt:lpstr>
      <vt:lpstr> Television programming in North Korea is highly controlled and monitored, and there is only state provided programming. Additionally, apart from a controlled domestic network, there is no internet access in the country.</vt:lpstr>
      <vt:lpstr> Dressed in similarly simple clothing, this is a glimpse of the daily lives of residents of North Korea.</vt:lpstr>
      <vt:lpstr> In contrast to the poverty that is commonly found in the rest of the country, capital city Pyongyang is gleaming and well developed.</vt:lpstr>
      <vt:lpstr> In addition to having to obtain a permit for public transportation, people must obtain a permit in order to travel to and from different places. This is yet another way for the government to monitor every person.</vt:lpstr>
      <vt:lpstr> The Sino-Korean Friendship Bridge was built over the Yalu River, connecting the cities of Sinuiju, North Korea with Dandong, China. It was renamed to “Yalu River Bridge” in 1990. Pedestrians are not allowed to cross the bridge and it is one of the only ways to enter or leave the country.</vt:lpstr>
      <vt:lpstr> The streets of the city are to be kept clean at all times, and women in uniform attend to this rule.</vt:lpstr>
      <vt:lpstr> As a guard stands by to maintain order, people on bicycles wait for a train to pass before they can cross the path they are on.</vt:lpstr>
      <vt:lpstr> North Korea does not receive imports from other countries, therefore the crops that they cultivate are crucial for their sustenance and survival.</vt:lpstr>
      <vt:lpstr> Human waste is converted into fertilizer, which is crucial for farming and cultivating the crops that are distributed all over the country.</vt:lpstr>
      <vt:lpstr> Even though there were no trains leaving that evening, there were people planted in the train station to make it seem as though there is free mobility available in the country. The government employs this tactic to try to portray an image of normalcy to the rest of the world.</vt:lpstr>
      <vt:lpstr> The photographer who captured this photo was undertaking a very big risk by doing so, as he could have been arrested and his guide would have been tortured for participating in “espionage.”</vt:lpstr>
      <vt:lpstr> Up to 200,000 civilians are imprisoned in North Korea. They are held in prison camps that are enclosed by electric fences. Some of the prisoners have been accused of political crimes, and many even have had their extended family imprisoned along with them.</vt:lpstr>
      <vt:lpstr> Military and government officials are the only citizens allowed to own motor vehicles in this dictatorship.</vt:lpstr>
      <vt:lpstr> There are 28 different approved haircut styles that North Korean women must follow. Unmarried women are only allowed to have short hair, while married women are presented with more options.</vt:lpstr>
      <vt:lpstr> The missile program in North Korea was developed in the 1970’s along with help from the Soviet Union. This is still a huge hot button topic in international news today.</vt:lpstr>
      <vt:lpstr> The vibrant greenery is juxtaposed against what looks like a deserted community. Meanwhile, young children play along the crops.</vt:lpstr>
      <vt:lpstr> Here we see just how limited the mobility is of the North Korean people, as evidenced by this nearly deserted train station.</vt:lpstr>
      <vt:lpstr> The common architecture style of buildings in North Korea is very simplistic and linear. You won’t easily find many varying or creative details in buildings.</vt:lpstr>
      <vt:lpstr> Despite the strict rules normally associated with a dictatorship such as North Korea, did you know that marijuana is actually legal there?</vt:lpstr>
      <vt:lpstr> North Korea actually has the largest stadium in the world. Rungnado May Day stadium can seat 150,000 people and regularly hosts extravagant sporting and national events.</vt:lpstr>
      <vt:lpstr> The most popular attraction in North Korea is that of Kim Jong-il’s body, which is displayed in a glass case and is preserved for anyone, including foreign tourists, to see. You can find it at Kumsusan Memorial Palace.</vt:lpstr>
      <vt:lpstr> Half of the country’s 24 million population live in extreme poverty. Most do have access to basic human needs. In this picture, taken in North Hamgyong province, school children are helping to fix a pot hole on one of the only roads in the area.</vt:lpstr>
      <vt:lpstr> The image of a seamstress at work was captured in a factory in Sonbong, North Korea. The textile factory is what is called ‘an economic zone’, which the country has introduced in order improve the lives and economic situations outside of the capital of Pyongyang.</vt:lpstr>
      <vt:lpstr> This North Korean soldier is walking past a ski slope that was being constructed in 2013 at Masik Pass. The country’s authorities have gone to great lengths to encourage participation in sports across the nation in recent years.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2016-05-22T06:22:07Z</dcterms:created>
  <dcterms:modified xsi:type="dcterms:W3CDTF">2016-12-07T06:16:27Z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