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82" r:id="rId3"/>
    <p:sldId id="258" r:id="rId4"/>
    <p:sldId id="257" r:id="rId5"/>
    <p:sldId id="259" r:id="rId6"/>
    <p:sldId id="260" r:id="rId7"/>
    <p:sldId id="281" r:id="rId8"/>
    <p:sldId id="261" r:id="rId9"/>
    <p:sldId id="262" r:id="rId10"/>
    <p:sldId id="263" r:id="rId11"/>
    <p:sldId id="264" r:id="rId12"/>
    <p:sldId id="265" r:id="rId13"/>
    <p:sldId id="283"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0" r:id="rId28"/>
    <p:sldId id="279" r:id="rId29"/>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94655" autoAdjust="0"/>
  </p:normalViewPr>
  <p:slideViewPr>
    <p:cSldViewPr>
      <p:cViewPr varScale="1">
        <p:scale>
          <a:sx n="82" d="100"/>
          <a:sy n="82" d="100"/>
        </p:scale>
        <p:origin x="120" y="222"/>
      </p:cViewPr>
      <p:guideLst>
        <p:guide orient="horz" pos="2160"/>
        <p:guide pos="3840"/>
      </p:guideLst>
    </p:cSldViewPr>
  </p:slideViewPr>
  <p:notesTextViewPr>
    <p:cViewPr>
      <p:scale>
        <a:sx n="100" d="100"/>
        <a:sy n="100" d="100"/>
      </p:scale>
      <p:origin x="0" y="0"/>
    </p:cViewPr>
  </p:notesTextViewPr>
  <p:notesViewPr>
    <p:cSldViewPr>
      <p:cViewPr varScale="1">
        <p:scale>
          <a:sx n="73" d="100"/>
          <a:sy n="73" d="100"/>
        </p:scale>
        <p:origin x="-154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627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en-US"/>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en-US"/>
          </a:p>
        </p:txBody>
      </p:sp>
      <p:sp>
        <p:nvSpPr>
          <p:cNvPr id="696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70ED71B-25C4-4A7D-BDE9-2879B964A62B}" type="slidenum">
              <a:rPr lang="ru-RU" altLang="en-US"/>
              <a:pPr/>
              <a:t>‹#›</a:t>
            </a:fld>
            <a:endParaRPr lang="ru-RU" altLang="en-US"/>
          </a:p>
        </p:txBody>
      </p:sp>
    </p:spTree>
    <p:extLst>
      <p:ext uri="{BB962C8B-B14F-4D97-AF65-F5344CB8AC3E}">
        <p14:creationId xmlns:p14="http://schemas.microsoft.com/office/powerpoint/2010/main" val="16911772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312584" y="3141663"/>
            <a:ext cx="5568949" cy="893762"/>
          </a:xfrm>
        </p:spPr>
        <p:txBody>
          <a:bodyPr/>
          <a:lstStyle>
            <a:lvl1pPr>
              <a:defRPr sz="2000"/>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3312584" y="3933825"/>
            <a:ext cx="5568949" cy="503238"/>
          </a:xfrm>
          <a:effectLst>
            <a:outerShdw dist="17961" dir="2700000" algn="ctr" rotWithShape="0">
              <a:schemeClr val="bg2"/>
            </a:outerShdw>
          </a:effectLst>
        </p:spPr>
        <p:txBody>
          <a:bodyPr/>
          <a:lstStyle>
            <a:lvl1pPr marL="0" indent="0">
              <a:buFontTx/>
              <a:buNone/>
              <a:defRPr sz="2000" b="1"/>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074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2367" y="115889"/>
            <a:ext cx="2256367" cy="5832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3267" y="115889"/>
            <a:ext cx="6565900"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90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152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569389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3267" y="836613"/>
            <a:ext cx="4411133"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836613"/>
            <a:ext cx="4411133"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120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405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493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3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44751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472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83267" y="115888"/>
            <a:ext cx="7679267" cy="5080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1583267" y="836613"/>
            <a:ext cx="9025467"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2800" b="1" kern="1200">
          <a:solidFill>
            <a:srgbClr val="080808"/>
          </a:solidFill>
          <a:latin typeface="+mj-lt"/>
          <a:ea typeface="+mj-ea"/>
          <a:cs typeface="+mj-cs"/>
        </a:defRPr>
      </a:lvl1pPr>
      <a:lvl2pPr algn="l" rtl="0" eaLnBrk="1" fontAlgn="base" hangingPunct="1">
        <a:spcBef>
          <a:spcPct val="0"/>
        </a:spcBef>
        <a:spcAft>
          <a:spcPct val="0"/>
        </a:spcAft>
        <a:defRPr sz="2800" b="1">
          <a:solidFill>
            <a:srgbClr val="080808"/>
          </a:solidFill>
          <a:latin typeface="Arial" panose="020B0604020202020204" pitchFamily="34" charset="0"/>
        </a:defRPr>
      </a:lvl2pPr>
      <a:lvl3pPr algn="l" rtl="0" eaLnBrk="1" fontAlgn="base" hangingPunct="1">
        <a:spcBef>
          <a:spcPct val="0"/>
        </a:spcBef>
        <a:spcAft>
          <a:spcPct val="0"/>
        </a:spcAft>
        <a:defRPr sz="2800" b="1">
          <a:solidFill>
            <a:srgbClr val="080808"/>
          </a:solidFill>
          <a:latin typeface="Arial" panose="020B0604020202020204" pitchFamily="34" charset="0"/>
        </a:defRPr>
      </a:lvl3pPr>
      <a:lvl4pPr algn="l" rtl="0" eaLnBrk="1" fontAlgn="base" hangingPunct="1">
        <a:spcBef>
          <a:spcPct val="0"/>
        </a:spcBef>
        <a:spcAft>
          <a:spcPct val="0"/>
        </a:spcAft>
        <a:defRPr sz="2800" b="1">
          <a:solidFill>
            <a:srgbClr val="080808"/>
          </a:solidFill>
          <a:latin typeface="Arial" panose="020B0604020202020204" pitchFamily="34" charset="0"/>
        </a:defRPr>
      </a:lvl4pPr>
      <a:lvl5pPr algn="l" rtl="0" eaLnBrk="1" fontAlgn="base" hangingPunct="1">
        <a:spcBef>
          <a:spcPct val="0"/>
        </a:spcBef>
        <a:spcAft>
          <a:spcPct val="0"/>
        </a:spcAft>
        <a:defRPr sz="2800" b="1">
          <a:solidFill>
            <a:srgbClr val="080808"/>
          </a:solidFill>
          <a:latin typeface="Arial" panose="020B0604020202020204" pitchFamily="34" charset="0"/>
        </a:defRPr>
      </a:lvl5pPr>
      <a:lvl6pPr marL="457200" algn="l" rtl="0" eaLnBrk="1" fontAlgn="base" hangingPunct="1">
        <a:spcBef>
          <a:spcPct val="0"/>
        </a:spcBef>
        <a:spcAft>
          <a:spcPct val="0"/>
        </a:spcAft>
        <a:defRPr sz="2800" b="1">
          <a:solidFill>
            <a:srgbClr val="080808"/>
          </a:solidFill>
          <a:latin typeface="Arial" panose="020B0604020202020204" pitchFamily="34" charset="0"/>
        </a:defRPr>
      </a:lvl6pPr>
      <a:lvl7pPr marL="914400" algn="l" rtl="0" eaLnBrk="1" fontAlgn="base" hangingPunct="1">
        <a:spcBef>
          <a:spcPct val="0"/>
        </a:spcBef>
        <a:spcAft>
          <a:spcPct val="0"/>
        </a:spcAft>
        <a:defRPr sz="2800" b="1">
          <a:solidFill>
            <a:srgbClr val="080808"/>
          </a:solidFill>
          <a:latin typeface="Arial" panose="020B0604020202020204" pitchFamily="34" charset="0"/>
        </a:defRPr>
      </a:lvl7pPr>
      <a:lvl8pPr marL="1371600" algn="l" rtl="0" eaLnBrk="1" fontAlgn="base" hangingPunct="1">
        <a:spcBef>
          <a:spcPct val="0"/>
        </a:spcBef>
        <a:spcAft>
          <a:spcPct val="0"/>
        </a:spcAft>
        <a:defRPr sz="2800" b="1">
          <a:solidFill>
            <a:srgbClr val="080808"/>
          </a:solidFill>
          <a:latin typeface="Arial" panose="020B0604020202020204" pitchFamily="34" charset="0"/>
        </a:defRPr>
      </a:lvl8pPr>
      <a:lvl9pPr marL="1828800" algn="l" rtl="0" eaLnBrk="1" fontAlgn="base" hangingPunct="1">
        <a:spcBef>
          <a:spcPct val="0"/>
        </a:spcBef>
        <a:spcAft>
          <a:spcPct val="0"/>
        </a:spcAft>
        <a:defRPr sz="2800" b="1">
          <a:solidFill>
            <a:srgbClr val="080808"/>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kern="1200">
          <a:solidFill>
            <a:srgbClr val="080808"/>
          </a:solidFill>
          <a:latin typeface="+mn-lt"/>
          <a:ea typeface="+mn-ea"/>
          <a:cs typeface="+mn-cs"/>
        </a:defRPr>
      </a:lvl2pPr>
      <a:lvl3pPr marL="1143000" indent="-228600" algn="l" rtl="0" eaLnBrk="1" fontAlgn="base" hangingPunct="1">
        <a:spcBef>
          <a:spcPct val="20000"/>
        </a:spcBef>
        <a:spcAft>
          <a:spcPct val="0"/>
        </a:spcAft>
        <a:buChar char="•"/>
        <a:defRPr sz="2400" kern="1200">
          <a:solidFill>
            <a:srgbClr val="080808"/>
          </a:solidFill>
          <a:latin typeface="+mn-lt"/>
          <a:ea typeface="+mn-ea"/>
          <a:cs typeface="+mn-cs"/>
        </a:defRPr>
      </a:lvl3pPr>
      <a:lvl4pPr marL="1600200" indent="-228600" algn="l" rtl="0" eaLnBrk="1" fontAlgn="base" hangingPunct="1">
        <a:spcBef>
          <a:spcPct val="20000"/>
        </a:spcBef>
        <a:spcAft>
          <a:spcPct val="0"/>
        </a:spcAft>
        <a:buChar char="–"/>
        <a:defRPr sz="2000" kern="1200">
          <a:solidFill>
            <a:srgbClr val="080808"/>
          </a:solidFill>
          <a:latin typeface="+mn-lt"/>
          <a:ea typeface="+mn-ea"/>
          <a:cs typeface="+mn-cs"/>
        </a:defRPr>
      </a:lvl4pPr>
      <a:lvl5pPr marL="2057400" indent="-228600" algn="l" rtl="0" eaLnBrk="1" fontAlgn="base" hangingPunct="1">
        <a:spcBef>
          <a:spcPct val="20000"/>
        </a:spcBef>
        <a:spcAft>
          <a:spcPct val="0"/>
        </a:spcAft>
        <a:buChar char="»"/>
        <a:defRPr sz="2000" kern="1200">
          <a:solidFill>
            <a:srgbClr val="08080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3124200" y="2285206"/>
            <a:ext cx="6019800" cy="1865313"/>
          </a:xfrm>
          <a:noFill/>
        </p:spPr>
        <p:txBody>
          <a:bodyPr/>
          <a:lstStyle/>
          <a:p>
            <a:pPr algn="ctr"/>
            <a:r>
              <a:rPr lang="en-US" altLang="en-US" sz="2800" dirty="0">
                <a:latin typeface="Tahoma" panose="020B0604030504040204" pitchFamily="34" charset="0"/>
              </a:rPr>
              <a:t>Photographer Uncovers 700-Year-Old Medieval Dwellings</a:t>
            </a:r>
            <a:endParaRPr lang="uk-UA" altLang="en-US" sz="2800" dirty="0">
              <a:latin typeface="Tahoma" panose="020B0604030504040204" pitchFamily="34" charset="0"/>
            </a:endParaRPr>
          </a:p>
        </p:txBody>
      </p:sp>
      <p:sp>
        <p:nvSpPr>
          <p:cNvPr id="34819" name="Rectangle 3"/>
          <p:cNvSpPr>
            <a:spLocks noGrp="1" noChangeArrowheads="1"/>
          </p:cNvSpPr>
          <p:nvPr>
            <p:ph type="subTitle" idx="1"/>
          </p:nvPr>
        </p:nvSpPr>
        <p:spPr>
          <a:xfrm>
            <a:off x="4191001" y="3933825"/>
            <a:ext cx="3635376" cy="433388"/>
          </a:xfrm>
        </p:spPr>
        <p:txBody>
          <a:bodyPr/>
          <a:lstStyle/>
          <a:p>
            <a:pPr algn="ctr"/>
            <a:r>
              <a:rPr lang="en-US" altLang="en-US" dirty="0"/>
              <a:t>Secrets In Hidden Places </a:t>
            </a:r>
            <a:endParaRPr lang="uk-UA"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Narrowing It Down </a:t>
            </a:r>
          </a:p>
        </p:txBody>
      </p:sp>
      <p:sp>
        <p:nvSpPr>
          <p:cNvPr id="3" name="Content Placeholder 2"/>
          <p:cNvSpPr>
            <a:spLocks noGrp="1"/>
          </p:cNvSpPr>
          <p:nvPr>
            <p:ph idx="1"/>
          </p:nvPr>
        </p:nvSpPr>
        <p:spPr>
          <a:xfrm>
            <a:off x="8229600" y="0"/>
            <a:ext cx="3962400" cy="6858000"/>
          </a:xfrm>
        </p:spPr>
        <p:txBody>
          <a:bodyPr/>
          <a:lstStyle/>
          <a:p>
            <a:r>
              <a:rPr lang="en-US" dirty="0"/>
              <a:t>After many grueling hours with nothing to show, Michael recalled another tidbit of information: rabbits tend to dig closer to trees, as the roots provide something of a safe haven for them. “I traipsed over a field to find it,” said Michael of his trek. “If you didn’t know it was there you would just walk right past it</a:t>
            </a:r>
            <a:r>
              <a:rPr lang="en-US" dirty="0" smtClean="0"/>
              <a:t>.”</a:t>
            </a:r>
            <a:endParaRPr lang="en-US" dirty="0"/>
          </a:p>
        </p:txBody>
      </p:sp>
      <p:pic>
        <p:nvPicPr>
          <p:cNvPr id="5" name="Picture 4"/>
          <p:cNvPicPr>
            <a:picLocks noChangeAspect="1"/>
          </p:cNvPicPr>
          <p:nvPr/>
        </p:nvPicPr>
        <p:blipFill>
          <a:blip r:embed="rId2"/>
          <a:stretch>
            <a:fillRect/>
          </a:stretch>
        </p:blipFill>
        <p:spPr>
          <a:xfrm>
            <a:off x="-1" y="836612"/>
            <a:ext cx="8385245" cy="5183187"/>
          </a:xfrm>
          <a:prstGeom prst="rect">
            <a:avLst/>
          </a:prstGeom>
        </p:spPr>
      </p:pic>
    </p:spTree>
    <p:extLst>
      <p:ext uri="{BB962C8B-B14F-4D97-AF65-F5344CB8AC3E}">
        <p14:creationId xmlns:p14="http://schemas.microsoft.com/office/powerpoint/2010/main" val="22973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Eureka! </a:t>
            </a:r>
          </a:p>
        </p:txBody>
      </p:sp>
      <p:sp>
        <p:nvSpPr>
          <p:cNvPr id="3" name="Content Placeholder 2"/>
          <p:cNvSpPr>
            <a:spLocks noGrp="1"/>
          </p:cNvSpPr>
          <p:nvPr>
            <p:ph idx="1"/>
          </p:nvPr>
        </p:nvSpPr>
        <p:spPr>
          <a:xfrm>
            <a:off x="8534400" y="0"/>
            <a:ext cx="3657600" cy="6858000"/>
          </a:xfrm>
        </p:spPr>
        <p:txBody>
          <a:bodyPr/>
          <a:lstStyle/>
          <a:p>
            <a:r>
              <a:rPr lang="en-US" dirty="0"/>
              <a:t>Finally, when he was about to give up and head home, Michael found the rabbit holes. They looked as typical as any rabbit hole could appear. But the photographer knew that there was a discovery lurking in those dark interiors. He had a gut feeling about this one</a:t>
            </a:r>
            <a:r>
              <a:rPr lang="en-US" dirty="0" smtClean="0"/>
              <a:t>.</a:t>
            </a:r>
            <a:endParaRPr lang="en-US" dirty="0"/>
          </a:p>
        </p:txBody>
      </p:sp>
      <p:pic>
        <p:nvPicPr>
          <p:cNvPr id="4" name="Picture 3"/>
          <p:cNvPicPr>
            <a:picLocks noChangeAspect="1"/>
          </p:cNvPicPr>
          <p:nvPr/>
        </p:nvPicPr>
        <p:blipFill>
          <a:blip r:embed="rId2"/>
          <a:stretch>
            <a:fillRect/>
          </a:stretch>
        </p:blipFill>
        <p:spPr>
          <a:xfrm>
            <a:off x="23445" y="836612"/>
            <a:ext cx="8755069" cy="5411787"/>
          </a:xfrm>
          <a:prstGeom prst="rect">
            <a:avLst/>
          </a:prstGeom>
        </p:spPr>
      </p:pic>
    </p:spTree>
    <p:extLst>
      <p:ext uri="{BB962C8B-B14F-4D97-AF65-F5344CB8AC3E}">
        <p14:creationId xmlns:p14="http://schemas.microsoft.com/office/powerpoint/2010/main" val="3236923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Prepared </a:t>
            </a:r>
          </a:p>
        </p:txBody>
      </p:sp>
      <p:sp>
        <p:nvSpPr>
          <p:cNvPr id="3" name="Content Placeholder 2"/>
          <p:cNvSpPr>
            <a:spLocks noGrp="1"/>
          </p:cNvSpPr>
          <p:nvPr>
            <p:ph idx="1"/>
          </p:nvPr>
        </p:nvSpPr>
        <p:spPr>
          <a:xfrm>
            <a:off x="8534400" y="0"/>
            <a:ext cx="3686908" cy="6858000"/>
          </a:xfrm>
        </p:spPr>
        <p:txBody>
          <a:bodyPr/>
          <a:lstStyle/>
          <a:p>
            <a:r>
              <a:rPr lang="en-US" dirty="0"/>
              <a:t>Michael was exceedingly grateful he came prepared for spelunking, because that’s essentially what he had to do after he crawled through the rabbit hole (after he widened it a bit). He knew he was in the right place when the dirt turned into hardened stone</a:t>
            </a:r>
            <a:r>
              <a:rPr lang="en-US" dirty="0" smtClean="0"/>
              <a:t>.</a:t>
            </a:r>
            <a:endParaRPr lang="en-US" dirty="0"/>
          </a:p>
        </p:txBody>
      </p:sp>
      <p:pic>
        <p:nvPicPr>
          <p:cNvPr id="4" name="Picture 3"/>
          <p:cNvPicPr>
            <a:picLocks noChangeAspect="1"/>
          </p:cNvPicPr>
          <p:nvPr/>
        </p:nvPicPr>
        <p:blipFill>
          <a:blip r:embed="rId2"/>
          <a:stretch>
            <a:fillRect/>
          </a:stretch>
        </p:blipFill>
        <p:spPr>
          <a:xfrm>
            <a:off x="0" y="836612"/>
            <a:ext cx="8631794" cy="5335587"/>
          </a:xfrm>
          <a:prstGeom prst="rect">
            <a:avLst/>
          </a:prstGeom>
        </p:spPr>
      </p:pic>
    </p:spTree>
    <p:extLst>
      <p:ext uri="{BB962C8B-B14F-4D97-AF65-F5344CB8AC3E}">
        <p14:creationId xmlns:p14="http://schemas.microsoft.com/office/powerpoint/2010/main" val="11473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3446"/>
            <a:ext cx="9001487" cy="6881446"/>
          </a:xfrm>
          <a:prstGeom prst="rect">
            <a:avLst/>
          </a:prstGeom>
        </p:spPr>
      </p:pic>
    </p:spTree>
    <p:extLst>
      <p:ext uri="{BB962C8B-B14F-4D97-AF65-F5344CB8AC3E}">
        <p14:creationId xmlns:p14="http://schemas.microsoft.com/office/powerpoint/2010/main" val="53783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Cramped Spaces</a:t>
            </a:r>
          </a:p>
        </p:txBody>
      </p:sp>
      <p:sp>
        <p:nvSpPr>
          <p:cNvPr id="3" name="Content Placeholder 2"/>
          <p:cNvSpPr>
            <a:spLocks noGrp="1"/>
          </p:cNvSpPr>
          <p:nvPr>
            <p:ph idx="1"/>
          </p:nvPr>
        </p:nvSpPr>
        <p:spPr>
          <a:xfrm>
            <a:off x="7848600" y="0"/>
            <a:ext cx="4343400" cy="7010400"/>
          </a:xfrm>
        </p:spPr>
        <p:txBody>
          <a:bodyPr/>
          <a:lstStyle/>
          <a:p>
            <a:r>
              <a:rPr lang="en-US" dirty="0"/>
              <a:t>With the natural light waning, it became harder for Michael to see. It didn’t help that rain had made the descent slippery. Things were finally made easier once the hole opened up into a large cavernous space. “I had to crouch down, and once I was in, it was completely silent,” he explained. “There were a few spiders in there but that was it</a:t>
            </a:r>
            <a:r>
              <a:rPr lang="en-US" dirty="0" smtClean="0"/>
              <a:t>.”</a:t>
            </a:r>
            <a:endParaRPr lang="en-US" dirty="0"/>
          </a:p>
        </p:txBody>
      </p:sp>
      <p:pic>
        <p:nvPicPr>
          <p:cNvPr id="4" name="Picture 3"/>
          <p:cNvPicPr>
            <a:picLocks noChangeAspect="1"/>
          </p:cNvPicPr>
          <p:nvPr/>
        </p:nvPicPr>
        <p:blipFill>
          <a:blip r:embed="rId2"/>
          <a:stretch>
            <a:fillRect/>
          </a:stretch>
        </p:blipFill>
        <p:spPr>
          <a:xfrm>
            <a:off x="35168" y="635610"/>
            <a:ext cx="7847499" cy="4850789"/>
          </a:xfrm>
          <a:prstGeom prst="rect">
            <a:avLst/>
          </a:prstGeom>
        </p:spPr>
      </p:pic>
    </p:spTree>
    <p:extLst>
      <p:ext uri="{BB962C8B-B14F-4D97-AF65-F5344CB8AC3E}">
        <p14:creationId xmlns:p14="http://schemas.microsoft.com/office/powerpoint/2010/main" val="41351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Opening Up </a:t>
            </a:r>
          </a:p>
        </p:txBody>
      </p:sp>
      <p:sp>
        <p:nvSpPr>
          <p:cNvPr id="3" name="Content Placeholder 2"/>
          <p:cNvSpPr>
            <a:spLocks noGrp="1"/>
          </p:cNvSpPr>
          <p:nvPr>
            <p:ph idx="1"/>
          </p:nvPr>
        </p:nvSpPr>
        <p:spPr>
          <a:xfrm>
            <a:off x="6934200" y="1295400"/>
            <a:ext cx="5257800" cy="5562600"/>
          </a:xfrm>
        </p:spPr>
        <p:txBody>
          <a:bodyPr/>
          <a:lstStyle/>
          <a:p>
            <a:r>
              <a:rPr lang="en-US" dirty="0"/>
              <a:t>Michael came across a candle, then another, then another. He lit them as he went along, and by the 10th one he had illuminated a large section of a cave. The rumors were real! And they weren’t natural caves, either — there were carved out walkways and arches</a:t>
            </a:r>
            <a:r>
              <a:rPr lang="en-US" dirty="0" smtClean="0"/>
              <a:t>.</a:t>
            </a:r>
            <a:endParaRPr lang="en-US" dirty="0"/>
          </a:p>
        </p:txBody>
      </p:sp>
      <p:pic>
        <p:nvPicPr>
          <p:cNvPr id="5" name="Picture 4"/>
          <p:cNvPicPr>
            <a:picLocks noChangeAspect="1"/>
          </p:cNvPicPr>
          <p:nvPr/>
        </p:nvPicPr>
        <p:blipFill rotWithShape="1">
          <a:blip r:embed="rId2"/>
          <a:srcRect l="27472" r="26374"/>
          <a:stretch/>
        </p:blipFill>
        <p:spPr>
          <a:xfrm>
            <a:off x="1801837" y="-35169"/>
            <a:ext cx="5120640" cy="6858000"/>
          </a:xfrm>
          <a:prstGeom prst="rect">
            <a:avLst/>
          </a:prstGeom>
        </p:spPr>
      </p:pic>
    </p:spTree>
    <p:extLst>
      <p:ext uri="{BB962C8B-B14F-4D97-AF65-F5344CB8AC3E}">
        <p14:creationId xmlns:p14="http://schemas.microsoft.com/office/powerpoint/2010/main" val="1214056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Magnificent Caverns </a:t>
            </a:r>
          </a:p>
        </p:txBody>
      </p:sp>
      <p:sp>
        <p:nvSpPr>
          <p:cNvPr id="3" name="Content Placeholder 2"/>
          <p:cNvSpPr>
            <a:spLocks noGrp="1"/>
          </p:cNvSpPr>
          <p:nvPr>
            <p:ph idx="1"/>
          </p:nvPr>
        </p:nvSpPr>
        <p:spPr>
          <a:xfrm>
            <a:off x="8382000" y="15388"/>
            <a:ext cx="3810000" cy="6842612"/>
          </a:xfrm>
        </p:spPr>
        <p:txBody>
          <a:bodyPr/>
          <a:lstStyle/>
          <a:p>
            <a:r>
              <a:rPr lang="en-US" dirty="0"/>
              <a:t>Michael wandered about in utter amazement at what he had found. Though they clearly hadn’t been touched in centuries, Michael wondered how long these caves had been sitting in darkness. This massive discovery would require some thorough research</a:t>
            </a:r>
            <a:r>
              <a:rPr lang="en-US" dirty="0" smtClean="0"/>
              <a:t>….</a:t>
            </a:r>
            <a:endParaRPr lang="en-US" dirty="0"/>
          </a:p>
        </p:txBody>
      </p:sp>
      <p:pic>
        <p:nvPicPr>
          <p:cNvPr id="4" name="Picture 3"/>
          <p:cNvPicPr>
            <a:picLocks noChangeAspect="1"/>
          </p:cNvPicPr>
          <p:nvPr/>
        </p:nvPicPr>
        <p:blipFill>
          <a:blip r:embed="rId2"/>
          <a:stretch>
            <a:fillRect/>
          </a:stretch>
        </p:blipFill>
        <p:spPr>
          <a:xfrm>
            <a:off x="-1" y="836612"/>
            <a:ext cx="8385245" cy="5183187"/>
          </a:xfrm>
          <a:prstGeom prst="rect">
            <a:avLst/>
          </a:prstGeom>
        </p:spPr>
      </p:pic>
    </p:spTree>
    <p:extLst>
      <p:ext uri="{BB962C8B-B14F-4D97-AF65-F5344CB8AC3E}">
        <p14:creationId xmlns:p14="http://schemas.microsoft.com/office/powerpoint/2010/main" val="368029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Fact Checking</a:t>
            </a:r>
          </a:p>
        </p:txBody>
      </p:sp>
      <p:sp>
        <p:nvSpPr>
          <p:cNvPr id="3" name="Content Placeholder 2"/>
          <p:cNvSpPr>
            <a:spLocks noGrp="1"/>
          </p:cNvSpPr>
          <p:nvPr>
            <p:ph idx="1"/>
          </p:nvPr>
        </p:nvSpPr>
        <p:spPr>
          <a:xfrm>
            <a:off x="8382000" y="-24056"/>
            <a:ext cx="3810000" cy="6882056"/>
          </a:xfrm>
        </p:spPr>
        <p:txBody>
          <a:bodyPr/>
          <a:lstStyle/>
          <a:p>
            <a:r>
              <a:rPr lang="en-US" dirty="0"/>
              <a:t>If Michael’s research was correct, these caves were used by the Knights Templar following the fall of their order for initiations and prayer chambers. But who exactly were the Knights Templar, and who originally constructed the network of underground caves</a:t>
            </a:r>
            <a:r>
              <a:rPr lang="en-US" dirty="0" smtClean="0"/>
              <a:t>?</a:t>
            </a:r>
            <a:endParaRPr lang="en-US" dirty="0"/>
          </a:p>
        </p:txBody>
      </p:sp>
      <p:pic>
        <p:nvPicPr>
          <p:cNvPr id="4" name="Picture 3"/>
          <p:cNvPicPr>
            <a:picLocks noChangeAspect="1"/>
          </p:cNvPicPr>
          <p:nvPr/>
        </p:nvPicPr>
        <p:blipFill>
          <a:blip r:embed="rId2"/>
          <a:stretch>
            <a:fillRect/>
          </a:stretch>
        </p:blipFill>
        <p:spPr>
          <a:xfrm>
            <a:off x="-1" y="801444"/>
            <a:ext cx="8565415" cy="5294556"/>
          </a:xfrm>
          <a:prstGeom prst="rect">
            <a:avLst/>
          </a:prstGeom>
        </p:spPr>
      </p:pic>
    </p:spTree>
    <p:extLst>
      <p:ext uri="{BB962C8B-B14F-4D97-AF65-F5344CB8AC3E}">
        <p14:creationId xmlns:p14="http://schemas.microsoft.com/office/powerpoint/2010/main" val="225652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169" y="1143000"/>
            <a:ext cx="8505952" cy="5257800"/>
          </a:xfrm>
          <a:prstGeom prst="rect">
            <a:avLst/>
          </a:prstGeom>
        </p:spPr>
      </p:pic>
      <p:sp>
        <p:nvSpPr>
          <p:cNvPr id="2" name="Title 1"/>
          <p:cNvSpPr>
            <a:spLocks noGrp="1"/>
          </p:cNvSpPr>
          <p:nvPr>
            <p:ph type="title"/>
          </p:nvPr>
        </p:nvSpPr>
        <p:spPr/>
        <p:txBody>
          <a:bodyPr/>
          <a:lstStyle/>
          <a:p>
            <a:r>
              <a:rPr lang="en-US" dirty="0"/>
              <a:t>A Brief History </a:t>
            </a:r>
          </a:p>
        </p:txBody>
      </p:sp>
      <p:sp>
        <p:nvSpPr>
          <p:cNvPr id="3" name="Content Placeholder 2"/>
          <p:cNvSpPr>
            <a:spLocks noGrp="1"/>
          </p:cNvSpPr>
          <p:nvPr>
            <p:ph idx="1"/>
          </p:nvPr>
        </p:nvSpPr>
        <p:spPr>
          <a:xfrm>
            <a:off x="8534399" y="11722"/>
            <a:ext cx="3610057" cy="6770077"/>
          </a:xfrm>
        </p:spPr>
        <p:txBody>
          <a:bodyPr/>
          <a:lstStyle/>
          <a:p>
            <a:r>
              <a:rPr lang="en-US" dirty="0"/>
              <a:t>Founded in the 12th century, the Knights Templar were a military order formed by the Catholic church. Sworn and bound by oath, these knights were tasked with guarding and protecting travelers during their pilgrimage to the Holy Land of Jerusalem</a:t>
            </a:r>
            <a:r>
              <a:rPr lang="en-US" dirty="0" smtClean="0"/>
              <a:t>.</a:t>
            </a:r>
            <a:endParaRPr lang="en-US" dirty="0"/>
          </a:p>
        </p:txBody>
      </p:sp>
    </p:spTree>
    <p:extLst>
      <p:ext uri="{BB962C8B-B14F-4D97-AF65-F5344CB8AC3E}">
        <p14:creationId xmlns:p14="http://schemas.microsoft.com/office/powerpoint/2010/main" val="3406895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Immense Power </a:t>
            </a:r>
          </a:p>
        </p:txBody>
      </p:sp>
      <p:sp>
        <p:nvSpPr>
          <p:cNvPr id="3" name="Content Placeholder 2"/>
          <p:cNvSpPr>
            <a:spLocks noGrp="1"/>
          </p:cNvSpPr>
          <p:nvPr>
            <p:ph idx="1"/>
          </p:nvPr>
        </p:nvSpPr>
        <p:spPr>
          <a:xfrm>
            <a:off x="8839200" y="623888"/>
            <a:ext cx="3352800" cy="6234112"/>
          </a:xfrm>
        </p:spPr>
        <p:txBody>
          <a:bodyPr/>
          <a:lstStyle/>
          <a:p>
            <a:r>
              <a:rPr lang="en-US" dirty="0"/>
              <a:t>Backed directly by the most powerful religious organization in all of Christendom, the Templars were granted legal privileges. This lead to the rising of Europe’s most powerful and influential group of knights</a:t>
            </a:r>
            <a:r>
              <a:rPr lang="en-US" dirty="0" smtClean="0"/>
              <a:t>.</a:t>
            </a:r>
            <a:endParaRPr lang="en-US" dirty="0"/>
          </a:p>
        </p:txBody>
      </p:sp>
      <p:pic>
        <p:nvPicPr>
          <p:cNvPr id="4" name="Picture 3"/>
          <p:cNvPicPr>
            <a:picLocks noChangeAspect="1"/>
          </p:cNvPicPr>
          <p:nvPr/>
        </p:nvPicPr>
        <p:blipFill>
          <a:blip r:embed="rId2"/>
          <a:stretch>
            <a:fillRect/>
          </a:stretch>
        </p:blipFill>
        <p:spPr>
          <a:xfrm>
            <a:off x="5861" y="762000"/>
            <a:ext cx="8999051" cy="5562600"/>
          </a:xfrm>
          <a:prstGeom prst="rect">
            <a:avLst/>
          </a:prstGeom>
        </p:spPr>
      </p:pic>
    </p:spTree>
    <p:extLst>
      <p:ext uri="{BB962C8B-B14F-4D97-AF65-F5344CB8AC3E}">
        <p14:creationId xmlns:p14="http://schemas.microsoft.com/office/powerpoint/2010/main" val="747034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11723"/>
            <a:ext cx="10334586" cy="6893169"/>
          </a:xfrm>
          <a:prstGeom prst="rect">
            <a:avLst/>
          </a:prstGeom>
        </p:spPr>
      </p:pic>
    </p:spTree>
    <p:extLst>
      <p:ext uri="{BB962C8B-B14F-4D97-AF65-F5344CB8AC3E}">
        <p14:creationId xmlns:p14="http://schemas.microsoft.com/office/powerpoint/2010/main" val="181851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15888"/>
            <a:ext cx="9186334" cy="508000"/>
          </a:xfrm>
        </p:spPr>
        <p:txBody>
          <a:bodyPr/>
          <a:lstStyle/>
          <a:p>
            <a:r>
              <a:rPr lang="en-US" dirty="0"/>
              <a:t>Wearing Their Pride On Their Sleeve</a:t>
            </a:r>
          </a:p>
        </p:txBody>
      </p:sp>
      <p:sp>
        <p:nvSpPr>
          <p:cNvPr id="3" name="Content Placeholder 2"/>
          <p:cNvSpPr>
            <a:spLocks noGrp="1"/>
          </p:cNvSpPr>
          <p:nvPr>
            <p:ph idx="1"/>
          </p:nvPr>
        </p:nvSpPr>
        <p:spPr>
          <a:xfrm>
            <a:off x="6705600" y="14288"/>
            <a:ext cx="5480538" cy="6767512"/>
          </a:xfrm>
        </p:spPr>
        <p:txBody>
          <a:bodyPr/>
          <a:lstStyle/>
          <a:p>
            <a:r>
              <a:rPr lang="en-US" dirty="0"/>
              <a:t>In honor of their religious roots, the Templars wore red crosses on their chests and shields — reminders that they were backed by the almighty Catholic church and granted special powers. Despite their grandiose appearance, however, the knights were vicious fighters and brilliant tacticians. They perfected many of the battle tactics famous today during their sieges on the city of Jerusalem — famously known as the Crusades</a:t>
            </a:r>
            <a:r>
              <a:rPr lang="en-US" dirty="0" smtClean="0"/>
              <a:t>.</a:t>
            </a:r>
            <a:endParaRPr lang="en-US" dirty="0"/>
          </a:p>
        </p:txBody>
      </p:sp>
      <p:pic>
        <p:nvPicPr>
          <p:cNvPr id="4" name="Picture 3"/>
          <p:cNvPicPr>
            <a:picLocks noChangeAspect="1"/>
          </p:cNvPicPr>
          <p:nvPr/>
        </p:nvPicPr>
        <p:blipFill>
          <a:blip r:embed="rId2"/>
          <a:stretch>
            <a:fillRect/>
          </a:stretch>
        </p:blipFill>
        <p:spPr>
          <a:xfrm>
            <a:off x="0" y="1254919"/>
            <a:ext cx="6934200" cy="4286250"/>
          </a:xfrm>
          <a:prstGeom prst="rect">
            <a:avLst/>
          </a:prstGeom>
        </p:spPr>
      </p:pic>
    </p:spTree>
    <p:extLst>
      <p:ext uri="{BB962C8B-B14F-4D97-AF65-F5344CB8AC3E}">
        <p14:creationId xmlns:p14="http://schemas.microsoft.com/office/powerpoint/2010/main" val="2828241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Noble End</a:t>
            </a:r>
          </a:p>
        </p:txBody>
      </p:sp>
      <p:sp>
        <p:nvSpPr>
          <p:cNvPr id="3" name="Content Placeholder 2"/>
          <p:cNvSpPr>
            <a:spLocks noGrp="1"/>
          </p:cNvSpPr>
          <p:nvPr>
            <p:ph idx="1"/>
          </p:nvPr>
        </p:nvSpPr>
        <p:spPr>
          <a:xfrm>
            <a:off x="8610600" y="22836"/>
            <a:ext cx="3581400" cy="6835164"/>
          </a:xfrm>
        </p:spPr>
        <p:txBody>
          <a:bodyPr/>
          <a:lstStyle/>
          <a:p>
            <a:r>
              <a:rPr lang="en-US" dirty="0"/>
              <a:t>Once the Holy Land was lost, the Templars lost a large amount of support from European kings — particularly King Philip IV of France, who was very much in debt to the Templars and looked for any excuse to discredit them</a:t>
            </a:r>
            <a:r>
              <a:rPr lang="en-US" dirty="0" smtClean="0"/>
              <a:t>.</a:t>
            </a:r>
            <a:endParaRPr lang="en-US" dirty="0"/>
          </a:p>
        </p:txBody>
      </p:sp>
      <p:pic>
        <p:nvPicPr>
          <p:cNvPr id="4" name="Picture 3"/>
          <p:cNvPicPr>
            <a:picLocks noChangeAspect="1"/>
          </p:cNvPicPr>
          <p:nvPr/>
        </p:nvPicPr>
        <p:blipFill>
          <a:blip r:embed="rId2"/>
          <a:stretch>
            <a:fillRect/>
          </a:stretch>
        </p:blipFill>
        <p:spPr>
          <a:xfrm>
            <a:off x="0" y="848336"/>
            <a:ext cx="8736104" cy="5400064"/>
          </a:xfrm>
          <a:prstGeom prst="rect">
            <a:avLst/>
          </a:prstGeom>
        </p:spPr>
      </p:pic>
    </p:spTree>
    <p:extLst>
      <p:ext uri="{BB962C8B-B14F-4D97-AF65-F5344CB8AC3E}">
        <p14:creationId xmlns:p14="http://schemas.microsoft.com/office/powerpoint/2010/main" val="2075879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Burned at the Stake</a:t>
            </a:r>
          </a:p>
        </p:txBody>
      </p:sp>
      <p:sp>
        <p:nvSpPr>
          <p:cNvPr id="3" name="Content Placeholder 2"/>
          <p:cNvSpPr>
            <a:spLocks noGrp="1"/>
          </p:cNvSpPr>
          <p:nvPr>
            <p:ph idx="1"/>
          </p:nvPr>
        </p:nvSpPr>
        <p:spPr>
          <a:xfrm>
            <a:off x="6124884" y="838200"/>
            <a:ext cx="6066692" cy="6019800"/>
          </a:xfrm>
        </p:spPr>
        <p:txBody>
          <a:bodyPr/>
          <a:lstStyle/>
          <a:p>
            <a:r>
              <a:rPr lang="en-US" dirty="0"/>
              <a:t>It was in their moment of weakness that King Philip made his move. He issued a royal edict and had many members of the Knights Templar arrested and tortured into giving false confessions, after which most of them met their fate at the hot end of a fire</a:t>
            </a:r>
            <a:r>
              <a:rPr lang="en-US" dirty="0" smtClean="0"/>
              <a:t>.</a:t>
            </a:r>
            <a:endParaRPr lang="en-US" dirty="0"/>
          </a:p>
        </p:txBody>
      </p:sp>
      <p:pic>
        <p:nvPicPr>
          <p:cNvPr id="5" name="Picture 4"/>
          <p:cNvPicPr>
            <a:picLocks noChangeAspect="1"/>
          </p:cNvPicPr>
          <p:nvPr/>
        </p:nvPicPr>
        <p:blipFill rotWithShape="1">
          <a:blip r:embed="rId2"/>
          <a:srcRect l="19781" r="19781"/>
          <a:stretch/>
        </p:blipFill>
        <p:spPr>
          <a:xfrm>
            <a:off x="29308" y="623888"/>
            <a:ext cx="6095576" cy="6234112"/>
          </a:xfrm>
          <a:prstGeom prst="rect">
            <a:avLst/>
          </a:prstGeom>
        </p:spPr>
      </p:pic>
    </p:spTree>
    <p:extLst>
      <p:ext uri="{BB962C8B-B14F-4D97-AF65-F5344CB8AC3E}">
        <p14:creationId xmlns:p14="http://schemas.microsoft.com/office/powerpoint/2010/main" val="718650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Into Hiding</a:t>
            </a:r>
          </a:p>
        </p:txBody>
      </p:sp>
      <p:sp>
        <p:nvSpPr>
          <p:cNvPr id="3" name="Content Placeholder 2"/>
          <p:cNvSpPr>
            <a:spLocks noGrp="1"/>
          </p:cNvSpPr>
          <p:nvPr>
            <p:ph idx="1"/>
          </p:nvPr>
        </p:nvSpPr>
        <p:spPr>
          <a:xfrm>
            <a:off x="8686800" y="457200"/>
            <a:ext cx="3505200" cy="6324600"/>
          </a:xfrm>
        </p:spPr>
        <p:txBody>
          <a:bodyPr/>
          <a:lstStyle/>
          <a:p>
            <a:r>
              <a:rPr lang="en-US" dirty="0"/>
              <a:t>Disgraced and dejected, the few remaining Knights Templar had no choice but to go underground….literally. Vast caverns were constructed in underground caves in the early 1300s where the Templars could carry out their order in secret</a:t>
            </a:r>
            <a:r>
              <a:rPr lang="en-US" dirty="0" smtClean="0"/>
              <a:t>.</a:t>
            </a:r>
            <a:endParaRPr lang="en-US" dirty="0"/>
          </a:p>
        </p:txBody>
      </p:sp>
      <p:pic>
        <p:nvPicPr>
          <p:cNvPr id="4" name="Picture 3"/>
          <p:cNvPicPr>
            <a:picLocks noChangeAspect="1"/>
          </p:cNvPicPr>
          <p:nvPr/>
        </p:nvPicPr>
        <p:blipFill>
          <a:blip r:embed="rId2"/>
          <a:stretch>
            <a:fillRect/>
          </a:stretch>
        </p:blipFill>
        <p:spPr>
          <a:xfrm>
            <a:off x="-1" y="854198"/>
            <a:ext cx="8849895" cy="5470402"/>
          </a:xfrm>
          <a:prstGeom prst="rect">
            <a:avLst/>
          </a:prstGeom>
        </p:spPr>
      </p:pic>
    </p:spTree>
    <p:extLst>
      <p:ext uri="{BB962C8B-B14F-4D97-AF65-F5344CB8AC3E}">
        <p14:creationId xmlns:p14="http://schemas.microsoft.com/office/powerpoint/2010/main" val="1600859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Discovery</a:t>
            </a:r>
          </a:p>
        </p:txBody>
      </p:sp>
      <p:sp>
        <p:nvSpPr>
          <p:cNvPr id="3" name="Content Placeholder 2"/>
          <p:cNvSpPr>
            <a:spLocks noGrp="1"/>
          </p:cNvSpPr>
          <p:nvPr>
            <p:ph idx="1"/>
          </p:nvPr>
        </p:nvSpPr>
        <p:spPr>
          <a:xfrm>
            <a:off x="7860974" y="36146"/>
            <a:ext cx="4307580" cy="6774962"/>
          </a:xfrm>
        </p:spPr>
        <p:txBody>
          <a:bodyPr/>
          <a:lstStyle/>
          <a:p>
            <a:r>
              <a:rPr lang="en-US" dirty="0"/>
              <a:t>Once he had conducted the appropriate research, Michael Scott realized how amazingly significant this finding truly was. These weren’t just some random caves used by peasants to live in. These were caves used by the illustrious Knights Templar in their days of desperation to carry out their order in secret</a:t>
            </a:r>
            <a:r>
              <a:rPr lang="en-US" dirty="0" smtClean="0"/>
              <a:t>.</a:t>
            </a:r>
            <a:endParaRPr lang="en-US" dirty="0"/>
          </a:p>
        </p:txBody>
      </p:sp>
      <p:pic>
        <p:nvPicPr>
          <p:cNvPr id="5" name="Picture 4"/>
          <p:cNvPicPr>
            <a:picLocks noChangeAspect="1"/>
          </p:cNvPicPr>
          <p:nvPr/>
        </p:nvPicPr>
        <p:blipFill>
          <a:blip r:embed="rId2"/>
          <a:stretch>
            <a:fillRect/>
          </a:stretch>
        </p:blipFill>
        <p:spPr>
          <a:xfrm>
            <a:off x="-1" y="914400"/>
            <a:ext cx="8012853" cy="4953000"/>
          </a:xfrm>
          <a:prstGeom prst="rect">
            <a:avLst/>
          </a:prstGeom>
        </p:spPr>
      </p:pic>
    </p:spTree>
    <p:extLst>
      <p:ext uri="{BB962C8B-B14F-4D97-AF65-F5344CB8AC3E}">
        <p14:creationId xmlns:p14="http://schemas.microsoft.com/office/powerpoint/2010/main" val="3336978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Shrouded In Mystery</a:t>
            </a:r>
          </a:p>
        </p:txBody>
      </p:sp>
      <p:sp>
        <p:nvSpPr>
          <p:cNvPr id="3" name="Content Placeholder 2"/>
          <p:cNvSpPr>
            <a:spLocks noGrp="1"/>
          </p:cNvSpPr>
          <p:nvPr>
            <p:ph idx="1"/>
          </p:nvPr>
        </p:nvSpPr>
        <p:spPr>
          <a:xfrm>
            <a:off x="7696200" y="-5862"/>
            <a:ext cx="4495800" cy="6863862"/>
          </a:xfrm>
        </p:spPr>
        <p:txBody>
          <a:bodyPr/>
          <a:lstStyle/>
          <a:p>
            <a:r>
              <a:rPr lang="en-US" dirty="0"/>
              <a:t>The fact that these caves were used for initiations into the order or secret ceremonies hasn’t been definitely proven. This is certainly the logical explanation, though historians have agreed that this simply could be a sensationalized explanation of what they were really used for. Others still have an alternate theory</a:t>
            </a:r>
            <a:r>
              <a:rPr lang="en-US" dirty="0" smtClean="0"/>
              <a:t>….</a:t>
            </a:r>
            <a:endParaRPr lang="en-US" dirty="0"/>
          </a:p>
        </p:txBody>
      </p:sp>
      <p:pic>
        <p:nvPicPr>
          <p:cNvPr id="4" name="Picture 3"/>
          <p:cNvPicPr>
            <a:picLocks noChangeAspect="1"/>
          </p:cNvPicPr>
          <p:nvPr/>
        </p:nvPicPr>
        <p:blipFill rotWithShape="1">
          <a:blip r:embed="rId2"/>
          <a:srcRect l="26360" r="26412"/>
          <a:stretch/>
        </p:blipFill>
        <p:spPr>
          <a:xfrm>
            <a:off x="2314963" y="745638"/>
            <a:ext cx="4672987" cy="6112362"/>
          </a:xfrm>
          <a:prstGeom prst="rect">
            <a:avLst/>
          </a:prstGeom>
        </p:spPr>
      </p:pic>
    </p:spTree>
    <p:extLst>
      <p:ext uri="{BB962C8B-B14F-4D97-AF65-F5344CB8AC3E}">
        <p14:creationId xmlns:p14="http://schemas.microsoft.com/office/powerpoint/2010/main" val="205414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Used For Dark Magic </a:t>
            </a:r>
          </a:p>
        </p:txBody>
      </p:sp>
      <p:sp>
        <p:nvSpPr>
          <p:cNvPr id="3" name="Content Placeholder 2"/>
          <p:cNvSpPr>
            <a:spLocks noGrp="1"/>
          </p:cNvSpPr>
          <p:nvPr>
            <p:ph idx="1"/>
          </p:nvPr>
        </p:nvSpPr>
        <p:spPr>
          <a:xfrm>
            <a:off x="8305800" y="74612"/>
            <a:ext cx="3886200" cy="6783387"/>
          </a:xfrm>
        </p:spPr>
        <p:txBody>
          <a:bodyPr/>
          <a:lstStyle/>
          <a:p>
            <a:r>
              <a:rPr lang="en-US" dirty="0"/>
              <a:t>Some historians believe that the caves were built in the 18th or 19th century, several hundred years after the collapse of the Templar order. It’s speculated that these caves were used by modern-day pagans and witches as a sanctuary for ritualistic black magic</a:t>
            </a:r>
            <a:r>
              <a:rPr lang="en-US" dirty="0" smtClean="0"/>
              <a:t>.</a:t>
            </a:r>
            <a:endParaRPr lang="en-US" dirty="0"/>
          </a:p>
        </p:txBody>
      </p:sp>
      <p:pic>
        <p:nvPicPr>
          <p:cNvPr id="4" name="Picture 3"/>
          <p:cNvPicPr>
            <a:picLocks noChangeAspect="1"/>
          </p:cNvPicPr>
          <p:nvPr/>
        </p:nvPicPr>
        <p:blipFill>
          <a:blip r:embed="rId2"/>
          <a:stretch>
            <a:fillRect/>
          </a:stretch>
        </p:blipFill>
        <p:spPr>
          <a:xfrm>
            <a:off x="29307" y="836612"/>
            <a:ext cx="8385245" cy="5183187"/>
          </a:xfrm>
          <a:prstGeom prst="rect">
            <a:avLst/>
          </a:prstGeom>
        </p:spPr>
      </p:pic>
    </p:spTree>
    <p:extLst>
      <p:ext uri="{BB962C8B-B14F-4D97-AF65-F5344CB8AC3E}">
        <p14:creationId xmlns:p14="http://schemas.microsoft.com/office/powerpoint/2010/main" val="1730135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Monumental Discovery </a:t>
            </a:r>
          </a:p>
        </p:txBody>
      </p:sp>
      <p:sp>
        <p:nvSpPr>
          <p:cNvPr id="3" name="Content Placeholder 2"/>
          <p:cNvSpPr>
            <a:spLocks noGrp="1"/>
          </p:cNvSpPr>
          <p:nvPr>
            <p:ph idx="1"/>
          </p:nvPr>
        </p:nvSpPr>
        <p:spPr>
          <a:xfrm>
            <a:off x="7772400" y="11112"/>
            <a:ext cx="4419600" cy="6846887"/>
          </a:xfrm>
        </p:spPr>
        <p:txBody>
          <a:bodyPr/>
          <a:lstStyle/>
          <a:p>
            <a:r>
              <a:rPr lang="en-US" dirty="0"/>
              <a:t>Though it may never be revealed what precisely these caves were used for, they still serve as a reminder of centuries-old history that varied so vastly from our own modern history. Michael Scott lives everyday with the pride that he found and documented something that will be explored and researched for centuries more to come</a:t>
            </a:r>
            <a:r>
              <a:rPr lang="en-US" dirty="0" smtClean="0"/>
              <a:t>.</a:t>
            </a:r>
            <a:endParaRPr lang="en-US" dirty="0"/>
          </a:p>
        </p:txBody>
      </p:sp>
      <p:pic>
        <p:nvPicPr>
          <p:cNvPr id="4" name="Picture 3"/>
          <p:cNvPicPr>
            <a:picLocks noChangeAspect="1"/>
          </p:cNvPicPr>
          <p:nvPr/>
        </p:nvPicPr>
        <p:blipFill>
          <a:blip r:embed="rId2"/>
          <a:stretch>
            <a:fillRect/>
          </a:stretch>
        </p:blipFill>
        <p:spPr>
          <a:xfrm>
            <a:off x="-1" y="836612"/>
            <a:ext cx="8015421" cy="4954587"/>
          </a:xfrm>
          <a:prstGeom prst="rect">
            <a:avLst/>
          </a:prstGeom>
        </p:spPr>
      </p:pic>
    </p:spTree>
    <p:extLst>
      <p:ext uri="{BB962C8B-B14F-4D97-AF65-F5344CB8AC3E}">
        <p14:creationId xmlns:p14="http://schemas.microsoft.com/office/powerpoint/2010/main" val="2479500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392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432175" y="188913"/>
            <a:ext cx="7056438" cy="723900"/>
          </a:xfrm>
        </p:spPr>
        <p:txBody>
          <a:bodyPr/>
          <a:lstStyle/>
          <a:p>
            <a:endParaRPr lang="en-US" altLang="en-US">
              <a:solidFill>
                <a:schemeClr val="tx1"/>
              </a:solidFill>
            </a:endParaRPr>
          </a:p>
        </p:txBody>
      </p:sp>
      <p:sp>
        <p:nvSpPr>
          <p:cNvPr id="114691" name="Rectangle 3"/>
          <p:cNvSpPr>
            <a:spLocks noGrp="1" noChangeArrowheads="1"/>
          </p:cNvSpPr>
          <p:nvPr>
            <p:ph type="body" idx="1"/>
          </p:nvPr>
        </p:nvSpPr>
        <p:spPr>
          <a:xfrm>
            <a:off x="3432175" y="1052513"/>
            <a:ext cx="7056438" cy="54737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r>
              <a:rPr lang="en-US" altLang="en-US" dirty="0">
                <a:solidFill>
                  <a:schemeClr val="tx1"/>
                </a:solidFill>
              </a:rPr>
              <a:t>For all of the excavations and discoveries made over the centuries, planet Earth still has more than its fair share of ancient places just waiting to be uncovered by some eager adventurist. While most would assume that big discoveries reside in difficult-to-access places (like forgotten temples and crumbling ruins), sometimes it’s the places right underneath our feet that yield the most amazing finds. </a:t>
            </a:r>
            <a:endParaRPr lang="en-US" altLang="en-US"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6867" name="Rectangle 3"/>
          <p:cNvSpPr>
            <a:spLocks noGrp="1" noChangeArrowheads="1"/>
          </p:cNvSpPr>
          <p:nvPr>
            <p:ph idx="1"/>
          </p:nvPr>
        </p:nvSpPr>
        <p:spPr/>
        <p:txBody>
          <a:bodyPr/>
          <a:lstStyle/>
          <a:p>
            <a:pPr>
              <a:lnSpc>
                <a:spcPct val="80000"/>
              </a:lnSpc>
            </a:pPr>
            <a:r>
              <a:rPr lang="ru-RU" altLang="ko-KR" sz="2000" dirty="0" smtClean="0">
                <a:latin typeface="Verdana" panose="020B0604030504040204" pitchFamily="34" charset="0"/>
                <a:ea typeface="굴림" panose="020B0600000101010101" pitchFamily="34" charset="-127"/>
              </a:rPr>
              <a:t>. </a:t>
            </a:r>
            <a:endParaRPr lang="uk-UA" altLang="en-US" sz="2000" dirty="0"/>
          </a:p>
        </p:txBody>
      </p:sp>
      <p:pic>
        <p:nvPicPr>
          <p:cNvPr id="3" name="Picture 2"/>
          <p:cNvPicPr>
            <a:picLocks noChangeAspect="1"/>
          </p:cNvPicPr>
          <p:nvPr/>
        </p:nvPicPr>
        <p:blipFill>
          <a:blip r:embed="rId2"/>
          <a:stretch>
            <a:fillRect/>
          </a:stretch>
        </p:blipFill>
        <p:spPr>
          <a:xfrm>
            <a:off x="1097280" y="-35169"/>
            <a:ext cx="1109472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a Photographer </a:t>
            </a:r>
          </a:p>
        </p:txBody>
      </p:sp>
      <p:sp>
        <p:nvSpPr>
          <p:cNvPr id="3" name="Content Placeholder 2"/>
          <p:cNvSpPr>
            <a:spLocks noGrp="1"/>
          </p:cNvSpPr>
          <p:nvPr>
            <p:ph idx="1"/>
          </p:nvPr>
        </p:nvSpPr>
        <p:spPr>
          <a:xfrm>
            <a:off x="8077200" y="115888"/>
            <a:ext cx="4114800" cy="6742112"/>
          </a:xfrm>
        </p:spPr>
        <p:txBody>
          <a:bodyPr/>
          <a:lstStyle/>
          <a:p>
            <a:r>
              <a:rPr lang="en-US" dirty="0"/>
              <a:t>Michael Scott was a simple photographer who specialized in capturing the sultry and individual sides of people, though he also had a penchant for nature — as does pretty much every photographer. He was always on the lookout for the next great natural gem that he could capture in its most radiant beauty.</a:t>
            </a:r>
          </a:p>
        </p:txBody>
      </p:sp>
      <p:pic>
        <p:nvPicPr>
          <p:cNvPr id="4" name="Picture 3"/>
          <p:cNvPicPr>
            <a:picLocks noChangeAspect="1"/>
          </p:cNvPicPr>
          <p:nvPr/>
        </p:nvPicPr>
        <p:blipFill>
          <a:blip r:embed="rId2"/>
          <a:stretch>
            <a:fillRect/>
          </a:stretch>
        </p:blipFill>
        <p:spPr>
          <a:xfrm>
            <a:off x="-1" y="762000"/>
            <a:ext cx="8259403" cy="5105400"/>
          </a:xfrm>
          <a:prstGeom prst="rect">
            <a:avLst/>
          </a:prstGeom>
        </p:spPr>
      </p:pic>
    </p:spTree>
    <p:extLst>
      <p:ext uri="{BB962C8B-B14F-4D97-AF65-F5344CB8AC3E}">
        <p14:creationId xmlns:p14="http://schemas.microsoft.com/office/powerpoint/2010/main" val="123268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Whispers and Rumors</a:t>
            </a:r>
          </a:p>
        </p:txBody>
      </p:sp>
      <p:sp>
        <p:nvSpPr>
          <p:cNvPr id="3" name="Content Placeholder 2"/>
          <p:cNvSpPr>
            <a:spLocks noGrp="1"/>
          </p:cNvSpPr>
          <p:nvPr>
            <p:ph idx="1"/>
          </p:nvPr>
        </p:nvSpPr>
        <p:spPr>
          <a:xfrm>
            <a:off x="8077200" y="0"/>
            <a:ext cx="4085492" cy="6858000"/>
          </a:xfrm>
        </p:spPr>
        <p:txBody>
          <a:bodyPr/>
          <a:lstStyle/>
          <a:p>
            <a:r>
              <a:rPr lang="en-US" dirty="0"/>
              <a:t>An England native, Michael frequented numerous pubs throughout his homeland. As he would visit pubs throughout Shropshire, though, he overheard talks on a couple occasions of some secret hidden beneath the earth. With Jules Verne-like curiosity, Michael inquired about this supposed secret. </a:t>
            </a:r>
          </a:p>
        </p:txBody>
      </p:sp>
      <p:pic>
        <p:nvPicPr>
          <p:cNvPr id="4" name="Picture 3"/>
          <p:cNvPicPr>
            <a:picLocks noChangeAspect="1"/>
          </p:cNvPicPr>
          <p:nvPr/>
        </p:nvPicPr>
        <p:blipFill>
          <a:blip r:embed="rId2"/>
          <a:stretch>
            <a:fillRect/>
          </a:stretch>
        </p:blipFill>
        <p:spPr>
          <a:xfrm>
            <a:off x="-1" y="838200"/>
            <a:ext cx="8259403" cy="5105400"/>
          </a:xfrm>
          <a:prstGeom prst="rect">
            <a:avLst/>
          </a:prstGeom>
        </p:spPr>
      </p:pic>
    </p:spTree>
    <p:extLst>
      <p:ext uri="{BB962C8B-B14F-4D97-AF65-F5344CB8AC3E}">
        <p14:creationId xmlns:p14="http://schemas.microsoft.com/office/powerpoint/2010/main" val="4068690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9400" y="-25208"/>
            <a:ext cx="9234006" cy="6883208"/>
          </a:xfrm>
          <a:prstGeom prst="rect">
            <a:avLst/>
          </a:prstGeom>
        </p:spPr>
      </p:pic>
      <p:sp>
        <p:nvSpPr>
          <p:cNvPr id="2" name="Title 1"/>
          <p:cNvSpPr>
            <a:spLocks noGrp="1"/>
          </p:cNvSpPr>
          <p:nvPr>
            <p:ph type="title"/>
          </p:nvPr>
        </p:nvSpPr>
        <p:spPr>
          <a:xfrm>
            <a:off x="6293403" y="3505200"/>
            <a:ext cx="2286000" cy="508000"/>
          </a:xfrm>
        </p:spPr>
        <p:txBody>
          <a:bodyPr/>
          <a:lstStyle/>
          <a:p>
            <a:r>
              <a:rPr lang="en-US" dirty="0"/>
              <a:t>Shropshire</a:t>
            </a:r>
          </a:p>
        </p:txBody>
      </p:sp>
      <p:pic>
        <p:nvPicPr>
          <p:cNvPr id="5" name="Picture 4"/>
          <p:cNvPicPr>
            <a:picLocks noChangeAspect="1"/>
          </p:cNvPicPr>
          <p:nvPr/>
        </p:nvPicPr>
        <p:blipFill rotWithShape="1">
          <a:blip r:embed="rId3"/>
          <a:srcRect l="3588" r="6141"/>
          <a:stretch/>
        </p:blipFill>
        <p:spPr>
          <a:xfrm>
            <a:off x="-15598" y="-7623"/>
            <a:ext cx="4572000" cy="6883208"/>
          </a:xfrm>
          <a:prstGeom prst="rect">
            <a:avLst/>
          </a:prstGeom>
        </p:spPr>
      </p:pic>
    </p:spTree>
    <p:extLst>
      <p:ext uri="{BB962C8B-B14F-4D97-AF65-F5344CB8AC3E}">
        <p14:creationId xmlns:p14="http://schemas.microsoft.com/office/powerpoint/2010/main" val="358834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Hidden Caves </a:t>
            </a:r>
          </a:p>
        </p:txBody>
      </p:sp>
      <p:sp>
        <p:nvSpPr>
          <p:cNvPr id="3" name="Content Placeholder 2"/>
          <p:cNvSpPr>
            <a:spLocks noGrp="1"/>
          </p:cNvSpPr>
          <p:nvPr>
            <p:ph idx="1"/>
          </p:nvPr>
        </p:nvSpPr>
        <p:spPr>
          <a:xfrm>
            <a:off x="7010400" y="0"/>
            <a:ext cx="5181600" cy="6858000"/>
          </a:xfrm>
        </p:spPr>
        <p:txBody>
          <a:bodyPr/>
          <a:lstStyle/>
          <a:p>
            <a:r>
              <a:rPr lang="en-US" dirty="0"/>
              <a:t>The pub patrons described to him a network of caves lurking somewhere underground. From the sound of it, the story seemed more like a legend passed down from generation to generation than something anyone had ever actually witnessed. Shropshire was a large area with many rolling hills. It wouldn’t be any simple task, but Michael was determined to find these caves and be the first to ever photograph them.</a:t>
            </a:r>
          </a:p>
        </p:txBody>
      </p:sp>
      <p:pic>
        <p:nvPicPr>
          <p:cNvPr id="4" name="Picture 3"/>
          <p:cNvPicPr>
            <a:picLocks noChangeAspect="1"/>
          </p:cNvPicPr>
          <p:nvPr/>
        </p:nvPicPr>
        <p:blipFill>
          <a:blip r:embed="rId2"/>
          <a:stretch>
            <a:fillRect/>
          </a:stretch>
        </p:blipFill>
        <p:spPr>
          <a:xfrm>
            <a:off x="-1" y="836612"/>
            <a:ext cx="7275773" cy="4497387"/>
          </a:xfrm>
          <a:prstGeom prst="rect">
            <a:avLst/>
          </a:prstGeom>
        </p:spPr>
      </p:pic>
    </p:spTree>
    <p:extLst>
      <p:ext uri="{BB962C8B-B14F-4D97-AF65-F5344CB8AC3E}">
        <p14:creationId xmlns:p14="http://schemas.microsoft.com/office/powerpoint/2010/main" val="134914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Through Hills and Fields </a:t>
            </a:r>
          </a:p>
        </p:txBody>
      </p:sp>
      <p:sp>
        <p:nvSpPr>
          <p:cNvPr id="3" name="Content Placeholder 2"/>
          <p:cNvSpPr>
            <a:spLocks noGrp="1"/>
          </p:cNvSpPr>
          <p:nvPr>
            <p:ph idx="1"/>
          </p:nvPr>
        </p:nvSpPr>
        <p:spPr>
          <a:xfrm>
            <a:off x="8153399" y="0"/>
            <a:ext cx="4038601" cy="7169150"/>
          </a:xfrm>
        </p:spPr>
        <p:txBody>
          <a:bodyPr/>
          <a:lstStyle/>
          <a:p>
            <a:r>
              <a:rPr lang="en-US" dirty="0"/>
              <a:t>The only hint Michael had to go on was that the underground caves were used as burrowing grounds for rabbits. He’d have to find rabbit holes. After some research, Michael determined that rabbits stick closely to farm houses in remote locations, so search farm houses in remote locations he did. </a:t>
            </a:r>
          </a:p>
        </p:txBody>
      </p:sp>
      <p:pic>
        <p:nvPicPr>
          <p:cNvPr id="4" name="Picture 3"/>
          <p:cNvPicPr>
            <a:picLocks noChangeAspect="1"/>
          </p:cNvPicPr>
          <p:nvPr/>
        </p:nvPicPr>
        <p:blipFill>
          <a:blip r:embed="rId2"/>
          <a:stretch>
            <a:fillRect/>
          </a:stretch>
        </p:blipFill>
        <p:spPr>
          <a:xfrm>
            <a:off x="0" y="801444"/>
            <a:ext cx="8318866" cy="5142156"/>
          </a:xfrm>
          <a:prstGeom prst="rect">
            <a:avLst/>
          </a:prstGeom>
        </p:spPr>
      </p:pic>
    </p:spTree>
    <p:extLst>
      <p:ext uri="{BB962C8B-B14F-4D97-AF65-F5344CB8AC3E}">
        <p14:creationId xmlns:p14="http://schemas.microsoft.com/office/powerpoint/2010/main" val="3871366754"/>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80B4CE3-F189-4E74-9668-E2AB9405ACFE}" vid="{BBEC96E0-01F6-4414-9000-71615181E80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green circle</Template>
  <TotalTime>64</TotalTime>
  <Words>1263</Words>
  <Application>Microsoft Office PowerPoint</Application>
  <PresentationFormat>Widescreen</PresentationFormat>
  <Paragraphs>47</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굴림</vt:lpstr>
      <vt:lpstr>Arial</vt:lpstr>
      <vt:lpstr>Tahoma</vt:lpstr>
      <vt:lpstr>Verdana</vt:lpstr>
      <vt:lpstr>template</vt:lpstr>
      <vt:lpstr>Photographer Uncovers 700-Year-Old Medieval Dwellings</vt:lpstr>
      <vt:lpstr>PowerPoint Presentation</vt:lpstr>
      <vt:lpstr>PowerPoint Presentation</vt:lpstr>
      <vt:lpstr>PowerPoint Presentation</vt:lpstr>
      <vt:lpstr>Just a Photographer </vt:lpstr>
      <vt:lpstr>Whispers and Rumors</vt:lpstr>
      <vt:lpstr>Shropshire</vt:lpstr>
      <vt:lpstr>Hidden Caves </vt:lpstr>
      <vt:lpstr>Through Hills and Fields </vt:lpstr>
      <vt:lpstr>Narrowing It Down </vt:lpstr>
      <vt:lpstr>Eureka! </vt:lpstr>
      <vt:lpstr>Coming Prepared </vt:lpstr>
      <vt:lpstr>PowerPoint Presentation</vt:lpstr>
      <vt:lpstr>Cramped Spaces</vt:lpstr>
      <vt:lpstr>Opening Up </vt:lpstr>
      <vt:lpstr>Magnificent Caverns </vt:lpstr>
      <vt:lpstr>Some Fact Checking</vt:lpstr>
      <vt:lpstr>A Brief History </vt:lpstr>
      <vt:lpstr> Immense Power </vt:lpstr>
      <vt:lpstr>Wearing Their Pride On Their Sleeve</vt:lpstr>
      <vt:lpstr>A Noble End</vt:lpstr>
      <vt:lpstr>Burned at the Stake</vt:lpstr>
      <vt:lpstr>Going Into Hiding</vt:lpstr>
      <vt:lpstr>Significant Discovery</vt:lpstr>
      <vt:lpstr>Shrouded In Mystery</vt:lpstr>
      <vt:lpstr>Used For Dark Magic </vt:lpstr>
      <vt:lpstr>Monumental Discovery </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Photographer Uncovers 700-Year-Old Medieval Dwellings</dc:title>
  <dc:creator>Joseph Naumann</dc:creator>
  <cp:lastModifiedBy>Joseph Naumann</cp:lastModifiedBy>
  <cp:revision>7</cp:revision>
  <dcterms:created xsi:type="dcterms:W3CDTF">2017-08-13T17:41:04Z</dcterms:created>
  <dcterms:modified xsi:type="dcterms:W3CDTF">2017-08-13T18:45:12Z</dcterms:modified>
</cp:coreProperties>
</file>