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sldIdLst>
    <p:sldId id="256" r:id="rId3"/>
    <p:sldId id="257" r:id="rId4"/>
    <p:sldId id="258" r:id="rId5"/>
    <p:sldId id="259" r:id="rId6"/>
    <p:sldId id="260" r:id="rId7"/>
    <p:sldId id="261" r:id="rId8"/>
    <p:sldId id="262" r:id="rId9"/>
    <p:sldId id="263" r:id="rId10"/>
    <p:sldId id="269"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802" autoAdjust="0"/>
  </p:normalViewPr>
  <p:slideViewPr>
    <p:cSldViewPr>
      <p:cViewPr varScale="1">
        <p:scale>
          <a:sx n="102" d="100"/>
          <a:sy n="102" d="100"/>
        </p:scale>
        <p:origin x="-12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7CBD42-8887-41D0-B5F4-505F4493B0FB}" type="slidenum">
              <a:rPr lang="en-US" altLang="en-US"/>
              <a:pPr/>
              <a:t>‹#›</a:t>
            </a:fld>
            <a:endParaRPr lang="en-US" altLang="en-US"/>
          </a:p>
        </p:txBody>
      </p:sp>
    </p:spTree>
    <p:extLst>
      <p:ext uri="{BB962C8B-B14F-4D97-AF65-F5344CB8AC3E}">
        <p14:creationId xmlns:p14="http://schemas.microsoft.com/office/powerpoint/2010/main" val="285655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5BA7478-003F-42C1-87AB-88DC07C7DEC7}" type="slidenum">
              <a:rPr lang="en-US" altLang="en-US"/>
              <a:pPr/>
              <a:t>‹#›</a:t>
            </a:fld>
            <a:endParaRPr lang="en-US" altLang="en-US"/>
          </a:p>
        </p:txBody>
      </p:sp>
    </p:spTree>
    <p:extLst>
      <p:ext uri="{BB962C8B-B14F-4D97-AF65-F5344CB8AC3E}">
        <p14:creationId xmlns:p14="http://schemas.microsoft.com/office/powerpoint/2010/main" val="235612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B164E61-9DEC-47E5-84E8-62DCA20EEA2C}" type="slidenum">
              <a:rPr lang="en-US" altLang="en-US"/>
              <a:pPr/>
              <a:t>‹#›</a:t>
            </a:fld>
            <a:endParaRPr lang="en-US" altLang="en-US"/>
          </a:p>
        </p:txBody>
      </p:sp>
    </p:spTree>
    <p:extLst>
      <p:ext uri="{BB962C8B-B14F-4D97-AF65-F5344CB8AC3E}">
        <p14:creationId xmlns:p14="http://schemas.microsoft.com/office/powerpoint/2010/main" val="150794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812BCC-C3B1-4BE6-A2CF-E7B9F116D877}" type="slidenum">
              <a:rPr lang="en-US" altLang="en-US"/>
              <a:pPr/>
              <a:t>‹#›</a:t>
            </a:fld>
            <a:endParaRPr lang="en-US" altLang="en-US"/>
          </a:p>
        </p:txBody>
      </p:sp>
    </p:spTree>
    <p:extLst>
      <p:ext uri="{BB962C8B-B14F-4D97-AF65-F5344CB8AC3E}">
        <p14:creationId xmlns:p14="http://schemas.microsoft.com/office/powerpoint/2010/main" val="110658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7477AB3-D6BB-41C6-9634-A8FB6F49F0DD}" type="slidenum">
              <a:rPr lang="en-US" altLang="en-US"/>
              <a:pPr/>
              <a:t>‹#›</a:t>
            </a:fld>
            <a:endParaRPr lang="en-US" altLang="en-US"/>
          </a:p>
        </p:txBody>
      </p:sp>
    </p:spTree>
    <p:extLst>
      <p:ext uri="{BB962C8B-B14F-4D97-AF65-F5344CB8AC3E}">
        <p14:creationId xmlns:p14="http://schemas.microsoft.com/office/powerpoint/2010/main" val="140784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06BBCC-9F3A-4AD1-A44A-00E40D9532A1}" type="slidenum">
              <a:rPr lang="en-US" altLang="en-US"/>
              <a:pPr/>
              <a:t>‹#›</a:t>
            </a:fld>
            <a:endParaRPr lang="en-US" altLang="en-US"/>
          </a:p>
        </p:txBody>
      </p:sp>
    </p:spTree>
    <p:extLst>
      <p:ext uri="{BB962C8B-B14F-4D97-AF65-F5344CB8AC3E}">
        <p14:creationId xmlns:p14="http://schemas.microsoft.com/office/powerpoint/2010/main" val="2378843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A2254FA-D2DF-418C-B61E-183CF1AA63F0}" type="slidenum">
              <a:rPr lang="en-US" altLang="en-US"/>
              <a:pPr/>
              <a:t>‹#›</a:t>
            </a:fld>
            <a:endParaRPr lang="en-US" altLang="en-US"/>
          </a:p>
        </p:txBody>
      </p:sp>
    </p:spTree>
    <p:extLst>
      <p:ext uri="{BB962C8B-B14F-4D97-AF65-F5344CB8AC3E}">
        <p14:creationId xmlns:p14="http://schemas.microsoft.com/office/powerpoint/2010/main" val="3055579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9D32669-D1DF-400A-B708-E5F3F62554CB}" type="slidenum">
              <a:rPr lang="en-US" altLang="en-US"/>
              <a:pPr/>
              <a:t>‹#›</a:t>
            </a:fld>
            <a:endParaRPr lang="en-US" altLang="en-US"/>
          </a:p>
        </p:txBody>
      </p:sp>
    </p:spTree>
    <p:extLst>
      <p:ext uri="{BB962C8B-B14F-4D97-AF65-F5344CB8AC3E}">
        <p14:creationId xmlns:p14="http://schemas.microsoft.com/office/powerpoint/2010/main" val="1315776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6272052-A1DD-46B7-AFA4-C35F054E2717}" type="slidenum">
              <a:rPr lang="en-US" altLang="en-US"/>
              <a:pPr/>
              <a:t>‹#›</a:t>
            </a:fld>
            <a:endParaRPr lang="en-US" altLang="en-US"/>
          </a:p>
        </p:txBody>
      </p:sp>
    </p:spTree>
    <p:extLst>
      <p:ext uri="{BB962C8B-B14F-4D97-AF65-F5344CB8AC3E}">
        <p14:creationId xmlns:p14="http://schemas.microsoft.com/office/powerpoint/2010/main" val="3462089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3F6363E-3DA6-4A43-98A3-DB345A1FCA66}" type="slidenum">
              <a:rPr lang="en-US" altLang="en-US"/>
              <a:pPr/>
              <a:t>‹#›</a:t>
            </a:fld>
            <a:endParaRPr lang="en-US" altLang="en-US"/>
          </a:p>
        </p:txBody>
      </p:sp>
    </p:spTree>
    <p:extLst>
      <p:ext uri="{BB962C8B-B14F-4D97-AF65-F5344CB8AC3E}">
        <p14:creationId xmlns:p14="http://schemas.microsoft.com/office/powerpoint/2010/main" val="1530348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00823C5-DC73-4424-A680-8EE42D3E89E2}" type="slidenum">
              <a:rPr lang="en-US" altLang="en-US"/>
              <a:pPr/>
              <a:t>‹#›</a:t>
            </a:fld>
            <a:endParaRPr lang="en-US" altLang="en-US"/>
          </a:p>
        </p:txBody>
      </p:sp>
    </p:spTree>
    <p:extLst>
      <p:ext uri="{BB962C8B-B14F-4D97-AF65-F5344CB8AC3E}">
        <p14:creationId xmlns:p14="http://schemas.microsoft.com/office/powerpoint/2010/main" val="242839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8663F9-D265-4517-A5A0-9DC409AF9A32}" type="slidenum">
              <a:rPr lang="en-US" altLang="en-US"/>
              <a:pPr/>
              <a:t>‹#›</a:t>
            </a:fld>
            <a:endParaRPr lang="en-US" altLang="en-US"/>
          </a:p>
        </p:txBody>
      </p:sp>
    </p:spTree>
    <p:extLst>
      <p:ext uri="{BB962C8B-B14F-4D97-AF65-F5344CB8AC3E}">
        <p14:creationId xmlns:p14="http://schemas.microsoft.com/office/powerpoint/2010/main" val="2685867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F3F78F8-274C-4889-AB37-5F2864480170}" type="slidenum">
              <a:rPr lang="en-US" altLang="en-US"/>
              <a:pPr/>
              <a:t>‹#›</a:t>
            </a:fld>
            <a:endParaRPr lang="en-US" altLang="en-US"/>
          </a:p>
        </p:txBody>
      </p:sp>
    </p:spTree>
    <p:extLst>
      <p:ext uri="{BB962C8B-B14F-4D97-AF65-F5344CB8AC3E}">
        <p14:creationId xmlns:p14="http://schemas.microsoft.com/office/powerpoint/2010/main" val="2439204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E7E6C0-F35E-45C9-B4DE-9ADE9A378CEE}" type="slidenum">
              <a:rPr lang="en-US" altLang="en-US"/>
              <a:pPr/>
              <a:t>‹#›</a:t>
            </a:fld>
            <a:endParaRPr lang="en-US" altLang="en-US"/>
          </a:p>
        </p:txBody>
      </p:sp>
    </p:spTree>
    <p:extLst>
      <p:ext uri="{BB962C8B-B14F-4D97-AF65-F5344CB8AC3E}">
        <p14:creationId xmlns:p14="http://schemas.microsoft.com/office/powerpoint/2010/main" val="383635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3C413B-70CD-4D1A-9AD8-307B04D40AC1}" type="slidenum">
              <a:rPr lang="en-US" altLang="en-US"/>
              <a:pPr/>
              <a:t>‹#›</a:t>
            </a:fld>
            <a:endParaRPr lang="en-US" altLang="en-US"/>
          </a:p>
        </p:txBody>
      </p:sp>
    </p:spTree>
    <p:extLst>
      <p:ext uri="{BB962C8B-B14F-4D97-AF65-F5344CB8AC3E}">
        <p14:creationId xmlns:p14="http://schemas.microsoft.com/office/powerpoint/2010/main" val="101138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99FABD-FB5F-4918-B296-A1F339D56D95}" type="slidenum">
              <a:rPr lang="en-US" altLang="en-US"/>
              <a:pPr/>
              <a:t>‹#›</a:t>
            </a:fld>
            <a:endParaRPr lang="en-US" altLang="en-US"/>
          </a:p>
        </p:txBody>
      </p:sp>
    </p:spTree>
    <p:extLst>
      <p:ext uri="{BB962C8B-B14F-4D97-AF65-F5344CB8AC3E}">
        <p14:creationId xmlns:p14="http://schemas.microsoft.com/office/powerpoint/2010/main" val="111256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1442442-FA26-4879-959A-3565284A20E7}" type="slidenum">
              <a:rPr lang="en-US" altLang="en-US"/>
              <a:pPr/>
              <a:t>‹#›</a:t>
            </a:fld>
            <a:endParaRPr lang="en-US" altLang="en-US"/>
          </a:p>
        </p:txBody>
      </p:sp>
    </p:spTree>
    <p:extLst>
      <p:ext uri="{BB962C8B-B14F-4D97-AF65-F5344CB8AC3E}">
        <p14:creationId xmlns:p14="http://schemas.microsoft.com/office/powerpoint/2010/main" val="296885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CE25CB0-8C71-45FF-8BDA-C700C633E7FD}" type="slidenum">
              <a:rPr lang="en-US" altLang="en-US"/>
              <a:pPr/>
              <a:t>‹#›</a:t>
            </a:fld>
            <a:endParaRPr lang="en-US" altLang="en-US"/>
          </a:p>
        </p:txBody>
      </p:sp>
    </p:spTree>
    <p:extLst>
      <p:ext uri="{BB962C8B-B14F-4D97-AF65-F5344CB8AC3E}">
        <p14:creationId xmlns:p14="http://schemas.microsoft.com/office/powerpoint/2010/main" val="340754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0347CEF-D58C-4B13-8ECE-FC864C6D5D4C}" type="slidenum">
              <a:rPr lang="en-US" altLang="en-US"/>
              <a:pPr/>
              <a:t>‹#›</a:t>
            </a:fld>
            <a:endParaRPr lang="en-US" altLang="en-US"/>
          </a:p>
        </p:txBody>
      </p:sp>
    </p:spTree>
    <p:extLst>
      <p:ext uri="{BB962C8B-B14F-4D97-AF65-F5344CB8AC3E}">
        <p14:creationId xmlns:p14="http://schemas.microsoft.com/office/powerpoint/2010/main" val="343937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535D60C-EC5C-47E4-8A11-6F18B684DBDD}" type="slidenum">
              <a:rPr lang="en-US" altLang="en-US"/>
              <a:pPr/>
              <a:t>‹#›</a:t>
            </a:fld>
            <a:endParaRPr lang="en-US" altLang="en-US"/>
          </a:p>
        </p:txBody>
      </p:sp>
    </p:spTree>
    <p:extLst>
      <p:ext uri="{BB962C8B-B14F-4D97-AF65-F5344CB8AC3E}">
        <p14:creationId xmlns:p14="http://schemas.microsoft.com/office/powerpoint/2010/main" val="222747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C44F595-4777-4188-83DA-E712D947C939}" type="slidenum">
              <a:rPr lang="en-US" altLang="en-US"/>
              <a:pPr/>
              <a:t>‹#›</a:t>
            </a:fld>
            <a:endParaRPr lang="en-US" altLang="en-US"/>
          </a:p>
        </p:txBody>
      </p:sp>
    </p:spTree>
    <p:extLst>
      <p:ext uri="{BB962C8B-B14F-4D97-AF65-F5344CB8AC3E}">
        <p14:creationId xmlns:p14="http://schemas.microsoft.com/office/powerpoint/2010/main" val="428994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621F743-A6F2-4CAB-BDD0-3D63FA84F36E}" type="slidenum">
              <a:rPr lang="en-US" altLang="en-US"/>
              <a:pPr/>
              <a:t>‹#›</a:t>
            </a:fld>
            <a:endParaRPr lang="en-US" altLang="en-US"/>
          </a:p>
        </p:txBody>
      </p:sp>
    </p:spTree>
    <p:extLst>
      <p:ext uri="{BB962C8B-B14F-4D97-AF65-F5344CB8AC3E}">
        <p14:creationId xmlns:p14="http://schemas.microsoft.com/office/powerpoint/2010/main" val="219815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748C81-1D74-41C6-813D-A650DDAA6C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609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7986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C67CA59-84FD-4EF6-A401-0849D8C61E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90601"/>
            <a:ext cx="9144000" cy="2609850"/>
          </a:xfrm>
        </p:spPr>
        <p:txBody>
          <a:bodyPr/>
          <a:lstStyle/>
          <a:p>
            <a:r>
              <a:rPr lang="en-US" altLang="en-US" b="1" dirty="0" smtClean="0">
                <a:solidFill>
                  <a:schemeClr val="accent3"/>
                </a:solidFill>
                <a:effectLst>
                  <a:outerShdw blurRad="38100" dist="38100" dir="2700000" algn="tl">
                    <a:srgbClr val="000000">
                      <a:alpha val="43137"/>
                    </a:srgbClr>
                  </a:outerShdw>
                </a:effectLst>
              </a:rPr>
              <a:t>Land where humans first evolved '</a:t>
            </a:r>
            <a:r>
              <a:rPr lang="en-US" altLang="en-US" b="1" dirty="0" err="1" smtClean="0">
                <a:solidFill>
                  <a:schemeClr val="accent3"/>
                </a:solidFill>
                <a:effectLst>
                  <a:outerShdw blurRad="38100" dist="38100" dir="2700000" algn="tl">
                    <a:srgbClr val="000000">
                      <a:alpha val="43137"/>
                    </a:srgbClr>
                  </a:outerShdw>
                </a:effectLst>
              </a:rPr>
              <a:t>Kumari</a:t>
            </a:r>
            <a:r>
              <a:rPr lang="en-US" altLang="en-US" b="1" dirty="0" smtClean="0">
                <a:solidFill>
                  <a:schemeClr val="accent3"/>
                </a:solidFill>
                <a:effectLst>
                  <a:outerShdw blurRad="38100" dist="38100" dir="2700000" algn="tl">
                    <a:srgbClr val="000000">
                      <a:alpha val="43137"/>
                    </a:srgbClr>
                  </a:outerShdw>
                </a:effectLst>
              </a:rPr>
              <a:t> </a:t>
            </a:r>
            <a:r>
              <a:rPr lang="en-US" altLang="en-US" b="1" dirty="0" err="1" smtClean="0">
                <a:solidFill>
                  <a:schemeClr val="accent3"/>
                </a:solidFill>
                <a:effectLst>
                  <a:outerShdw blurRad="38100" dist="38100" dir="2700000" algn="tl">
                    <a:srgbClr val="000000">
                      <a:alpha val="43137"/>
                    </a:srgbClr>
                  </a:outerShdw>
                </a:effectLst>
              </a:rPr>
              <a:t>Kandam</a:t>
            </a:r>
            <a:r>
              <a:rPr lang="en-US" altLang="en-US" b="1" dirty="0" smtClean="0">
                <a:solidFill>
                  <a:schemeClr val="accent3"/>
                </a:solidFill>
                <a:effectLst>
                  <a:outerShdw blurRad="38100" dist="38100" dir="2700000" algn="tl">
                    <a:srgbClr val="000000">
                      <a:alpha val="43137"/>
                    </a:srgbClr>
                  </a:outerShdw>
                </a:effectLst>
              </a:rPr>
              <a:t>' is now submerged in Indian Ocean!</a:t>
            </a:r>
            <a:br>
              <a:rPr lang="en-US" altLang="en-US" b="1" dirty="0" smtClean="0">
                <a:solidFill>
                  <a:schemeClr val="accent3"/>
                </a:solidFill>
                <a:effectLst>
                  <a:outerShdw blurRad="38100" dist="38100" dir="2700000" algn="tl">
                    <a:srgbClr val="000000">
                      <a:alpha val="43137"/>
                    </a:srgbClr>
                  </a:outerShdw>
                </a:effectLst>
              </a:rPr>
            </a:br>
            <a:endParaRPr lang="en-US" altLang="en-US" b="1" dirty="0">
              <a:solidFill>
                <a:schemeClr val="accent3"/>
              </a:solidFill>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p:txBody>
          <a:bodyPr/>
          <a:lstStyle/>
          <a:p>
            <a:r>
              <a:rPr lang="en-US" altLang="en-US" b="1" dirty="0" smtClean="0">
                <a:solidFill>
                  <a:schemeClr val="accent6">
                    <a:lumMod val="20000"/>
                    <a:lumOff val="80000"/>
                  </a:schemeClr>
                </a:solidFill>
                <a:effectLst>
                  <a:outerShdw blurRad="38100" dist="38100" dir="2700000" algn="tl">
                    <a:srgbClr val="000000">
                      <a:alpha val="43137"/>
                    </a:srgbClr>
                  </a:outerShdw>
                </a:effectLst>
              </a:rPr>
              <a:t>An interesting theory – certainly worth considering</a:t>
            </a:r>
            <a:endParaRPr lang="en-US" altLang="en-US" b="1" dirty="0">
              <a:solidFill>
                <a:schemeClr val="accent6">
                  <a:lumMod val="20000"/>
                  <a:lumOff val="80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The </a:t>
            </a:r>
            <a:r>
              <a:rPr lang="en-US" dirty="0" err="1" smtClean="0"/>
              <a:t>Kumari</a:t>
            </a:r>
            <a:r>
              <a:rPr lang="en-US" dirty="0" smtClean="0"/>
              <a:t> Model by </a:t>
            </a:r>
            <a:r>
              <a:rPr lang="en-US" dirty="0" err="1" smtClean="0"/>
              <a:t>Vasudevan</a:t>
            </a:r>
            <a:endParaRPr lang="en-US" dirty="0"/>
          </a:p>
        </p:txBody>
      </p:sp>
      <p:sp>
        <p:nvSpPr>
          <p:cNvPr id="3" name="Content Placeholder 2"/>
          <p:cNvSpPr>
            <a:spLocks noGrp="1"/>
          </p:cNvSpPr>
          <p:nvPr>
            <p:ph idx="1"/>
          </p:nvPr>
        </p:nvSpPr>
        <p:spPr>
          <a:xfrm>
            <a:off x="304800" y="1066800"/>
            <a:ext cx="8610600" cy="5638800"/>
          </a:xfrm>
        </p:spPr>
        <p:txBody>
          <a:bodyPr/>
          <a:lstStyle/>
          <a:p>
            <a:r>
              <a:rPr lang="en-US" dirty="0" smtClean="0">
                <a:solidFill>
                  <a:schemeClr val="accent6">
                    <a:lumMod val="20000"/>
                    <a:lumOff val="80000"/>
                  </a:schemeClr>
                </a:solidFill>
                <a:effectLst>
                  <a:outerShdw blurRad="38100" dist="38100" dir="2700000" algn="tl">
                    <a:srgbClr val="000000">
                      <a:alpha val="43137"/>
                    </a:srgbClr>
                  </a:outerShdw>
                </a:effectLst>
              </a:rPr>
              <a:t>But, going by the </a:t>
            </a:r>
            <a:r>
              <a:rPr lang="en-US" dirty="0" err="1" smtClean="0">
                <a:solidFill>
                  <a:schemeClr val="accent6">
                    <a:lumMod val="20000"/>
                    <a:lumOff val="80000"/>
                  </a:schemeClr>
                </a:solidFill>
                <a:effectLst>
                  <a:outerShdw blurRad="38100" dist="38100" dir="2700000" algn="tl">
                    <a:srgbClr val="000000">
                      <a:alpha val="43137"/>
                    </a:srgbClr>
                  </a:outerShdw>
                </a:effectLst>
              </a:rPr>
              <a:t>Kumari</a:t>
            </a:r>
            <a:r>
              <a:rPr lang="en-US" dirty="0" smtClean="0">
                <a:solidFill>
                  <a:schemeClr val="accent6">
                    <a:lumMod val="20000"/>
                    <a:lumOff val="80000"/>
                  </a:schemeClr>
                </a:solidFill>
                <a:effectLst>
                  <a:outerShdw blurRad="38100" dist="38100" dir="2700000" algn="tl">
                    <a:srgbClr val="000000">
                      <a:alpha val="43137"/>
                    </a:srgbClr>
                  </a:outerShdw>
                </a:effectLst>
              </a:rPr>
              <a:t> model, a result of the advanced study by A. R. </a:t>
            </a:r>
            <a:r>
              <a:rPr lang="en-US" dirty="0" err="1" smtClean="0">
                <a:solidFill>
                  <a:schemeClr val="accent6">
                    <a:lumMod val="20000"/>
                    <a:lumOff val="80000"/>
                  </a:schemeClr>
                </a:solidFill>
                <a:effectLst>
                  <a:outerShdw blurRad="38100" dist="38100" dir="2700000" algn="tl">
                    <a:srgbClr val="000000">
                      <a:alpha val="43137"/>
                    </a:srgbClr>
                  </a:outerShdw>
                </a:effectLst>
              </a:rPr>
              <a:t>Vasudevan</a:t>
            </a:r>
            <a:r>
              <a:rPr lang="en-US" dirty="0" smtClean="0">
                <a:solidFill>
                  <a:schemeClr val="accent6">
                    <a:lumMod val="20000"/>
                    <a:lumOff val="80000"/>
                  </a:schemeClr>
                </a:solidFill>
                <a:effectLst>
                  <a:outerShdw blurRad="38100" dist="38100" dir="2700000" algn="tl">
                    <a:srgbClr val="000000">
                      <a:alpha val="43137"/>
                    </a:srgbClr>
                  </a:outerShdw>
                </a:effectLst>
              </a:rPr>
              <a:t>, one would have to believe that humans never evolved in Africa. In fact, they originated on a continent in the Indian Ocean, which was known as </a:t>
            </a:r>
            <a:r>
              <a:rPr lang="en-US" dirty="0" err="1" smtClean="0">
                <a:solidFill>
                  <a:schemeClr val="accent6">
                    <a:lumMod val="20000"/>
                    <a:lumOff val="80000"/>
                  </a:schemeClr>
                </a:solidFill>
                <a:effectLst>
                  <a:outerShdw blurRad="38100" dist="38100" dir="2700000" algn="tl">
                    <a:srgbClr val="000000">
                      <a:alpha val="43137"/>
                    </a:srgbClr>
                  </a:outerShdw>
                </a:effectLst>
              </a:rPr>
              <a:t>Kumari</a:t>
            </a:r>
            <a:r>
              <a:rPr lang="en-US" dirty="0" smtClean="0">
                <a:solidFill>
                  <a:schemeClr val="accent6">
                    <a:lumMod val="20000"/>
                    <a:lumOff val="80000"/>
                  </a:schemeClr>
                </a:solidFill>
                <a:effectLst>
                  <a:outerShdw blurRad="38100" dist="38100" dir="2700000" algn="tl">
                    <a:srgbClr val="000000">
                      <a:alpha val="43137"/>
                    </a:srgbClr>
                  </a:outerShdw>
                </a:effectLst>
              </a:rPr>
              <a:t> land. </a:t>
            </a:r>
            <a:r>
              <a:rPr lang="en-US" dirty="0" smtClean="0">
                <a:solidFill>
                  <a:srgbClr val="FFFF00"/>
                </a:solidFill>
                <a:effectLst>
                  <a:outerShdw blurRad="38100" dist="38100" dir="2700000" algn="tl">
                    <a:srgbClr val="000000">
                      <a:alpha val="43137"/>
                    </a:srgbClr>
                  </a:outerShdw>
                </a:effectLst>
              </a:rPr>
              <a:t>Currently, scientists still believe it was in Africa. Unless enough new and compelling evidence is found beneath the Indian Ocean, this theory will be rejected. At this point it doesn’t hurt to keep an open mind.</a:t>
            </a:r>
          </a:p>
          <a:p>
            <a:endParaRPr lang="en-US" dirty="0" smtClean="0"/>
          </a:p>
          <a:p>
            <a:endParaRPr lang="en-US" dirty="0"/>
          </a:p>
        </p:txBody>
      </p:sp>
    </p:spTree>
    <p:extLst>
      <p:ext uri="{BB962C8B-B14F-4D97-AF65-F5344CB8AC3E}">
        <p14:creationId xmlns:p14="http://schemas.microsoft.com/office/powerpoint/2010/main" val="3981222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15528"/>
            <a:ext cx="9220200" cy="598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29200" y="3124200"/>
            <a:ext cx="1676400" cy="1569660"/>
          </a:xfrm>
          <a:prstGeom prst="rect">
            <a:avLst/>
          </a:prstGeom>
          <a:noFill/>
        </p:spPr>
        <p:txBody>
          <a:bodyPr wrap="square" rtlCol="0">
            <a:spAutoFit/>
          </a:bodyPr>
          <a:lstStyle/>
          <a:p>
            <a:r>
              <a:rPr lang="en-US" sz="9600" dirty="0" smtClean="0">
                <a:solidFill>
                  <a:srgbClr val="FFC000"/>
                </a:solidFill>
                <a:latin typeface="Alcohol Licks" panose="020B0603050302020204" pitchFamily="34" charset="0"/>
              </a:rPr>
              <a:t>?</a:t>
            </a:r>
            <a:endParaRPr lang="en-US" sz="9600" dirty="0">
              <a:solidFill>
                <a:srgbClr val="FFC000"/>
              </a:solidFill>
              <a:latin typeface="Alcohol Licks" panose="020B0603050302020204" pitchFamily="34" charset="0"/>
            </a:endParaRPr>
          </a:p>
        </p:txBody>
      </p:sp>
    </p:spTree>
    <p:extLst>
      <p:ext uri="{BB962C8B-B14F-4D97-AF65-F5344CB8AC3E}">
        <p14:creationId xmlns:p14="http://schemas.microsoft.com/office/powerpoint/2010/main" val="294749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0"/>
                                        <p:tgtEl>
                                          <p:spTgt spid="4"/>
                                        </p:tgtEl>
                                      </p:cBhvr>
                                    </p:animEffect>
                                  </p:childTnLst>
                                </p:cTn>
                              </p:par>
                            </p:childTnLst>
                          </p:cTn>
                        </p:par>
                        <p:par>
                          <p:cTn id="8" fill="hold">
                            <p:stCondLst>
                              <p:cond delay="6500"/>
                            </p:stCondLst>
                            <p:childTnLst>
                              <p:par>
                                <p:cTn id="9" presetID="45" presetClass="entr" presetSubtype="0" fill="hold" grpId="1"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0"/>
                                        <p:tgtEl>
                                          <p:spTgt spid="4"/>
                                        </p:tgtEl>
                                      </p:cBhvr>
                                    </p:animEffect>
                                    <p:anim calcmode="lin" valueType="num">
                                      <p:cBhvr>
                                        <p:cTn id="12" dur="5000" fill="hold"/>
                                        <p:tgtEl>
                                          <p:spTgt spid="4"/>
                                        </p:tgtEl>
                                        <p:attrNameLst>
                                          <p:attrName>ppt_w</p:attrName>
                                        </p:attrNameLst>
                                      </p:cBhvr>
                                      <p:tavLst>
                                        <p:tav tm="0" fmla="#ppt_w*sin(2.5*pi*$)">
                                          <p:val>
                                            <p:fltVal val="0"/>
                                          </p:val>
                                        </p:tav>
                                        <p:tav tm="100000">
                                          <p:val>
                                            <p:fltVal val="1"/>
                                          </p:val>
                                        </p:tav>
                                      </p:tavLst>
                                    </p:anim>
                                    <p:anim calcmode="lin" valueType="num">
                                      <p:cBhvr>
                                        <p:cTn id="13"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xit" presetSubtype="0" fill="hold" grpId="2" nodeType="clickEffect">
                                  <p:stCondLst>
                                    <p:cond delay="1000"/>
                                  </p:stCondLst>
                                  <p:childTnLst>
                                    <p:animEffect transition="out" filter="wipe(down)">
                                      <p:cBhvr>
                                        <p:cTn id="17" dur="270" accel="50000">
                                          <p:stCondLst>
                                            <p:cond delay="2730"/>
                                          </p:stCondLst>
                                        </p:cTn>
                                        <p:tgtEl>
                                          <p:spTgt spid="4"/>
                                        </p:tgtEl>
                                      </p:cBhvr>
                                    </p:animEffect>
                                    <p:anim calcmode="lin" valueType="num">
                                      <p:cBhvr>
                                        <p:cTn id="18" dur="2733"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9" dur="267">
                                          <p:stCondLst>
                                            <p:cond delay="2733"/>
                                          </p:stCondLst>
                                        </p:cTn>
                                        <p:tgtEl>
                                          <p:spTgt spid="4"/>
                                        </p:tgtEl>
                                        <p:attrNameLst>
                                          <p:attrName>ppt_x</p:attrName>
                                        </p:attrNameLst>
                                      </p:cBhvr>
                                      <p:tavLst>
                                        <p:tav tm="0">
                                          <p:val>
                                            <p:strVal val="ppt_x"/>
                                          </p:val>
                                        </p:tav>
                                        <p:tav tm="100000">
                                          <p:val>
                                            <p:strVal val="ppt_x"/>
                                          </p:val>
                                        </p:tav>
                                      </p:tavLst>
                                    </p:anim>
                                    <p:anim calcmode="lin" valueType="num">
                                      <p:cBhvr>
                                        <p:cTn id="20" dur="996"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 dur="996" tmFilter="0, 0; 0.125,0.2665; 0.25,0.4; 0.375,0.465; 0.5,0.5;  0.625,0.535; 0.75,0.6; 0.875,0.7335; 1,1">
                                          <p:stCondLst>
                                            <p:cond delay="996"/>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 dur="498" tmFilter="0, 0; 0.125,0.2665; 0.25,0.4; 0.375,0.465; 0.5,0.5;  0.625,0.535; 0.75,0.6; 0.875,0.7335; 1,1">
                                          <p:stCondLst>
                                            <p:cond delay="1986"/>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 dur="246" tmFilter="0, 0; 0.125,0.2665; 0.25,0.4; 0.375,0.465; 0.5,0.5;  0.625,0.535; 0.75,0.6; 0.875,0.7335; 1,1">
                                          <p:stCondLst>
                                            <p:cond delay="2484"/>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 dur="270" accel="50000">
                                          <p:stCondLst>
                                            <p:cond delay="2730"/>
                                          </p:stCondLst>
                                        </p:cTn>
                                        <p:tgtEl>
                                          <p:spTgt spid="4"/>
                                        </p:tgtEl>
                                        <p:attrNameLst>
                                          <p:attrName>ppt_y</p:attrName>
                                        </p:attrNameLst>
                                      </p:cBhvr>
                                      <p:tavLst>
                                        <p:tav tm="0">
                                          <p:val>
                                            <p:strVal val="ppt_y"/>
                                          </p:val>
                                        </p:tav>
                                        <p:tav tm="100000">
                                          <p:val>
                                            <p:strVal val="ppt_y+ppt_h"/>
                                          </p:val>
                                        </p:tav>
                                      </p:tavLst>
                                    </p:anim>
                                    <p:animScale>
                                      <p:cBhvr>
                                        <p:cTn id="25" dur="39">
                                          <p:stCondLst>
                                            <p:cond delay="930"/>
                                          </p:stCondLst>
                                        </p:cTn>
                                        <p:tgtEl>
                                          <p:spTgt spid="4"/>
                                        </p:tgtEl>
                                      </p:cBhvr>
                                      <p:to x="100000" y="60000"/>
                                    </p:animScale>
                                    <p:animScale>
                                      <p:cBhvr>
                                        <p:cTn id="26" dur="249" decel="50000">
                                          <p:stCondLst>
                                            <p:cond delay="969"/>
                                          </p:stCondLst>
                                        </p:cTn>
                                        <p:tgtEl>
                                          <p:spTgt spid="4"/>
                                        </p:tgtEl>
                                      </p:cBhvr>
                                      <p:to x="100000" y="100000"/>
                                    </p:animScale>
                                    <p:animScale>
                                      <p:cBhvr>
                                        <p:cTn id="27" dur="39">
                                          <p:stCondLst>
                                            <p:cond delay="1968"/>
                                          </p:stCondLst>
                                        </p:cTn>
                                        <p:tgtEl>
                                          <p:spTgt spid="4"/>
                                        </p:tgtEl>
                                      </p:cBhvr>
                                      <p:to x="100000" y="80000"/>
                                    </p:animScale>
                                    <p:animScale>
                                      <p:cBhvr>
                                        <p:cTn id="28" dur="249" decel="50000">
                                          <p:stCondLst>
                                            <p:cond delay="2007"/>
                                          </p:stCondLst>
                                        </p:cTn>
                                        <p:tgtEl>
                                          <p:spTgt spid="4"/>
                                        </p:tgtEl>
                                      </p:cBhvr>
                                      <p:to x="100000" y="100000"/>
                                    </p:animScale>
                                    <p:animScale>
                                      <p:cBhvr>
                                        <p:cTn id="29" dur="39">
                                          <p:stCondLst>
                                            <p:cond delay="2463"/>
                                          </p:stCondLst>
                                        </p:cTn>
                                        <p:tgtEl>
                                          <p:spTgt spid="4"/>
                                        </p:tgtEl>
                                      </p:cBhvr>
                                      <p:to x="100000" y="90000"/>
                                    </p:animScale>
                                    <p:animScale>
                                      <p:cBhvr>
                                        <p:cTn id="30" dur="249" decel="50000">
                                          <p:stCondLst>
                                            <p:cond delay="2502"/>
                                          </p:stCondLst>
                                        </p:cTn>
                                        <p:tgtEl>
                                          <p:spTgt spid="4"/>
                                        </p:tgtEl>
                                      </p:cBhvr>
                                      <p:to x="100000" y="100000"/>
                                    </p:animScale>
                                    <p:animScale>
                                      <p:cBhvr>
                                        <p:cTn id="31" dur="39">
                                          <p:stCondLst>
                                            <p:cond delay="2712"/>
                                          </p:stCondLst>
                                        </p:cTn>
                                        <p:tgtEl>
                                          <p:spTgt spid="4"/>
                                        </p:tgtEl>
                                      </p:cBhvr>
                                      <p:to x="100000" y="95000"/>
                                    </p:animScale>
                                    <p:animScale>
                                      <p:cBhvr>
                                        <p:cTn id="32" dur="249" decel="50000">
                                          <p:stCondLst>
                                            <p:cond delay="2751"/>
                                          </p:stCondLst>
                                        </p:cTn>
                                        <p:tgtEl>
                                          <p:spTgt spid="4"/>
                                        </p:tgtEl>
                                      </p:cBhvr>
                                      <p:to x="100000" y="100000"/>
                                    </p:animScale>
                                    <p:set>
                                      <p:cBhvr>
                                        <p:cTn id="33"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accent6">
                    <a:lumMod val="20000"/>
                    <a:lumOff val="80000"/>
                  </a:schemeClr>
                </a:solidFill>
                <a:effectLst>
                  <a:outerShdw blurRad="38100" dist="38100" dir="2700000" algn="tl">
                    <a:srgbClr val="000000">
                      <a:alpha val="43137"/>
                    </a:srgbClr>
                  </a:outerShdw>
                </a:effectLst>
              </a:rPr>
              <a:t>The ‘model’ on human origins argues that the </a:t>
            </a:r>
            <a:r>
              <a:rPr lang="en-US" dirty="0" err="1" smtClean="0">
                <a:solidFill>
                  <a:schemeClr val="accent6">
                    <a:lumMod val="20000"/>
                    <a:lumOff val="80000"/>
                  </a:schemeClr>
                </a:solidFill>
                <a:effectLst>
                  <a:outerShdw blurRad="38100" dist="38100" dir="2700000" algn="tl">
                    <a:srgbClr val="000000">
                      <a:alpha val="43137"/>
                    </a:srgbClr>
                  </a:outerShdw>
                </a:effectLst>
              </a:rPr>
              <a:t>Kumari</a:t>
            </a:r>
            <a:r>
              <a:rPr lang="en-US" dirty="0" smtClean="0">
                <a:solidFill>
                  <a:schemeClr val="accent6">
                    <a:lumMod val="20000"/>
                    <a:lumOff val="80000"/>
                  </a:schemeClr>
                </a:solidFill>
                <a:effectLst>
                  <a:outerShdw blurRad="38100" dist="38100" dir="2700000" algn="tl">
                    <a:srgbClr val="000000">
                      <a:alpha val="43137"/>
                    </a:srgbClr>
                  </a:outerShdw>
                </a:effectLst>
              </a:rPr>
              <a:t> land was claimed by the sea around 14,000 years ago, which was a region so huge that it connected India to Africa and extending southwards into the Antarctic.</a:t>
            </a:r>
          </a:p>
          <a:p>
            <a:endParaRPr lang="en-US" dirty="0" smtClean="0"/>
          </a:p>
          <a:p>
            <a:endParaRPr lang="en-US" dirty="0"/>
          </a:p>
        </p:txBody>
      </p:sp>
    </p:spTree>
    <p:extLst>
      <p:ext uri="{BB962C8B-B14F-4D97-AF65-F5344CB8AC3E}">
        <p14:creationId xmlns:p14="http://schemas.microsoft.com/office/powerpoint/2010/main" val="2132874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3326"/>
            <a:ext cx="5257800" cy="1394312"/>
          </a:xfrm>
        </p:spPr>
        <p:txBody>
          <a:bodyPr/>
          <a:lstStyle/>
          <a:p>
            <a:r>
              <a:rPr lang="en-US" dirty="0" smtClean="0"/>
              <a:t>Migration of Homo Sapiens</a:t>
            </a:r>
            <a:endParaRPr lang="en-US" dirty="0"/>
          </a:p>
        </p:txBody>
      </p:sp>
      <p:sp>
        <p:nvSpPr>
          <p:cNvPr id="3" name="Content Placeholder 2"/>
          <p:cNvSpPr>
            <a:spLocks noGrp="1"/>
          </p:cNvSpPr>
          <p:nvPr>
            <p:ph idx="1"/>
          </p:nvPr>
        </p:nvSpPr>
        <p:spPr>
          <a:xfrm>
            <a:off x="3810000" y="1447800"/>
            <a:ext cx="5334000" cy="5486400"/>
          </a:xfrm>
        </p:spPr>
        <p:txBody>
          <a:bodyPr/>
          <a:lstStyle/>
          <a:p>
            <a:r>
              <a:rPr lang="en-US" sz="2800" dirty="0" smtClean="0">
                <a:solidFill>
                  <a:schemeClr val="accent6">
                    <a:lumMod val="20000"/>
                    <a:lumOff val="80000"/>
                  </a:schemeClr>
                </a:solidFill>
              </a:rPr>
              <a:t>A. R. </a:t>
            </a:r>
            <a:r>
              <a:rPr lang="en-US" sz="2800" dirty="0" err="1" smtClean="0">
                <a:solidFill>
                  <a:schemeClr val="accent6">
                    <a:lumMod val="20000"/>
                    <a:lumOff val="80000"/>
                  </a:schemeClr>
                </a:solidFill>
              </a:rPr>
              <a:t>Vasudevan</a:t>
            </a:r>
            <a:r>
              <a:rPr lang="en-US" sz="2800" dirty="0" smtClean="0">
                <a:solidFill>
                  <a:schemeClr val="accent6">
                    <a:lumMod val="20000"/>
                    <a:lumOff val="80000"/>
                  </a:schemeClr>
                </a:solidFill>
              </a:rPr>
              <a:t> in his work ‘Aryans: Who are they?’ ascertains that the evolved species of humans migrated out of </a:t>
            </a:r>
            <a:r>
              <a:rPr lang="en-US" sz="2800" dirty="0" err="1" smtClean="0">
                <a:solidFill>
                  <a:schemeClr val="accent6">
                    <a:lumMod val="20000"/>
                    <a:lumOff val="80000"/>
                  </a:schemeClr>
                </a:solidFill>
              </a:rPr>
              <a:t>Kumari</a:t>
            </a:r>
            <a:r>
              <a:rPr lang="en-US" sz="2800" dirty="0" smtClean="0">
                <a:solidFill>
                  <a:schemeClr val="accent6">
                    <a:lumMod val="20000"/>
                    <a:lumOff val="80000"/>
                  </a:schemeClr>
                </a:solidFill>
              </a:rPr>
              <a:t> land and populated the rest of the world; taking two routes, one West into Africa and East into India. </a:t>
            </a:r>
            <a:r>
              <a:rPr lang="en-US" sz="2800" dirty="0">
                <a:solidFill>
                  <a:schemeClr val="accent6">
                    <a:lumMod val="20000"/>
                    <a:lumOff val="80000"/>
                  </a:schemeClr>
                </a:solidFill>
              </a:rPr>
              <a:t>And, those who kept voyaging into East, eventually moved out of India, settling in Europe and the rest of Asia.</a:t>
            </a:r>
            <a:endParaRPr lang="en-US" sz="2800" dirty="0" smtClean="0">
              <a:solidFill>
                <a:schemeClr val="accent6">
                  <a:lumMod val="20000"/>
                  <a:lumOff val="80000"/>
                </a:schemeClr>
              </a:solidFill>
            </a:endParaRPr>
          </a:p>
          <a:p>
            <a:endParaRPr lang="en-US" dirty="0" smtClean="0"/>
          </a:p>
          <a:p>
            <a:endParaRPr lang="en-US" dirty="0"/>
          </a:p>
        </p:txBody>
      </p:sp>
      <p:pic>
        <p:nvPicPr>
          <p:cNvPr id="1945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111" l="1198" r="99701"/>
                    </a14:imgEffect>
                  </a14:imgLayer>
                </a14:imgProps>
              </a:ext>
              <a:ext uri="{28A0092B-C50C-407E-A947-70E740481C1C}">
                <a14:useLocalDpi xmlns:a14="http://schemas.microsoft.com/office/drawing/2010/main" val="0"/>
              </a:ext>
            </a:extLst>
          </a:blip>
          <a:srcRect/>
          <a:stretch>
            <a:fillRect/>
          </a:stretch>
        </p:blipFill>
        <p:spPr bwMode="auto">
          <a:xfrm>
            <a:off x="20216" y="23326"/>
            <a:ext cx="3865984" cy="683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197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33400"/>
          </a:xfrm>
        </p:spPr>
        <p:txBody>
          <a:bodyPr/>
          <a:lstStyle/>
          <a:p>
            <a:r>
              <a:rPr lang="en-US" sz="3600" b="1" dirty="0" smtClean="0"/>
              <a:t>Hence proved?</a:t>
            </a:r>
            <a:endParaRPr lang="en-US" sz="3600" b="1" dirty="0"/>
          </a:p>
        </p:txBody>
      </p:sp>
      <p:sp>
        <p:nvSpPr>
          <p:cNvPr id="3" name="Content Placeholder 2"/>
          <p:cNvSpPr>
            <a:spLocks noGrp="1"/>
          </p:cNvSpPr>
          <p:nvPr>
            <p:ph idx="1"/>
          </p:nvPr>
        </p:nvSpPr>
        <p:spPr>
          <a:xfrm>
            <a:off x="-1555" y="533400"/>
            <a:ext cx="9145555" cy="2516385"/>
          </a:xfrm>
        </p:spPr>
        <p:txBody>
          <a:bodyPr/>
          <a:lstStyle/>
          <a:p>
            <a:r>
              <a:rPr lang="en-US" sz="2800" dirty="0" smtClean="0">
                <a:solidFill>
                  <a:schemeClr val="accent6">
                    <a:lumMod val="20000"/>
                    <a:lumOff val="80000"/>
                  </a:schemeClr>
                </a:solidFill>
                <a:effectLst>
                  <a:outerShdw blurRad="38100" dist="38100" dir="2700000" algn="tl">
                    <a:srgbClr val="000000">
                      <a:alpha val="43137"/>
                    </a:srgbClr>
                  </a:outerShdw>
                </a:effectLst>
              </a:rPr>
              <a:t>He claimed that the Indian origin of Europeans, in turn lend the credence for the </a:t>
            </a:r>
            <a:r>
              <a:rPr lang="en-US" sz="2800" dirty="0" err="1" smtClean="0">
                <a:solidFill>
                  <a:schemeClr val="accent6">
                    <a:lumMod val="20000"/>
                    <a:lumOff val="80000"/>
                  </a:schemeClr>
                </a:solidFill>
                <a:effectLst>
                  <a:outerShdw blurRad="38100" dist="38100" dir="2700000" algn="tl">
                    <a:srgbClr val="000000">
                      <a:alpha val="43137"/>
                    </a:srgbClr>
                  </a:outerShdw>
                </a:effectLst>
              </a:rPr>
              <a:t>Kumari</a:t>
            </a:r>
            <a:r>
              <a:rPr lang="en-US" sz="2800" dirty="0" smtClean="0">
                <a:solidFill>
                  <a:schemeClr val="accent6">
                    <a:lumMod val="20000"/>
                    <a:lumOff val="80000"/>
                  </a:schemeClr>
                </a:solidFill>
                <a:effectLst>
                  <a:outerShdw blurRad="38100" dist="38100" dir="2700000" algn="tl">
                    <a:srgbClr val="000000">
                      <a:alpha val="43137"/>
                    </a:srgbClr>
                  </a:outerShdw>
                </a:effectLst>
              </a:rPr>
              <a:t> model, citing significant proofs. Most of which is directed of the </a:t>
            </a:r>
            <a:r>
              <a:rPr lang="en-US" sz="2800" dirty="0" err="1" smtClean="0">
                <a:solidFill>
                  <a:schemeClr val="accent6">
                    <a:lumMod val="20000"/>
                    <a:lumOff val="80000"/>
                  </a:schemeClr>
                </a:solidFill>
                <a:effectLst>
                  <a:outerShdw blurRad="38100" dist="38100" dir="2700000" algn="tl">
                    <a:srgbClr val="000000">
                      <a:alpha val="43137"/>
                    </a:srgbClr>
                  </a:outerShdw>
                </a:effectLst>
              </a:rPr>
              <a:t>Genographic</a:t>
            </a:r>
            <a:r>
              <a:rPr lang="en-US" sz="2800" dirty="0" smtClean="0">
                <a:solidFill>
                  <a:schemeClr val="accent6">
                    <a:lumMod val="20000"/>
                    <a:lumOff val="80000"/>
                  </a:schemeClr>
                </a:solidFill>
                <a:effectLst>
                  <a:outerShdw blurRad="38100" dist="38100" dir="2700000" algn="tl">
                    <a:srgbClr val="000000">
                      <a:alpha val="43137"/>
                    </a:srgbClr>
                  </a:outerShdw>
                </a:effectLst>
              </a:rPr>
              <a:t> Project by National Geographic, to trace how genes have moved around the world; further proving the evidence of </a:t>
            </a:r>
            <a:r>
              <a:rPr lang="en-US" sz="2800" dirty="0" err="1" smtClean="0">
                <a:solidFill>
                  <a:schemeClr val="accent6">
                    <a:lumMod val="20000"/>
                    <a:lumOff val="80000"/>
                  </a:schemeClr>
                </a:solidFill>
                <a:effectLst>
                  <a:outerShdw blurRad="38100" dist="38100" dir="2700000" algn="tl">
                    <a:srgbClr val="000000">
                      <a:alpha val="43137"/>
                    </a:srgbClr>
                  </a:outerShdw>
                </a:effectLst>
              </a:rPr>
              <a:t>Kumari</a:t>
            </a:r>
            <a:r>
              <a:rPr lang="en-US" sz="2800" dirty="0" smtClean="0">
                <a:solidFill>
                  <a:schemeClr val="accent6">
                    <a:lumMod val="20000"/>
                    <a:lumOff val="80000"/>
                  </a:schemeClr>
                </a:solidFill>
                <a:effectLst>
                  <a:outerShdw blurRad="38100" dist="38100" dir="2700000" algn="tl">
                    <a:srgbClr val="000000">
                      <a:alpha val="43137"/>
                    </a:srgbClr>
                  </a:outerShdw>
                </a:effectLst>
              </a:rPr>
              <a:t> model.</a:t>
            </a:r>
          </a:p>
          <a:p>
            <a:endParaRPr lang="en-US" dirty="0" smtClean="0"/>
          </a:p>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 y="3278385"/>
            <a:ext cx="9137780" cy="357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542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3200" dirty="0" smtClean="0"/>
              <a:t>Interesting Map of Places That Might Have Been</a:t>
            </a:r>
            <a:endParaRPr lang="en-US" sz="3200" dirty="0"/>
          </a:p>
        </p:txBody>
      </p:sp>
      <p:sp>
        <p:nvSpPr>
          <p:cNvPr id="3" name="Content Placeholder 2"/>
          <p:cNvSpPr>
            <a:spLocks noGrp="1"/>
          </p:cNvSpPr>
          <p:nvPr>
            <p:ph idx="1"/>
          </p:nvPr>
        </p:nvSpPr>
        <p:spPr>
          <a:xfrm>
            <a:off x="76200" y="5410200"/>
            <a:ext cx="9067800" cy="1447800"/>
          </a:xfrm>
        </p:spPr>
        <p:txBody>
          <a:bodyPr/>
          <a:lstStyle/>
          <a:p>
            <a:r>
              <a:rPr lang="en-US" dirty="0" smtClean="0">
                <a:solidFill>
                  <a:schemeClr val="accent6">
                    <a:lumMod val="20000"/>
                    <a:lumOff val="80000"/>
                  </a:schemeClr>
                </a:solidFill>
                <a:effectLst>
                  <a:outerShdw blurRad="38100" dist="38100" dir="2700000" algn="tl">
                    <a:srgbClr val="000000">
                      <a:alpha val="43137"/>
                    </a:srgbClr>
                  </a:outerShdw>
                </a:effectLst>
              </a:rPr>
              <a:t>This lost land according to </a:t>
            </a:r>
            <a:r>
              <a:rPr lang="en-US" dirty="0" err="1" smtClean="0">
                <a:solidFill>
                  <a:schemeClr val="accent6">
                    <a:lumMod val="20000"/>
                    <a:lumOff val="80000"/>
                  </a:schemeClr>
                </a:solidFill>
                <a:effectLst>
                  <a:outerShdw blurRad="38100" dist="38100" dir="2700000" algn="tl">
                    <a:srgbClr val="000000">
                      <a:alpha val="43137"/>
                    </a:srgbClr>
                  </a:outerShdw>
                </a:effectLst>
              </a:rPr>
              <a:t>Vasudevan</a:t>
            </a:r>
            <a:r>
              <a:rPr lang="en-US" dirty="0" smtClean="0">
                <a:solidFill>
                  <a:schemeClr val="accent6">
                    <a:lumMod val="20000"/>
                    <a:lumOff val="80000"/>
                  </a:schemeClr>
                </a:solidFill>
                <a:effectLst>
                  <a:outerShdw blurRad="38100" dist="38100" dir="2700000" algn="tl">
                    <a:srgbClr val="000000">
                      <a:alpha val="43137"/>
                    </a:srgbClr>
                  </a:outerShdw>
                </a:effectLst>
              </a:rPr>
              <a:t>, was called </a:t>
            </a:r>
            <a:r>
              <a:rPr lang="en-US" dirty="0" err="1" smtClean="0">
                <a:solidFill>
                  <a:schemeClr val="accent6">
                    <a:lumMod val="20000"/>
                    <a:lumOff val="80000"/>
                  </a:schemeClr>
                </a:solidFill>
                <a:effectLst>
                  <a:outerShdw blurRad="38100" dist="38100" dir="2700000" algn="tl">
                    <a:srgbClr val="000000">
                      <a:alpha val="43137"/>
                    </a:srgbClr>
                  </a:outerShdw>
                </a:effectLst>
              </a:rPr>
              <a:t>Kumari</a:t>
            </a:r>
            <a:r>
              <a:rPr lang="en-US" dirty="0" smtClean="0">
                <a:solidFill>
                  <a:schemeClr val="accent6">
                    <a:lumMod val="20000"/>
                    <a:lumOff val="80000"/>
                  </a:schemeClr>
                </a:solidFill>
                <a:effectLst>
                  <a:outerShdw blurRad="38100" dist="38100" dir="2700000" algn="tl">
                    <a:srgbClr val="000000">
                      <a:alpha val="43137"/>
                    </a:srgbClr>
                  </a:outerShdw>
                </a:effectLst>
              </a:rPr>
              <a:t> or the Lemuria continent.</a:t>
            </a:r>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450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549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65"/>
            <a:ext cx="8229600" cy="681135"/>
          </a:xfrm>
        </p:spPr>
        <p:txBody>
          <a:bodyPr/>
          <a:lstStyle/>
          <a:p>
            <a:r>
              <a:rPr lang="en-US" dirty="0" smtClean="0"/>
              <a:t>Ice Age</a:t>
            </a:r>
            <a:endParaRPr lang="en-US" dirty="0"/>
          </a:p>
        </p:txBody>
      </p:sp>
      <p:sp>
        <p:nvSpPr>
          <p:cNvPr id="3" name="Content Placeholder 2"/>
          <p:cNvSpPr>
            <a:spLocks noGrp="1"/>
          </p:cNvSpPr>
          <p:nvPr>
            <p:ph idx="1"/>
          </p:nvPr>
        </p:nvSpPr>
        <p:spPr>
          <a:xfrm>
            <a:off x="5410200" y="838200"/>
            <a:ext cx="3733800" cy="6324600"/>
          </a:xfrm>
        </p:spPr>
        <p:txBody>
          <a:bodyPr/>
          <a:lstStyle/>
          <a:p>
            <a:r>
              <a:rPr lang="en-US" dirty="0" smtClean="0"/>
              <a:t>It is believed that around the last leg of Ice age, earth’s temperature was on rise, causing the large glaciers to melt; thus the sea levels rose.</a:t>
            </a:r>
          </a:p>
          <a:p>
            <a:endParaRPr lang="en-US" dirty="0" smtClean="0"/>
          </a:p>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54102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844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4468506"/>
            <a:ext cx="8991600" cy="2313294"/>
          </a:xfrm>
        </p:spPr>
        <p:txBody>
          <a:bodyPr/>
          <a:lstStyle/>
          <a:p>
            <a:r>
              <a:rPr lang="en-US" sz="2800" dirty="0" smtClean="0">
                <a:solidFill>
                  <a:schemeClr val="accent6">
                    <a:lumMod val="20000"/>
                    <a:lumOff val="80000"/>
                  </a:schemeClr>
                </a:solidFill>
                <a:effectLst>
                  <a:outerShdw blurRad="38100" dist="38100" dir="2700000" algn="tl">
                    <a:srgbClr val="000000">
                      <a:alpha val="43137"/>
                    </a:srgbClr>
                  </a:outerShdw>
                </a:effectLst>
              </a:rPr>
              <a:t>According to Oceanographic Researchers, sea levels around the Indian peninsula have seen a stark rise over 100 meters in past 14,500 years. And, it is claimed that during this period the Dravidian peninsula was engulfed into waters.</a:t>
            </a:r>
          </a:p>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6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011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342" y="274638"/>
            <a:ext cx="4803658" cy="715962"/>
          </a:xfrm>
        </p:spPr>
        <p:txBody>
          <a:bodyPr/>
          <a:lstStyle/>
          <a:p>
            <a:r>
              <a:rPr lang="en-US" sz="4000" dirty="0" smtClean="0"/>
              <a:t>Rising Sea Levels?</a:t>
            </a:r>
            <a:endParaRPr lang="en-US" sz="4000" dirty="0"/>
          </a:p>
        </p:txBody>
      </p:sp>
      <p:sp>
        <p:nvSpPr>
          <p:cNvPr id="3" name="Content Placeholder 2"/>
          <p:cNvSpPr>
            <a:spLocks noGrp="1"/>
          </p:cNvSpPr>
          <p:nvPr>
            <p:ph idx="1"/>
          </p:nvPr>
        </p:nvSpPr>
        <p:spPr>
          <a:xfrm>
            <a:off x="4340342" y="1219200"/>
            <a:ext cx="4803658" cy="5638800"/>
          </a:xfrm>
        </p:spPr>
        <p:txBody>
          <a:bodyPr/>
          <a:lstStyle/>
          <a:p>
            <a:r>
              <a:rPr lang="en-US" dirty="0" smtClean="0">
                <a:solidFill>
                  <a:schemeClr val="accent6">
                    <a:lumMod val="20000"/>
                    <a:lumOff val="80000"/>
                  </a:schemeClr>
                </a:solidFill>
              </a:rPr>
              <a:t>And, these are not just tall claims made by these researchers; the proofs mentioned in the book, hint at three major episodes of sea level fluctuations, which further resulted in the submergence of </a:t>
            </a:r>
            <a:r>
              <a:rPr lang="en-US" dirty="0" err="1" smtClean="0">
                <a:solidFill>
                  <a:schemeClr val="accent6">
                    <a:lumMod val="20000"/>
                    <a:lumOff val="80000"/>
                  </a:schemeClr>
                </a:solidFill>
              </a:rPr>
              <a:t>Kumari</a:t>
            </a:r>
            <a:r>
              <a:rPr lang="en-US" dirty="0" smtClean="0">
                <a:solidFill>
                  <a:schemeClr val="accent6">
                    <a:lumMod val="20000"/>
                    <a:lumOff val="80000"/>
                  </a:schemeClr>
                </a:solidFill>
              </a:rPr>
              <a:t> </a:t>
            </a:r>
            <a:r>
              <a:rPr lang="en-US" dirty="0" err="1" smtClean="0">
                <a:solidFill>
                  <a:schemeClr val="accent6">
                    <a:lumMod val="20000"/>
                    <a:lumOff val="80000"/>
                  </a:schemeClr>
                </a:solidFill>
              </a:rPr>
              <a:t>Kandam</a:t>
            </a:r>
            <a:r>
              <a:rPr lang="en-US" dirty="0" smtClean="0">
                <a:solidFill>
                  <a:schemeClr val="accent6">
                    <a:lumMod val="20000"/>
                    <a:lumOff val="80000"/>
                  </a:schemeClr>
                </a:solidFill>
              </a:rPr>
              <a:t>.</a:t>
            </a:r>
            <a:endParaRPr lang="en-US" dirty="0">
              <a:solidFill>
                <a:schemeClr val="accent6">
                  <a:lumMod val="20000"/>
                  <a:lumOff val="80000"/>
                </a:schemeClr>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426414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260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4730426"/>
            <a:ext cx="9144000" cy="2127574"/>
          </a:xfrm>
        </p:spPr>
        <p:txBody>
          <a:bodyPr/>
          <a:lstStyle/>
          <a:p>
            <a:r>
              <a:rPr lang="en-US" dirty="0" smtClean="0">
                <a:solidFill>
                  <a:schemeClr val="accent6">
                    <a:lumMod val="20000"/>
                    <a:lumOff val="80000"/>
                  </a:schemeClr>
                </a:solidFill>
                <a:effectLst>
                  <a:outerShdw blurRad="38100" dist="38100" dir="2700000" algn="tl">
                    <a:srgbClr val="000000">
                      <a:alpha val="43137"/>
                    </a:srgbClr>
                  </a:outerShdw>
                </a:effectLst>
              </a:rPr>
              <a:t>According to him, a huge landmass around 7000 miles, from the tip of Kanyakumari got sunken into sea; splitting </a:t>
            </a:r>
            <a:r>
              <a:rPr lang="en-US" dirty="0" err="1" smtClean="0">
                <a:solidFill>
                  <a:schemeClr val="accent6">
                    <a:lumMod val="20000"/>
                    <a:lumOff val="80000"/>
                  </a:schemeClr>
                </a:solidFill>
                <a:effectLst>
                  <a:outerShdw blurRad="38100" dist="38100" dir="2700000" algn="tl">
                    <a:srgbClr val="000000">
                      <a:alpha val="43137"/>
                    </a:srgbClr>
                  </a:outerShdw>
                </a:effectLst>
              </a:rPr>
              <a:t>Kumari</a:t>
            </a:r>
            <a:r>
              <a:rPr lang="en-US" dirty="0" smtClean="0">
                <a:solidFill>
                  <a:schemeClr val="accent6">
                    <a:lumMod val="20000"/>
                    <a:lumOff val="80000"/>
                  </a:schemeClr>
                </a:solidFill>
                <a:effectLst>
                  <a:outerShdw blurRad="38100" dist="38100" dir="2700000" algn="tl">
                    <a:srgbClr val="000000">
                      <a:alpha val="43137"/>
                    </a:srgbClr>
                  </a:outerShdw>
                </a:effectLst>
              </a:rPr>
              <a:t> </a:t>
            </a:r>
            <a:r>
              <a:rPr lang="en-US" dirty="0" err="1" smtClean="0">
                <a:solidFill>
                  <a:schemeClr val="accent6">
                    <a:lumMod val="20000"/>
                    <a:lumOff val="80000"/>
                  </a:schemeClr>
                </a:solidFill>
                <a:effectLst>
                  <a:outerShdw blurRad="38100" dist="38100" dir="2700000" algn="tl">
                    <a:srgbClr val="000000">
                      <a:alpha val="43137"/>
                    </a:srgbClr>
                  </a:outerShdw>
                </a:effectLst>
              </a:rPr>
              <a:t>Kandam</a:t>
            </a:r>
            <a:r>
              <a:rPr lang="en-US" dirty="0" smtClean="0">
                <a:solidFill>
                  <a:schemeClr val="accent6">
                    <a:lumMod val="20000"/>
                    <a:lumOff val="80000"/>
                  </a:schemeClr>
                </a:solidFill>
                <a:effectLst>
                  <a:outerShdw blurRad="38100" dist="38100" dir="2700000" algn="tl">
                    <a:srgbClr val="000000">
                      <a:alpha val="43137"/>
                    </a:srgbClr>
                  </a:outerShdw>
                </a:effectLst>
              </a:rPr>
              <a:t> into 49 territories.</a:t>
            </a:r>
          </a:p>
          <a:p>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02945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679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solidFill>
                  <a:schemeClr val="accent6">
                    <a:lumMod val="20000"/>
                    <a:lumOff val="80000"/>
                  </a:schemeClr>
                </a:solidFill>
                <a:effectLst>
                  <a:outerShdw blurRad="38100" dist="38100" dir="2700000" algn="tl">
                    <a:srgbClr val="000000">
                      <a:alpha val="43137"/>
                    </a:srgbClr>
                  </a:outerShdw>
                </a:effectLst>
              </a:rPr>
              <a:t>Consider this:</a:t>
            </a:r>
            <a:endParaRPr lang="en-US"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762000"/>
            <a:ext cx="8686800" cy="6096000"/>
          </a:xfrm>
        </p:spPr>
        <p:txBody>
          <a:bodyPr/>
          <a:lstStyle/>
          <a:p>
            <a:r>
              <a:rPr lang="en-US" sz="2800" dirty="0" smtClean="0">
                <a:solidFill>
                  <a:schemeClr val="accent6">
                    <a:lumMod val="20000"/>
                    <a:lumOff val="80000"/>
                  </a:schemeClr>
                </a:solidFill>
                <a:effectLst>
                  <a:outerShdw blurRad="38100" dist="38100" dir="2700000" algn="tl">
                    <a:srgbClr val="000000">
                      <a:alpha val="43137"/>
                    </a:srgbClr>
                  </a:outerShdw>
                </a:effectLst>
              </a:rPr>
              <a:t>When I was in high school in the 1950s, our textbooks talked about the discovery of Peking Man and Java Man as pointing to where humans developed – no definite answer was given.</a:t>
            </a:r>
          </a:p>
          <a:p>
            <a:r>
              <a:rPr lang="en-US" sz="2800" dirty="0" smtClean="0">
                <a:solidFill>
                  <a:schemeClr val="accent6">
                    <a:lumMod val="20000"/>
                    <a:lumOff val="80000"/>
                  </a:schemeClr>
                </a:solidFill>
                <a:effectLst>
                  <a:outerShdw blurRad="38100" dist="38100" dir="2700000" algn="tl">
                    <a:srgbClr val="000000">
                      <a:alpha val="43137"/>
                    </a:srgbClr>
                  </a:outerShdw>
                </a:effectLst>
              </a:rPr>
              <a:t>Then Dr. Leaky discovered the jawbone of </a:t>
            </a:r>
            <a:r>
              <a:rPr lang="en-US" sz="2800" dirty="0" err="1" smtClean="0">
                <a:solidFill>
                  <a:schemeClr val="accent6">
                    <a:lumMod val="20000"/>
                    <a:lumOff val="80000"/>
                  </a:schemeClr>
                </a:solidFill>
                <a:effectLst>
                  <a:outerShdw blurRad="38100" dist="38100" dir="2700000" algn="tl">
                    <a:srgbClr val="000000">
                      <a:alpha val="43137"/>
                    </a:srgbClr>
                  </a:outerShdw>
                </a:effectLst>
              </a:rPr>
              <a:t>Zinjanthropus</a:t>
            </a:r>
            <a:r>
              <a:rPr lang="en-US" sz="2800" dirty="0" smtClean="0">
                <a:solidFill>
                  <a:schemeClr val="accent6">
                    <a:lumMod val="20000"/>
                    <a:lumOff val="80000"/>
                  </a:schemeClr>
                </a:solidFill>
                <a:effectLst>
                  <a:outerShdw blurRad="38100" dist="38100" dir="2700000" algn="tl">
                    <a:srgbClr val="000000">
                      <a:alpha val="43137"/>
                    </a:srgbClr>
                  </a:outerShdw>
                </a:effectLst>
              </a:rPr>
              <a:t> in 1959. As more and more early humanoid remains were found in East Africa, scientists stated conclusively that that is where the human species developed.</a:t>
            </a:r>
          </a:p>
          <a:p>
            <a:r>
              <a:rPr lang="en-US" sz="2800" dirty="0" smtClean="0">
                <a:solidFill>
                  <a:schemeClr val="accent6">
                    <a:lumMod val="20000"/>
                    <a:lumOff val="80000"/>
                  </a:schemeClr>
                </a:solidFill>
                <a:effectLst>
                  <a:outerShdw blurRad="38100" dist="38100" dir="2700000" algn="tl">
                    <a:srgbClr val="000000">
                      <a:alpha val="43137"/>
                    </a:srgbClr>
                  </a:outerShdw>
                </a:effectLst>
              </a:rPr>
              <a:t>Scientists and rational thinkers have to have minds open to new information and be willing to consider changing the currently agreed upon theories when compelling new information is brought to light.</a:t>
            </a:r>
            <a:endParaRPr lang="en-US" sz="2800" dirty="0">
              <a:solidFill>
                <a:schemeClr val="accent6">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491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r>
              <a:rPr lang="en-US" sz="2800" dirty="0" smtClean="0">
                <a:solidFill>
                  <a:schemeClr val="accent6">
                    <a:lumMod val="20000"/>
                    <a:lumOff val="80000"/>
                  </a:schemeClr>
                </a:solidFill>
              </a:rPr>
              <a:t>Sadly, within a few years, entire </a:t>
            </a:r>
            <a:r>
              <a:rPr lang="en-US" sz="2800" dirty="0" err="1" smtClean="0">
                <a:solidFill>
                  <a:schemeClr val="accent6">
                    <a:lumMod val="20000"/>
                    <a:lumOff val="80000"/>
                  </a:schemeClr>
                </a:solidFill>
              </a:rPr>
              <a:t>Kumari</a:t>
            </a:r>
            <a:r>
              <a:rPr lang="en-US" sz="2800" dirty="0" smtClean="0">
                <a:solidFill>
                  <a:schemeClr val="accent6">
                    <a:lumMod val="20000"/>
                    <a:lumOff val="80000"/>
                  </a:schemeClr>
                </a:solidFill>
              </a:rPr>
              <a:t> </a:t>
            </a:r>
            <a:r>
              <a:rPr lang="en-US" sz="2800" dirty="0" err="1" smtClean="0">
                <a:solidFill>
                  <a:schemeClr val="accent6">
                    <a:lumMod val="20000"/>
                    <a:lumOff val="80000"/>
                  </a:schemeClr>
                </a:solidFill>
              </a:rPr>
              <a:t>Kandam</a:t>
            </a:r>
            <a:r>
              <a:rPr lang="en-US" sz="2800" dirty="0" smtClean="0">
                <a:solidFill>
                  <a:schemeClr val="accent6">
                    <a:lumMod val="20000"/>
                    <a:lumOff val="80000"/>
                  </a:schemeClr>
                </a:solidFill>
              </a:rPr>
              <a:t> got submerged in the Indian Ocean.</a:t>
            </a:r>
          </a:p>
          <a:p>
            <a:r>
              <a:rPr lang="en-US" sz="2800" dirty="0">
                <a:solidFill>
                  <a:schemeClr val="accent6">
                    <a:lumMod val="20000"/>
                    <a:lumOff val="80000"/>
                  </a:schemeClr>
                </a:solidFill>
                <a:latin typeface="+mn-lt"/>
                <a:ea typeface="+mn-ea"/>
                <a:cs typeface="+mn-cs"/>
              </a:rPr>
              <a:t>The speculation about the existence of a larger continent in Indian Ocean, surfaced when English geologist Philip </a:t>
            </a:r>
            <a:r>
              <a:rPr lang="en-US" sz="2800" dirty="0" err="1">
                <a:solidFill>
                  <a:schemeClr val="accent6">
                    <a:lumMod val="20000"/>
                    <a:lumOff val="80000"/>
                  </a:schemeClr>
                </a:solidFill>
                <a:latin typeface="+mn-lt"/>
                <a:ea typeface="+mn-ea"/>
                <a:cs typeface="+mn-cs"/>
              </a:rPr>
              <a:t>Sclater</a:t>
            </a:r>
            <a:r>
              <a:rPr lang="en-US" sz="2800" dirty="0">
                <a:solidFill>
                  <a:schemeClr val="accent6">
                    <a:lumMod val="20000"/>
                    <a:lumOff val="80000"/>
                  </a:schemeClr>
                </a:solidFill>
                <a:latin typeface="+mn-lt"/>
                <a:ea typeface="+mn-ea"/>
                <a:cs typeface="+mn-cs"/>
              </a:rPr>
              <a:t> found presence of lemur fossils in Madagascar and India but not in mainland Africa and the Middle East.</a:t>
            </a:r>
          </a:p>
          <a:p>
            <a:r>
              <a:rPr lang="en-US" sz="2800" dirty="0" smtClean="0">
                <a:solidFill>
                  <a:schemeClr val="accent6">
                    <a:lumMod val="20000"/>
                    <a:lumOff val="80000"/>
                  </a:schemeClr>
                </a:solidFill>
              </a:rPr>
              <a:t>His article ‘The Mammals of Madagascar’, published in 1864 proposed that Madagascar and India, both were once part of a larger continent, and named this missing landmass ‘Lemuria’.</a:t>
            </a:r>
            <a:r>
              <a:rPr lang="en-US" sz="2800" dirty="0">
                <a:solidFill>
                  <a:schemeClr val="accent6">
                    <a:lumMod val="20000"/>
                    <a:lumOff val="80000"/>
                  </a:schemeClr>
                </a:solidFill>
                <a:latin typeface="+mn-lt"/>
                <a:ea typeface="+mn-ea"/>
                <a:cs typeface="+mn-cs"/>
              </a:rPr>
              <a:t> This theory found, acknowledgment and support from the scientific community of that period, who agreed that lemurs could have migrated from Madagascar to India or vice versa in ancient times</a:t>
            </a:r>
            <a:r>
              <a:rPr lang="en-US" sz="2800" dirty="0" smtClean="0">
                <a:solidFill>
                  <a:schemeClr val="accent6">
                    <a:lumMod val="20000"/>
                    <a:lumOff val="80000"/>
                  </a:schemeClr>
                </a:solidFill>
              </a:rPr>
              <a:t>.</a:t>
            </a:r>
          </a:p>
          <a:p>
            <a:endParaRPr lang="en-US" dirty="0"/>
          </a:p>
        </p:txBody>
      </p:sp>
    </p:spTree>
    <p:extLst>
      <p:ext uri="{BB962C8B-B14F-4D97-AF65-F5344CB8AC3E}">
        <p14:creationId xmlns:p14="http://schemas.microsoft.com/office/powerpoint/2010/main" val="2173365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a:t>
            </a:r>
            <a:endParaRPr lang="en-US" dirty="0"/>
          </a:p>
        </p:txBody>
      </p:sp>
      <p:sp>
        <p:nvSpPr>
          <p:cNvPr id="3" name="Content Placeholder 2"/>
          <p:cNvSpPr>
            <a:spLocks noGrp="1"/>
          </p:cNvSpPr>
          <p:nvPr>
            <p:ph idx="1"/>
          </p:nvPr>
        </p:nvSpPr>
        <p:spPr/>
        <p:txBody>
          <a:bodyPr/>
          <a:lstStyle/>
          <a:p>
            <a:r>
              <a:rPr lang="en-US" dirty="0" smtClean="0"/>
              <a:t>YES!</a:t>
            </a:r>
          </a:p>
          <a:p>
            <a:r>
              <a:rPr lang="en-US" b="1" dirty="0" smtClean="0">
                <a:solidFill>
                  <a:schemeClr val="accent6">
                    <a:lumMod val="20000"/>
                    <a:lumOff val="80000"/>
                  </a:schemeClr>
                </a:solidFill>
                <a:effectLst>
                  <a:outerShdw blurRad="38100" dist="38100" dir="2700000" algn="tl">
                    <a:srgbClr val="000000">
                      <a:alpha val="43137"/>
                    </a:srgbClr>
                  </a:outerShdw>
                </a:effectLst>
              </a:rPr>
              <a:t>But, don’t throw away the east African theory yet. It will take quite a bit of evidence to displace that theory.</a:t>
            </a:r>
            <a:endParaRPr lang="en-US" b="1" dirty="0">
              <a:solidFill>
                <a:schemeClr val="accent6">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1553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Let us begin . . . </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58" y="906282"/>
            <a:ext cx="9176657" cy="595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00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Kumari</a:t>
            </a:r>
            <a:r>
              <a:rPr lang="en-US" dirty="0" smtClean="0"/>
              <a:t> </a:t>
            </a:r>
            <a:r>
              <a:rPr lang="en-US" dirty="0" err="1" smtClean="0"/>
              <a:t>Kandam</a:t>
            </a:r>
            <a:r>
              <a:rPr lang="en-US" dirty="0" smtClean="0"/>
              <a:t>- The lost continent</a:t>
            </a:r>
            <a:endParaRPr lang="en-US" dirty="0"/>
          </a:p>
        </p:txBody>
      </p:sp>
      <p:sp>
        <p:nvSpPr>
          <p:cNvPr id="3" name="Content Placeholder 2"/>
          <p:cNvSpPr>
            <a:spLocks noGrp="1"/>
          </p:cNvSpPr>
          <p:nvPr>
            <p:ph idx="1"/>
          </p:nvPr>
        </p:nvSpPr>
        <p:spPr/>
        <p:txBody>
          <a:bodyPr/>
          <a:lstStyle/>
          <a:p>
            <a:r>
              <a:rPr lang="en-US" dirty="0" smtClean="0">
                <a:solidFill>
                  <a:schemeClr val="accent6">
                    <a:lumMod val="20000"/>
                    <a:lumOff val="80000"/>
                  </a:schemeClr>
                </a:solidFill>
              </a:rPr>
              <a:t>Over past few decades, explorers have found traces of the lost cities submerged deep in waters that once stood witness to legendary epics like </a:t>
            </a:r>
            <a:r>
              <a:rPr lang="en-US" dirty="0" err="1" smtClean="0">
                <a:solidFill>
                  <a:schemeClr val="accent6">
                    <a:lumMod val="20000"/>
                    <a:lumOff val="80000"/>
                  </a:schemeClr>
                </a:solidFill>
              </a:rPr>
              <a:t>Mahabharat</a:t>
            </a:r>
            <a:r>
              <a:rPr lang="en-US" dirty="0" smtClean="0">
                <a:solidFill>
                  <a:schemeClr val="accent6">
                    <a:lumMod val="20000"/>
                    <a:lumOff val="80000"/>
                  </a:schemeClr>
                </a:solidFill>
              </a:rPr>
              <a:t>.</a:t>
            </a:r>
          </a:p>
          <a:p>
            <a:endParaRPr lang="en-US" dirty="0" smtClean="0"/>
          </a:p>
          <a:p>
            <a:endParaRPr lang="en-US" dirty="0"/>
          </a:p>
        </p:txBody>
      </p:sp>
    </p:spTree>
    <p:extLst>
      <p:ext uri="{BB962C8B-B14F-4D97-AF65-F5344CB8AC3E}">
        <p14:creationId xmlns:p14="http://schemas.microsoft.com/office/powerpoint/2010/main" val="115496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85800"/>
            <a:ext cx="9167327" cy="546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98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Atlantis and </a:t>
            </a:r>
            <a:r>
              <a:rPr lang="en-US" dirty="0" err="1" smtClean="0"/>
              <a:t>Dwaraka</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chemeClr val="accent6">
                    <a:lumMod val="20000"/>
                    <a:lumOff val="80000"/>
                  </a:schemeClr>
                </a:solidFill>
              </a:rPr>
              <a:t>With time, they found the lost city of Atlantis, and the city of </a:t>
            </a:r>
            <a:r>
              <a:rPr lang="en-US" dirty="0" err="1" smtClean="0">
                <a:solidFill>
                  <a:schemeClr val="accent6">
                    <a:lumMod val="20000"/>
                    <a:lumOff val="80000"/>
                  </a:schemeClr>
                </a:solidFill>
              </a:rPr>
              <a:t>Dwaraka</a:t>
            </a:r>
            <a:r>
              <a:rPr lang="en-US" dirty="0" smtClean="0">
                <a:solidFill>
                  <a:schemeClr val="accent6">
                    <a:lumMod val="20000"/>
                    <a:lumOff val="80000"/>
                  </a:schemeClr>
                </a:solidFill>
              </a:rPr>
              <a:t>. But, only recently they found evidence of a huge land mass submerged towards the south of today’s Indian peninsula.</a:t>
            </a:r>
          </a:p>
          <a:p>
            <a:endParaRPr lang="en-US" dirty="0" smtClean="0"/>
          </a:p>
          <a:p>
            <a:endParaRPr lang="en-US" dirty="0"/>
          </a:p>
        </p:txBody>
      </p:sp>
    </p:spTree>
    <p:extLst>
      <p:ext uri="{BB962C8B-B14F-4D97-AF65-F5344CB8AC3E}">
        <p14:creationId xmlns:p14="http://schemas.microsoft.com/office/powerpoint/2010/main" val="58317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5" y="23327"/>
            <a:ext cx="9148665" cy="516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66" y="5181600"/>
            <a:ext cx="9148665" cy="1676400"/>
          </a:xfrm>
        </p:spPr>
        <p:txBody>
          <a:bodyPr/>
          <a:lstStyle/>
          <a:p>
            <a:r>
              <a:rPr lang="en-US" sz="3600" dirty="0" smtClean="0">
                <a:solidFill>
                  <a:schemeClr val="accent6">
                    <a:lumMod val="20000"/>
                    <a:lumOff val="80000"/>
                  </a:schemeClr>
                </a:solidFill>
              </a:rPr>
              <a:t>The region extended from Kanyakumari in the North, to the far west as Madagascar and nearing the East Coast of Australia.</a:t>
            </a:r>
            <a:endParaRPr lang="en-US" sz="3600" dirty="0">
              <a:solidFill>
                <a:schemeClr val="accent6">
                  <a:lumMod val="20000"/>
                  <a:lumOff val="80000"/>
                </a:schemeClr>
              </a:solidFill>
            </a:endParaRPr>
          </a:p>
        </p:txBody>
      </p:sp>
    </p:spTree>
    <p:extLst>
      <p:ext uri="{BB962C8B-B14F-4D97-AF65-F5344CB8AC3E}">
        <p14:creationId xmlns:p14="http://schemas.microsoft.com/office/powerpoint/2010/main" val="149118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trace of human evolution</a:t>
            </a:r>
            <a:endParaRPr lang="en-US" dirty="0"/>
          </a:p>
        </p:txBody>
      </p:sp>
      <p:sp>
        <p:nvSpPr>
          <p:cNvPr id="3" name="Content Placeholder 2"/>
          <p:cNvSpPr>
            <a:spLocks noGrp="1"/>
          </p:cNvSpPr>
          <p:nvPr>
            <p:ph idx="1"/>
          </p:nvPr>
        </p:nvSpPr>
        <p:spPr/>
        <p:txBody>
          <a:bodyPr/>
          <a:lstStyle/>
          <a:p>
            <a:r>
              <a:rPr lang="en-US" dirty="0" smtClean="0">
                <a:solidFill>
                  <a:schemeClr val="accent6">
                    <a:lumMod val="20000"/>
                    <a:lumOff val="80000"/>
                  </a:schemeClr>
                </a:solidFill>
              </a:rPr>
              <a:t>Over the time, scientists have agreed on backing claims, on how humans evolved from Africa (before migrating out into the rest of the world), based on evidence gathered.</a:t>
            </a:r>
          </a:p>
          <a:p>
            <a:endParaRPr lang="en-US" dirty="0" smtClean="0"/>
          </a:p>
          <a:p>
            <a:endParaRPr lang="en-US" dirty="0"/>
          </a:p>
        </p:txBody>
      </p:sp>
    </p:spTree>
    <p:extLst>
      <p:ext uri="{BB962C8B-B14F-4D97-AF65-F5344CB8AC3E}">
        <p14:creationId xmlns:p14="http://schemas.microsoft.com/office/powerpoint/2010/main" val="485696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6019800"/>
            <a:ext cx="8229600" cy="838200"/>
          </a:xfrm>
        </p:spPr>
        <p:txBody>
          <a:bodyPr/>
          <a:lstStyle/>
          <a:p>
            <a:r>
              <a:rPr lang="en-US" dirty="0" smtClean="0">
                <a:solidFill>
                  <a:schemeClr val="accent6">
                    <a:lumMod val="20000"/>
                    <a:lumOff val="80000"/>
                  </a:schemeClr>
                </a:solidFill>
              </a:rPr>
              <a:t>Current theory of migration</a:t>
            </a:r>
            <a:endParaRPr lang="en-US" dirty="0">
              <a:solidFill>
                <a:schemeClr val="accent6">
                  <a:lumMod val="20000"/>
                  <a:lumOff val="80000"/>
                </a:schemeClr>
              </a:solidFill>
            </a:endParaRPr>
          </a:p>
        </p:txBody>
      </p:sp>
      <p:sp>
        <p:nvSpPr>
          <p:cNvPr id="4" name="5-Point Star 3"/>
          <p:cNvSpPr/>
          <p:nvPr/>
        </p:nvSpPr>
        <p:spPr>
          <a:xfrm>
            <a:off x="2971800" y="4333875"/>
            <a:ext cx="533400" cy="457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81600" y="5181600"/>
            <a:ext cx="609600" cy="1015663"/>
          </a:xfrm>
          <a:prstGeom prst="rect">
            <a:avLst/>
          </a:prstGeom>
          <a:noFill/>
        </p:spPr>
        <p:txBody>
          <a:bodyPr wrap="square" rtlCol="0">
            <a:spAutoFit/>
          </a:bodyPr>
          <a:lstStyle/>
          <a:p>
            <a:r>
              <a:rPr lang="en-US" sz="6000" dirty="0" smtClean="0">
                <a:solidFill>
                  <a:srgbClr val="FFC000"/>
                </a:solidFill>
                <a:latin typeface="Algerian" panose="04020705040A02060702" pitchFamily="82" charset="0"/>
              </a:rPr>
              <a:t>?</a:t>
            </a:r>
            <a:endParaRPr lang="en-US" sz="2800" dirty="0">
              <a:solidFill>
                <a:srgbClr val="FFC000"/>
              </a:solidFill>
              <a:latin typeface="Algerian" panose="04020705040A02060702" pitchFamily="82" charset="0"/>
            </a:endParaRPr>
          </a:p>
        </p:txBody>
      </p:sp>
    </p:spTree>
    <p:extLst>
      <p:ext uri="{BB962C8B-B14F-4D97-AF65-F5344CB8AC3E}">
        <p14:creationId xmlns:p14="http://schemas.microsoft.com/office/powerpoint/2010/main" val="100830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anim calcmode="lin" valueType="num">
                                      <p:cBhvr>
                                        <p:cTn id="8" dur="5000" fill="hold"/>
                                        <p:tgtEl>
                                          <p:spTgt spid="5"/>
                                        </p:tgtEl>
                                        <p:attrNameLst>
                                          <p:attrName>ppt_w</p:attrName>
                                        </p:attrNameLst>
                                      </p:cBhvr>
                                      <p:tavLst>
                                        <p:tav tm="0" fmla="#ppt_w*sin(2.5*pi*$)">
                                          <p:val>
                                            <p:fltVal val="0"/>
                                          </p:val>
                                        </p:tav>
                                        <p:tav tm="100000">
                                          <p:val>
                                            <p:fltVal val="1"/>
                                          </p:val>
                                        </p:tav>
                                      </p:tavLst>
                                    </p:anim>
                                    <p:anim calcmode="lin" valueType="num">
                                      <p:cBhvr>
                                        <p:cTn id="9"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cean - fishing">
  <a:themeElements>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 - fishing</Template>
  <TotalTime>94</TotalTime>
  <Words>867</Words>
  <Application>Microsoft Office PowerPoint</Application>
  <PresentationFormat>On-screen Show (4:3)</PresentationFormat>
  <Paragraphs>38</Paragraphs>
  <Slides>21</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21</vt:i4>
      </vt:variant>
    </vt:vector>
  </HeadingPairs>
  <TitlesOfParts>
    <vt:vector size="24" baseType="lpstr">
      <vt:lpstr>Arial</vt:lpstr>
      <vt:lpstr>ocean - fishing</vt:lpstr>
      <vt:lpstr>1_colormaster</vt:lpstr>
      <vt:lpstr>Land where humans first evolved 'Kumari Kandam' is now submerged in Indian Ocean! </vt:lpstr>
      <vt:lpstr>Consider this:</vt:lpstr>
      <vt:lpstr>Let us begin . . . </vt:lpstr>
      <vt:lpstr>Kumari Kandam- The lost continent</vt:lpstr>
      <vt:lpstr>PowerPoint Presentation</vt:lpstr>
      <vt:lpstr>Atlantis and Dwaraka </vt:lpstr>
      <vt:lpstr>The region extended from Kanyakumari in the North, to the far west as Madagascar and nearing the East Coast of Australia.</vt:lpstr>
      <vt:lpstr>First trace of human evolution</vt:lpstr>
      <vt:lpstr>Current theory of migration</vt:lpstr>
      <vt:lpstr>The Kumari Model by Vasudevan</vt:lpstr>
      <vt:lpstr>PowerPoint Presentation</vt:lpstr>
      <vt:lpstr>PowerPoint Presentation</vt:lpstr>
      <vt:lpstr>Migration of Homo Sapiens</vt:lpstr>
      <vt:lpstr>Hence proved?</vt:lpstr>
      <vt:lpstr>Interesting Map of Places That Might Have Been</vt:lpstr>
      <vt:lpstr>Ice Age</vt:lpstr>
      <vt:lpstr>PowerPoint Presentation</vt:lpstr>
      <vt:lpstr>Rising Sea Levels?</vt:lpstr>
      <vt:lpstr>PowerPoint Presentation</vt:lpstr>
      <vt:lpstr>PowerPoint Presentation</vt:lpstr>
      <vt:lpstr>Interesting?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where humans first evolved 'Kumari Kandam' is now submerged in Indian Ocean!</dc:title>
  <dc:creator>Naumann, Joseph A.</dc:creator>
  <cp:lastModifiedBy>Naumann, Joseph A.</cp:lastModifiedBy>
  <cp:revision>8</cp:revision>
  <dcterms:created xsi:type="dcterms:W3CDTF">2016-06-06T14:55:51Z</dcterms:created>
  <dcterms:modified xsi:type="dcterms:W3CDTF">2016-06-06T16:30:04Z</dcterms:modified>
</cp:coreProperties>
</file>