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1"/>
  </p:notesMasterIdLst>
  <p:sldIdLst>
    <p:sldId id="256" r:id="rId3"/>
    <p:sldId id="262" r:id="rId4"/>
    <p:sldId id="283" r:id="rId5"/>
    <p:sldId id="257" r:id="rId6"/>
    <p:sldId id="258" r:id="rId7"/>
    <p:sldId id="259"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280" r:id="rId23"/>
    <p:sldId id="277" r:id="rId24"/>
    <p:sldId id="274" r:id="rId25"/>
    <p:sldId id="276" r:id="rId26"/>
    <p:sldId id="278" r:id="rId27"/>
    <p:sldId id="279" r:id="rId28"/>
    <p:sldId id="281" r:id="rId29"/>
    <p:sldId id="282"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1" autoAdjust="0"/>
    <p:restoredTop sz="94600"/>
  </p:normalViewPr>
  <p:slideViewPr>
    <p:cSldViewPr snapToGrid="0">
      <p:cViewPr varScale="1">
        <p:scale>
          <a:sx n="71" d="100"/>
          <a:sy n="71" d="100"/>
        </p:scale>
        <p:origin x="99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A836F32-A92B-4B05-8130-CDB5B55CBE11}" type="slidenum">
              <a:rPr lang="en-US"/>
              <a:pPr/>
              <a:t>‹#›</a:t>
            </a:fld>
            <a:endParaRPr lang="en-US"/>
          </a:p>
        </p:txBody>
      </p:sp>
    </p:spTree>
    <p:extLst>
      <p:ext uri="{BB962C8B-B14F-4D97-AF65-F5344CB8AC3E}">
        <p14:creationId xmlns:p14="http://schemas.microsoft.com/office/powerpoint/2010/main" val="14941738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DD53BE43-7957-4A08-BB8E-CEBBDB9631D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12162E-1F78-4F98-A53B-D1E0CBA23D1A}" type="slidenum">
              <a:rPr lang="en-US"/>
              <a:pPr/>
              <a:t>‹#›</a:t>
            </a:fld>
            <a:endParaRPr lang="en-US"/>
          </a:p>
        </p:txBody>
      </p:sp>
    </p:spTree>
    <p:extLst>
      <p:ext uri="{BB962C8B-B14F-4D97-AF65-F5344CB8AC3E}">
        <p14:creationId xmlns:p14="http://schemas.microsoft.com/office/powerpoint/2010/main" val="97004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9EA897-1A87-4749-8A81-A76FDC4FBC11}" type="slidenum">
              <a:rPr lang="en-US"/>
              <a:pPr/>
              <a:t>‹#›</a:t>
            </a:fld>
            <a:endParaRPr lang="en-US"/>
          </a:p>
        </p:txBody>
      </p:sp>
    </p:spTree>
    <p:extLst>
      <p:ext uri="{BB962C8B-B14F-4D97-AF65-F5344CB8AC3E}">
        <p14:creationId xmlns:p14="http://schemas.microsoft.com/office/powerpoint/2010/main" val="2232970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463FC7B4-336C-445C-A82D-5078E382941F}"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C38E0EA-6785-4575-9B46-B96A4F09824C}" type="slidenum">
              <a:rPr lang="en-US"/>
              <a:pPr/>
              <a:t>‹#›</a:t>
            </a:fld>
            <a:endParaRPr lang="en-US"/>
          </a:p>
        </p:txBody>
      </p:sp>
    </p:spTree>
    <p:extLst>
      <p:ext uri="{BB962C8B-B14F-4D97-AF65-F5344CB8AC3E}">
        <p14:creationId xmlns:p14="http://schemas.microsoft.com/office/powerpoint/2010/main" val="379005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98C838-F360-4A81-AB18-966B82371380}" type="slidenum">
              <a:rPr lang="en-US"/>
              <a:pPr/>
              <a:t>‹#›</a:t>
            </a:fld>
            <a:endParaRPr lang="en-US"/>
          </a:p>
        </p:txBody>
      </p:sp>
    </p:spTree>
    <p:extLst>
      <p:ext uri="{BB962C8B-B14F-4D97-AF65-F5344CB8AC3E}">
        <p14:creationId xmlns:p14="http://schemas.microsoft.com/office/powerpoint/2010/main" val="2628872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D28363D-C72D-410B-BF77-1636E50D2E43}" type="slidenum">
              <a:rPr lang="en-US"/>
              <a:pPr/>
              <a:t>‹#›</a:t>
            </a:fld>
            <a:endParaRPr lang="en-US"/>
          </a:p>
        </p:txBody>
      </p:sp>
    </p:spTree>
    <p:extLst>
      <p:ext uri="{BB962C8B-B14F-4D97-AF65-F5344CB8AC3E}">
        <p14:creationId xmlns:p14="http://schemas.microsoft.com/office/powerpoint/2010/main" val="1123004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2FFED8-BC09-41DD-B798-8A2F5C7B1DFE}" type="slidenum">
              <a:rPr lang="en-US"/>
              <a:pPr/>
              <a:t>‹#›</a:t>
            </a:fld>
            <a:endParaRPr lang="en-US"/>
          </a:p>
        </p:txBody>
      </p:sp>
    </p:spTree>
    <p:extLst>
      <p:ext uri="{BB962C8B-B14F-4D97-AF65-F5344CB8AC3E}">
        <p14:creationId xmlns:p14="http://schemas.microsoft.com/office/powerpoint/2010/main" val="1448990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5B2F538-B85C-4F1C-9D46-734B584CBA61}" type="slidenum">
              <a:rPr lang="en-US"/>
              <a:pPr/>
              <a:t>‹#›</a:t>
            </a:fld>
            <a:endParaRPr lang="en-US"/>
          </a:p>
        </p:txBody>
      </p:sp>
    </p:spTree>
    <p:extLst>
      <p:ext uri="{BB962C8B-B14F-4D97-AF65-F5344CB8AC3E}">
        <p14:creationId xmlns:p14="http://schemas.microsoft.com/office/powerpoint/2010/main" val="277004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6ECC9B4-6A22-4B94-9B11-A048D094D2CD}" type="slidenum">
              <a:rPr lang="en-US"/>
              <a:pPr/>
              <a:t>‹#›</a:t>
            </a:fld>
            <a:endParaRPr lang="en-US"/>
          </a:p>
        </p:txBody>
      </p:sp>
    </p:spTree>
    <p:extLst>
      <p:ext uri="{BB962C8B-B14F-4D97-AF65-F5344CB8AC3E}">
        <p14:creationId xmlns:p14="http://schemas.microsoft.com/office/powerpoint/2010/main" val="3482206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E9BCF6-A862-4B4E-B6C0-D96858BBA479}" type="slidenum">
              <a:rPr lang="en-US"/>
              <a:pPr/>
              <a:t>‹#›</a:t>
            </a:fld>
            <a:endParaRPr lang="en-US"/>
          </a:p>
        </p:txBody>
      </p:sp>
    </p:spTree>
    <p:extLst>
      <p:ext uri="{BB962C8B-B14F-4D97-AF65-F5344CB8AC3E}">
        <p14:creationId xmlns:p14="http://schemas.microsoft.com/office/powerpoint/2010/main" val="326108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7C035B-D365-4784-8363-5E751F68BD40}" type="slidenum">
              <a:rPr lang="en-US"/>
              <a:pPr/>
              <a:t>‹#›</a:t>
            </a:fld>
            <a:endParaRPr lang="en-US"/>
          </a:p>
        </p:txBody>
      </p:sp>
    </p:spTree>
    <p:extLst>
      <p:ext uri="{BB962C8B-B14F-4D97-AF65-F5344CB8AC3E}">
        <p14:creationId xmlns:p14="http://schemas.microsoft.com/office/powerpoint/2010/main" val="2332842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28F3013-659A-4134-B304-68CC72AA1CC7}" type="slidenum">
              <a:rPr lang="en-US"/>
              <a:pPr/>
              <a:t>‹#›</a:t>
            </a:fld>
            <a:endParaRPr lang="en-US"/>
          </a:p>
        </p:txBody>
      </p:sp>
    </p:spTree>
    <p:extLst>
      <p:ext uri="{BB962C8B-B14F-4D97-AF65-F5344CB8AC3E}">
        <p14:creationId xmlns:p14="http://schemas.microsoft.com/office/powerpoint/2010/main" val="1249117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4F7E5D1-8573-4B03-8C78-6D0A8BB2B5CE}" type="slidenum">
              <a:rPr lang="en-US"/>
              <a:pPr/>
              <a:t>‹#›</a:t>
            </a:fld>
            <a:endParaRPr lang="en-US"/>
          </a:p>
        </p:txBody>
      </p:sp>
    </p:spTree>
    <p:extLst>
      <p:ext uri="{BB962C8B-B14F-4D97-AF65-F5344CB8AC3E}">
        <p14:creationId xmlns:p14="http://schemas.microsoft.com/office/powerpoint/2010/main" val="108605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B14D21-BDF9-4B8C-81A2-B53F6BDBBD9C}" type="slidenum">
              <a:rPr lang="en-US"/>
              <a:pPr/>
              <a:t>‹#›</a:t>
            </a:fld>
            <a:endParaRPr lang="en-US"/>
          </a:p>
        </p:txBody>
      </p:sp>
    </p:spTree>
    <p:extLst>
      <p:ext uri="{BB962C8B-B14F-4D97-AF65-F5344CB8AC3E}">
        <p14:creationId xmlns:p14="http://schemas.microsoft.com/office/powerpoint/2010/main" val="138301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9011D4-E153-4EEA-BBCA-16FCCE262818}" type="slidenum">
              <a:rPr lang="en-US"/>
              <a:pPr/>
              <a:t>‹#›</a:t>
            </a:fld>
            <a:endParaRPr lang="en-US"/>
          </a:p>
        </p:txBody>
      </p:sp>
    </p:spTree>
    <p:extLst>
      <p:ext uri="{BB962C8B-B14F-4D97-AF65-F5344CB8AC3E}">
        <p14:creationId xmlns:p14="http://schemas.microsoft.com/office/powerpoint/2010/main" val="379155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78877ED-826B-4113-8955-D0A004A0DF08}" type="slidenum">
              <a:rPr lang="en-US"/>
              <a:pPr/>
              <a:t>‹#›</a:t>
            </a:fld>
            <a:endParaRPr lang="en-US"/>
          </a:p>
        </p:txBody>
      </p:sp>
    </p:spTree>
    <p:extLst>
      <p:ext uri="{BB962C8B-B14F-4D97-AF65-F5344CB8AC3E}">
        <p14:creationId xmlns:p14="http://schemas.microsoft.com/office/powerpoint/2010/main" val="94794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3A2D495-A659-4442-AFD0-206BD26FAFC5}" type="slidenum">
              <a:rPr lang="en-US"/>
              <a:pPr/>
              <a:t>‹#›</a:t>
            </a:fld>
            <a:endParaRPr lang="en-US"/>
          </a:p>
        </p:txBody>
      </p:sp>
    </p:spTree>
    <p:extLst>
      <p:ext uri="{BB962C8B-B14F-4D97-AF65-F5344CB8AC3E}">
        <p14:creationId xmlns:p14="http://schemas.microsoft.com/office/powerpoint/2010/main" val="1263047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6B381A0-FBE2-49A8-99D6-A95498B32040}" type="slidenum">
              <a:rPr lang="en-US"/>
              <a:pPr/>
              <a:t>‹#›</a:t>
            </a:fld>
            <a:endParaRPr lang="en-US"/>
          </a:p>
        </p:txBody>
      </p:sp>
    </p:spTree>
    <p:extLst>
      <p:ext uri="{BB962C8B-B14F-4D97-AF65-F5344CB8AC3E}">
        <p14:creationId xmlns:p14="http://schemas.microsoft.com/office/powerpoint/2010/main" val="405648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08095D3-F628-481C-B3AD-1BDA18233CF2}" type="slidenum">
              <a:rPr lang="en-US"/>
              <a:pPr/>
              <a:t>‹#›</a:t>
            </a:fld>
            <a:endParaRPr lang="en-US"/>
          </a:p>
        </p:txBody>
      </p:sp>
    </p:spTree>
    <p:extLst>
      <p:ext uri="{BB962C8B-B14F-4D97-AF65-F5344CB8AC3E}">
        <p14:creationId xmlns:p14="http://schemas.microsoft.com/office/powerpoint/2010/main" val="1283155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36C288-8024-402D-9E47-71BDA7509E0C}" type="slidenum">
              <a:rPr lang="en-US"/>
              <a:pPr/>
              <a:t>‹#›</a:t>
            </a:fld>
            <a:endParaRPr lang="en-US"/>
          </a:p>
        </p:txBody>
      </p:sp>
    </p:spTree>
    <p:extLst>
      <p:ext uri="{BB962C8B-B14F-4D97-AF65-F5344CB8AC3E}">
        <p14:creationId xmlns:p14="http://schemas.microsoft.com/office/powerpoint/2010/main" val="106829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F944D1F-C216-4D01-AE0B-992B6DC10E6F}" type="slidenum">
              <a:rPr lang="en-US"/>
              <a:pPr/>
              <a:t>‹#›</a:t>
            </a:fld>
            <a:endParaRPr lang="en-US"/>
          </a:p>
        </p:txBody>
      </p:sp>
    </p:spTree>
    <p:extLst>
      <p:ext uri="{BB962C8B-B14F-4D97-AF65-F5344CB8AC3E}">
        <p14:creationId xmlns:p14="http://schemas.microsoft.com/office/powerpoint/2010/main" val="170053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7A6A35E-0004-4D3E-9BFB-B9B8EA73C9A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72B2425-3232-40FD-95C7-B1E3D7ED0E8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2206171" y="2130425"/>
            <a:ext cx="5442858" cy="1135289"/>
          </a:xfrm>
        </p:spPr>
        <p:txBody>
          <a:bodyPr/>
          <a:lstStyle/>
          <a:p>
            <a:r>
              <a:rPr lang="en-US" b="1" dirty="0" smtClean="0">
                <a:effectLst>
                  <a:outerShdw blurRad="50800" dist="50800" dir="5400000" algn="ctr" rotWithShape="0">
                    <a:srgbClr val="FFC000"/>
                  </a:outerShdw>
                </a:effectLst>
              </a:rPr>
              <a:t>Indian Culture Handicraft 1</a:t>
            </a:r>
            <a:endParaRPr lang="en-US" b="1" dirty="0">
              <a:effectLst>
                <a:outerShdw blurRad="50800" dist="50800" dir="5400000" algn="ctr" rotWithShape="0">
                  <a:srgbClr val="FFC000"/>
                </a:outerShdw>
              </a:effectLst>
            </a:endParaRPr>
          </a:p>
        </p:txBody>
      </p:sp>
      <p:sp>
        <p:nvSpPr>
          <p:cNvPr id="74755" name="Rectangle 3"/>
          <p:cNvSpPr>
            <a:spLocks noGrp="1" noChangeArrowheads="1"/>
          </p:cNvSpPr>
          <p:nvPr>
            <p:ph type="subTitle" idx="1"/>
          </p:nvPr>
        </p:nvSpPr>
        <p:spPr/>
        <p:txBody>
          <a:bodyPr/>
          <a:lstStyle/>
          <a:p>
            <a:r>
              <a:rPr lang="en-US" b="1" dirty="0" smtClean="0">
                <a:solidFill>
                  <a:schemeClr val="accent1">
                    <a:lumMod val="75000"/>
                  </a:schemeClr>
                </a:solidFill>
              </a:rPr>
              <a:t>Traditional Handicraft – Exquisite Woodcarving</a:t>
            </a:r>
            <a:endParaRPr lang="en-US"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059543"/>
            <a:ext cx="8226425" cy="5471885"/>
          </a:xfrm>
        </p:spPr>
        <p:txBody>
          <a:bodyPr/>
          <a:lstStyle/>
          <a:p>
            <a:pPr marL="0" indent="0">
              <a:buNone/>
            </a:pPr>
            <a:r>
              <a:rPr lang="en-US" dirty="0"/>
              <a:t>One of the most unique aspects of their art form is that they </a:t>
            </a:r>
            <a:r>
              <a:rPr lang="en-US" dirty="0" smtClean="0"/>
              <a:t>specialize </a:t>
            </a:r>
            <a:r>
              <a:rPr lang="en-US" dirty="0"/>
              <a:t>in making small pockets or compartments within the main structure. One can open the compartment with the help of a flap and it reveals some sculptures depicting a story or a scene taken from history.</a:t>
            </a:r>
          </a:p>
          <a:p>
            <a:pPr marL="0" indent="0">
              <a:buNone/>
            </a:pPr>
            <a:endParaRPr lang="en-US" dirty="0"/>
          </a:p>
          <a:p>
            <a:pPr marL="400050" lvl="1" indent="0">
              <a:buNone/>
            </a:pPr>
            <a:r>
              <a:rPr lang="en-US" i="1" dirty="0"/>
              <a:t>    “I will continue to do this work for the rest of my life because carving has no limits. How much we do and how far we go is all up to us. I like that we always get to do new things, new designs, more miniature work, etc. I would not have this kind of freedom with any other job. I am absolutely addicted to my work and so happy that I have the talent to do this,” says Mahesh.</a:t>
            </a:r>
          </a:p>
        </p:txBody>
      </p:sp>
    </p:spTree>
    <p:extLst>
      <p:ext uri="{BB962C8B-B14F-4D97-AF65-F5344CB8AC3E}">
        <p14:creationId xmlns:p14="http://schemas.microsoft.com/office/powerpoint/2010/main" val="1591176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668157"/>
            <a:ext cx="8203973" cy="1362075"/>
          </a:xfrm>
        </p:spPr>
        <p:txBody>
          <a:bodyPr/>
          <a:lstStyle/>
          <a:p>
            <a:r>
              <a:rPr lang="en-US" dirty="0"/>
              <a:t>Have a look at their work:</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646691" y="137545"/>
            <a:ext cx="5923643" cy="4442732"/>
          </a:xfrm>
          <a:prstGeom prst="rect">
            <a:avLst/>
          </a:prstGeom>
        </p:spPr>
      </p:pic>
    </p:spTree>
    <p:extLst>
      <p:ext uri="{BB962C8B-B14F-4D97-AF65-F5344CB8AC3E}">
        <p14:creationId xmlns:p14="http://schemas.microsoft.com/office/powerpoint/2010/main" val="26258222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11411" y="419998"/>
            <a:ext cx="8872931" cy="5909372"/>
          </a:xfrm>
          <a:prstGeom prst="rect">
            <a:avLst/>
          </a:prstGeom>
        </p:spPr>
      </p:pic>
    </p:spTree>
    <p:extLst>
      <p:ext uri="{BB962C8B-B14F-4D97-AF65-F5344CB8AC3E}">
        <p14:creationId xmlns:p14="http://schemas.microsoft.com/office/powerpoint/2010/main" val="1867358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617" y="511628"/>
            <a:ext cx="8829388" cy="5880373"/>
          </a:xfrm>
          <a:prstGeom prst="rect">
            <a:avLst/>
          </a:prstGeom>
        </p:spPr>
      </p:pic>
    </p:spTree>
    <p:extLst>
      <p:ext uri="{BB962C8B-B14F-4D97-AF65-F5344CB8AC3E}">
        <p14:creationId xmlns:p14="http://schemas.microsoft.com/office/powerpoint/2010/main" val="592838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717570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15247" y="130630"/>
            <a:ext cx="6589484" cy="6589484"/>
          </a:xfrm>
          <a:prstGeom prst="rect">
            <a:avLst/>
          </a:prstGeom>
        </p:spPr>
      </p:pic>
    </p:spTree>
    <p:extLst>
      <p:ext uri="{BB962C8B-B14F-4D97-AF65-F5344CB8AC3E}">
        <p14:creationId xmlns:p14="http://schemas.microsoft.com/office/powerpoint/2010/main" val="15672189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1760" y="130628"/>
            <a:ext cx="4953000" cy="6604001"/>
          </a:xfrm>
          <a:prstGeom prst="rect">
            <a:avLst/>
          </a:prstGeom>
        </p:spPr>
      </p:pic>
    </p:spTree>
    <p:extLst>
      <p:ext uri="{BB962C8B-B14F-4D97-AF65-F5344CB8AC3E}">
        <p14:creationId xmlns:p14="http://schemas.microsoft.com/office/powerpoint/2010/main" val="799439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7416" y="148772"/>
            <a:ext cx="4917621" cy="6556828"/>
          </a:xfrm>
          <a:prstGeom prst="rect">
            <a:avLst/>
          </a:prstGeom>
        </p:spPr>
      </p:pic>
      <p:pic>
        <p:nvPicPr>
          <p:cNvPr id="5" name="Picture 4"/>
          <p:cNvPicPr>
            <a:picLocks noChangeAspect="1"/>
          </p:cNvPicPr>
          <p:nvPr/>
        </p:nvPicPr>
        <p:blipFill>
          <a:blip r:embed="rId3"/>
          <a:stretch>
            <a:fillRect/>
          </a:stretch>
        </p:blipFill>
        <p:spPr>
          <a:xfrm>
            <a:off x="6248223" y="148772"/>
            <a:ext cx="2732012" cy="6556828"/>
          </a:xfrm>
          <a:prstGeom prst="rect">
            <a:avLst/>
          </a:prstGeom>
        </p:spPr>
      </p:pic>
    </p:spTree>
    <p:extLst>
      <p:ext uri="{BB962C8B-B14F-4D97-AF65-F5344CB8AC3E}">
        <p14:creationId xmlns:p14="http://schemas.microsoft.com/office/powerpoint/2010/main" val="3246455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16200000">
            <a:off x="2712963" y="-915610"/>
            <a:ext cx="3689046" cy="8853714"/>
          </a:xfrm>
          <a:prstGeom prst="rect">
            <a:avLst/>
          </a:prstGeom>
        </p:spPr>
      </p:pic>
    </p:spTree>
    <p:extLst>
      <p:ext uri="{BB962C8B-B14F-4D97-AF65-F5344CB8AC3E}">
        <p14:creationId xmlns:p14="http://schemas.microsoft.com/office/powerpoint/2010/main" val="3346633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16200000">
            <a:off x="2750982" y="-2430695"/>
            <a:ext cx="3683909" cy="8841386"/>
          </a:xfrm>
          <a:prstGeom prst="rect">
            <a:avLst/>
          </a:prstGeom>
        </p:spPr>
      </p:pic>
      <p:pic>
        <p:nvPicPr>
          <p:cNvPr id="5" name="Picture 4"/>
          <p:cNvPicPr>
            <a:picLocks noChangeAspect="1"/>
          </p:cNvPicPr>
          <p:nvPr/>
        </p:nvPicPr>
        <p:blipFill>
          <a:blip r:embed="rId3"/>
          <a:stretch>
            <a:fillRect/>
          </a:stretch>
        </p:blipFill>
        <p:spPr>
          <a:xfrm>
            <a:off x="172243" y="3717560"/>
            <a:ext cx="8841387" cy="2947129"/>
          </a:xfrm>
          <a:prstGeom prst="rect">
            <a:avLst/>
          </a:prstGeom>
        </p:spPr>
      </p:pic>
    </p:spTree>
    <p:extLst>
      <p:ext uri="{BB962C8B-B14F-4D97-AF65-F5344CB8AC3E}">
        <p14:creationId xmlns:p14="http://schemas.microsoft.com/office/powerpoint/2010/main" val="16238427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Rajasthan </a:t>
            </a:r>
            <a:endParaRPr lang="en-US" dirty="0"/>
          </a:p>
        </p:txBody>
      </p:sp>
      <p:pic>
        <p:nvPicPr>
          <p:cNvPr id="5" name="Content Placeholder 4"/>
          <p:cNvPicPr>
            <a:picLocks noGrp="1" noChangeAspect="1"/>
          </p:cNvPicPr>
          <p:nvPr>
            <p:ph sz="half" idx="1"/>
          </p:nvPr>
        </p:nvPicPr>
        <p:blipFill>
          <a:blip r:embed="rId2"/>
          <a:stretch>
            <a:fillRect/>
          </a:stretch>
        </p:blipFill>
        <p:spPr>
          <a:xfrm>
            <a:off x="160246" y="1575486"/>
            <a:ext cx="3997965" cy="5109780"/>
          </a:xfrm>
          <a:prstGeom prst="rect">
            <a:avLst/>
          </a:prstGeom>
        </p:spPr>
      </p:pic>
      <p:sp>
        <p:nvSpPr>
          <p:cNvPr id="4" name="Content Placeholder 3"/>
          <p:cNvSpPr>
            <a:spLocks noGrp="1"/>
          </p:cNvSpPr>
          <p:nvPr>
            <p:ph sz="half" idx="2"/>
          </p:nvPr>
        </p:nvSpPr>
        <p:spPr>
          <a:xfrm>
            <a:off x="4263082" y="126357"/>
            <a:ext cx="4757350" cy="6558909"/>
          </a:xfrm>
        </p:spPr>
        <p:txBody>
          <a:bodyPr/>
          <a:lstStyle/>
          <a:p>
            <a:pPr marL="0" indent="0">
              <a:buNone/>
            </a:pPr>
            <a:r>
              <a:rPr lang="en-US" dirty="0"/>
              <a:t>Rajasthan </a:t>
            </a:r>
            <a:r>
              <a:rPr lang="en-US" dirty="0" smtClean="0"/>
              <a:t> is </a:t>
            </a:r>
            <a:r>
              <a:rPr lang="en-US" dirty="0"/>
              <a:t>India's largest state by area </a:t>
            </a:r>
            <a:r>
              <a:rPr lang="en-US" dirty="0" smtClean="0"/>
              <a:t>132,139 </a:t>
            </a:r>
            <a:r>
              <a:rPr lang="en-US" dirty="0" err="1"/>
              <a:t>sq</a:t>
            </a:r>
            <a:r>
              <a:rPr lang="en-US" dirty="0"/>
              <a:t> </a:t>
            </a:r>
            <a:r>
              <a:rPr lang="en-US" dirty="0" smtClean="0"/>
              <a:t>mi </a:t>
            </a:r>
            <a:r>
              <a:rPr lang="en-US" dirty="0"/>
              <a:t>or 10.4% of India's total area). It is located on the western side of the country, where it comprises most of the wide and inhospitable Thar Desert (also known as the "Rajasthan Desert" and "Great Indian Desert") and shares a border with the Pakistani provinces of Punjab to the northwest and Sindh to the west, along the Sutlej-Indus river valley. </a:t>
            </a:r>
          </a:p>
        </p:txBody>
      </p:sp>
      <p:sp>
        <p:nvSpPr>
          <p:cNvPr id="6" name="TextBox 5"/>
          <p:cNvSpPr txBox="1"/>
          <p:nvPr/>
        </p:nvSpPr>
        <p:spPr>
          <a:xfrm>
            <a:off x="1930400" y="5050971"/>
            <a:ext cx="1799771" cy="646331"/>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smtClean="0"/>
              <a:t>2 times the size of Missouri</a:t>
            </a:r>
            <a:endParaRPr lang="en-US" dirty="0"/>
          </a:p>
        </p:txBody>
      </p:sp>
      <p:cxnSp>
        <p:nvCxnSpPr>
          <p:cNvPr id="8" name="Straight Arrow Connector 7"/>
          <p:cNvCxnSpPr/>
          <p:nvPr/>
        </p:nvCxnSpPr>
        <p:spPr>
          <a:xfrm flipH="1" flipV="1">
            <a:off x="1161143" y="3381829"/>
            <a:ext cx="783771" cy="1669142"/>
          </a:xfrm>
          <a:prstGeom prst="straightConnector1">
            <a:avLst/>
          </a:prstGeom>
          <a:ln w="47625">
            <a:solidFill>
              <a:srgbClr val="FF0000"/>
            </a:solidFill>
            <a:headEnd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123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315245" y="159657"/>
            <a:ext cx="6574971" cy="6574971"/>
          </a:xfrm>
          <a:prstGeom prst="rect">
            <a:avLst/>
          </a:prstGeom>
        </p:spPr>
      </p:pic>
    </p:spTree>
    <p:extLst>
      <p:ext uri="{BB962C8B-B14F-4D97-AF65-F5344CB8AC3E}">
        <p14:creationId xmlns:p14="http://schemas.microsoft.com/office/powerpoint/2010/main" val="2164353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5143" y="730140"/>
            <a:ext cx="8839200" cy="5396023"/>
          </a:xfrm>
          <a:prstGeom prst="rect">
            <a:avLst/>
          </a:prstGeom>
        </p:spPr>
      </p:pic>
    </p:spTree>
    <p:extLst>
      <p:ext uri="{BB962C8B-B14F-4D97-AF65-F5344CB8AC3E}">
        <p14:creationId xmlns:p14="http://schemas.microsoft.com/office/powerpoint/2010/main" val="952508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613" y="274638"/>
            <a:ext cx="8470673" cy="799419"/>
          </a:xfrm>
        </p:spPr>
        <p:txBody>
          <a:bodyPr/>
          <a:lstStyle/>
          <a:p>
            <a:r>
              <a:rPr lang="en-US" dirty="0" smtClean="0"/>
              <a:t>Receiving an award for his fine craftsmanship </a:t>
            </a:r>
            <a:endParaRPr lang="en-US" dirty="0"/>
          </a:p>
        </p:txBody>
      </p:sp>
      <p:pic>
        <p:nvPicPr>
          <p:cNvPr id="7" name="Content Placeholder 6"/>
          <p:cNvPicPr>
            <a:picLocks noGrp="1" noChangeAspect="1"/>
          </p:cNvPicPr>
          <p:nvPr>
            <p:ph sz="half" idx="1"/>
          </p:nvPr>
        </p:nvPicPr>
        <p:blipFill>
          <a:blip r:embed="rId2"/>
          <a:stretch>
            <a:fillRect/>
          </a:stretch>
        </p:blipFill>
        <p:spPr>
          <a:xfrm>
            <a:off x="137317" y="1573835"/>
            <a:ext cx="4817079" cy="4531065"/>
          </a:xfrm>
          <a:prstGeom prst="rect">
            <a:avLst/>
          </a:prstGeom>
        </p:spPr>
      </p:pic>
      <p:sp>
        <p:nvSpPr>
          <p:cNvPr id="6" name="Content Placeholder 5"/>
          <p:cNvSpPr>
            <a:spLocks noGrp="1"/>
          </p:cNvSpPr>
          <p:nvPr>
            <p:ph sz="half" idx="2"/>
          </p:nvPr>
        </p:nvSpPr>
        <p:spPr>
          <a:xfrm>
            <a:off x="4889273" y="1578938"/>
            <a:ext cx="4037013" cy="4525963"/>
          </a:xfrm>
        </p:spPr>
        <p:txBody>
          <a:bodyPr/>
          <a:lstStyle/>
          <a:p>
            <a:r>
              <a:rPr lang="en-US" dirty="0"/>
              <a:t>Mahesh was born in </a:t>
            </a:r>
            <a:r>
              <a:rPr lang="en-US" dirty="0" err="1"/>
              <a:t>Churu</a:t>
            </a:r>
            <a:r>
              <a:rPr lang="en-US" dirty="0"/>
              <a:t> District, Rajasthan. He learned the art of woodcarving at the age of seven, under the tutelage of his grandfather, </a:t>
            </a:r>
            <a:r>
              <a:rPr lang="en-US" dirty="0" err="1"/>
              <a:t>Malchand</a:t>
            </a:r>
            <a:r>
              <a:rPr lang="en-US" dirty="0"/>
              <a:t> </a:t>
            </a:r>
            <a:r>
              <a:rPr lang="en-US" dirty="0" err="1" smtClean="0"/>
              <a:t>Jangid</a:t>
            </a:r>
            <a:r>
              <a:rPr lang="en-US" dirty="0"/>
              <a:t>.</a:t>
            </a:r>
          </a:p>
        </p:txBody>
      </p:sp>
    </p:spTree>
    <p:extLst>
      <p:ext uri="{BB962C8B-B14F-4D97-AF65-F5344CB8AC3E}">
        <p14:creationId xmlns:p14="http://schemas.microsoft.com/office/powerpoint/2010/main" val="1803883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Wood </a:t>
            </a:r>
            <a:r>
              <a:rPr lang="en-US" dirty="0"/>
              <a:t>Sculptures in Jaipur, Rajasthan</a:t>
            </a:r>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671286" y="-174625"/>
            <a:ext cx="4416425" cy="4416425"/>
          </a:xfrm>
          <a:prstGeom prst="rect">
            <a:avLst/>
          </a:prstGeom>
        </p:spPr>
      </p:pic>
      <p:pic>
        <p:nvPicPr>
          <p:cNvPr id="5" name="Picture 4"/>
          <p:cNvPicPr>
            <a:picLocks noChangeAspect="1"/>
          </p:cNvPicPr>
          <p:nvPr/>
        </p:nvPicPr>
        <p:blipFill>
          <a:blip r:embed="rId3"/>
          <a:stretch>
            <a:fillRect/>
          </a:stretch>
        </p:blipFill>
        <p:spPr>
          <a:xfrm>
            <a:off x="3127829" y="514349"/>
            <a:ext cx="5608704" cy="3727451"/>
          </a:xfrm>
          <a:prstGeom prst="rect">
            <a:avLst/>
          </a:prstGeom>
        </p:spPr>
      </p:pic>
    </p:spTree>
    <p:extLst>
      <p:ext uri="{BB962C8B-B14F-4D97-AF65-F5344CB8AC3E}">
        <p14:creationId xmlns:p14="http://schemas.microsoft.com/office/powerpoint/2010/main" val="3751695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5590" r="19003"/>
          <a:stretch/>
        </p:blipFill>
        <p:spPr>
          <a:xfrm>
            <a:off x="1164032" y="145142"/>
            <a:ext cx="6655481" cy="6574971"/>
          </a:xfrm>
          <a:prstGeom prst="rect">
            <a:avLst/>
          </a:prstGeom>
        </p:spPr>
      </p:pic>
    </p:spTree>
    <p:extLst>
      <p:ext uri="{BB962C8B-B14F-4D97-AF65-F5344CB8AC3E}">
        <p14:creationId xmlns:p14="http://schemas.microsoft.com/office/powerpoint/2010/main" val="2289193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30256" y="145144"/>
            <a:ext cx="4372794" cy="6545942"/>
          </a:xfrm>
          <a:prstGeom prst="rect">
            <a:avLst/>
          </a:prstGeom>
        </p:spPr>
      </p:pic>
    </p:spTree>
    <p:extLst>
      <p:ext uri="{BB962C8B-B14F-4D97-AF65-F5344CB8AC3E}">
        <p14:creationId xmlns:p14="http://schemas.microsoft.com/office/powerpoint/2010/main" val="9254650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16200000">
            <a:off x="826145" y="149271"/>
            <a:ext cx="6618516" cy="6552199"/>
          </a:xfrm>
          <a:prstGeom prst="rect">
            <a:avLst/>
          </a:prstGeom>
        </p:spPr>
      </p:pic>
    </p:spTree>
    <p:extLst>
      <p:ext uri="{BB962C8B-B14F-4D97-AF65-F5344CB8AC3E}">
        <p14:creationId xmlns:p14="http://schemas.microsoft.com/office/powerpoint/2010/main" val="2080219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
            <a:br>
              <a:rPr lang="en-US" sz="4400" dirty="0" smtClean="0"/>
            </a:br>
            <a:r>
              <a:rPr lang="en-US" sz="4400" dirty="0" smtClean="0"/>
              <a:t>the state of the arts</a:t>
            </a:r>
            <a:endParaRPr lang="en-US" sz="4400" dirty="0"/>
          </a:p>
        </p:txBody>
      </p:sp>
      <p:sp>
        <p:nvSpPr>
          <p:cNvPr id="3" name="Text Placeholder 2"/>
          <p:cNvSpPr>
            <a:spLocks noGrp="1"/>
          </p:cNvSpPr>
          <p:nvPr>
            <p:ph type="body" idx="1"/>
          </p:nvPr>
        </p:nvSpPr>
        <p:spPr>
          <a:xfrm>
            <a:off x="722313" y="3472770"/>
            <a:ext cx="7772400" cy="1500187"/>
          </a:xfrm>
        </p:spPr>
        <p:txBody>
          <a:bodyPr/>
          <a:lstStyle/>
          <a:p>
            <a:r>
              <a:rPr lang="en-US" sz="3600" b="1" dirty="0"/>
              <a:t>Handicraft Artisans: The struggle for survival</a:t>
            </a:r>
          </a:p>
        </p:txBody>
      </p:sp>
    </p:spTree>
    <p:extLst>
      <p:ext uri="{BB962C8B-B14F-4D97-AF65-F5344CB8AC3E}">
        <p14:creationId xmlns:p14="http://schemas.microsoft.com/office/powerpoint/2010/main" val="91803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6114" y="130629"/>
            <a:ext cx="8839199" cy="6545941"/>
          </a:xfrm>
        </p:spPr>
        <p:txBody>
          <a:bodyPr/>
          <a:lstStyle/>
          <a:p>
            <a:r>
              <a:rPr lang="en-US" dirty="0"/>
              <a:t>Handicrafts and Traditional arts define the true identity of a civilization. The artisans of these crafts carry the legacy of their land and its culture, myth, and religion in their art practices from generation to generation. In India handicraft and its artisans were highly regarded and duly rewarded until the outbreak of the 19th century </a:t>
            </a:r>
            <a:r>
              <a:rPr lang="en-US" dirty="0" err="1"/>
              <a:t>industrialisation.Although</a:t>
            </a:r>
            <a:r>
              <a:rPr lang="en-US" dirty="0"/>
              <a:t> the Indian </a:t>
            </a:r>
            <a:r>
              <a:rPr lang="en-US" dirty="0" err="1"/>
              <a:t>Govt.since</a:t>
            </a:r>
            <a:r>
              <a:rPr lang="en-US" dirty="0"/>
              <a:t> independence implemented many comprehensive plans to secure this </a:t>
            </a:r>
            <a:r>
              <a:rPr lang="en-US" dirty="0" err="1"/>
              <a:t>sector,the</a:t>
            </a:r>
            <a:r>
              <a:rPr lang="en-US" dirty="0"/>
              <a:t> threat of </a:t>
            </a:r>
            <a:r>
              <a:rPr lang="en-US" dirty="0" err="1"/>
              <a:t>industrialisation</a:t>
            </a:r>
            <a:r>
              <a:rPr lang="en-US" dirty="0"/>
              <a:t> continued affecting this art and artisans. Today technological advancement has systematically reduced handicrafts into machine made cheap and popular products, bringing most of the traditional handicrafts to the verge of extinction and reduced the dexterity of the artisans into daily waged factory </a:t>
            </a:r>
            <a:r>
              <a:rPr lang="en-US" dirty="0" err="1"/>
              <a:t>work.These</a:t>
            </a:r>
            <a:r>
              <a:rPr lang="en-US" dirty="0"/>
              <a:t> artisans live in unhealthy clusters, deprived of basic amenities and denied of basic human rights</a:t>
            </a:r>
            <a:r>
              <a:rPr lang="en-US" dirty="0" smtClean="0"/>
              <a:t>.</a:t>
            </a:r>
          </a:p>
          <a:p>
            <a:r>
              <a:rPr lang="en-US" dirty="0"/>
              <a:t>Dr. </a:t>
            </a:r>
            <a:r>
              <a:rPr lang="en-US" dirty="0" err="1"/>
              <a:t>Badar</a:t>
            </a:r>
            <a:r>
              <a:rPr lang="en-US" dirty="0"/>
              <a:t> Jahan</a:t>
            </a:r>
          </a:p>
        </p:txBody>
      </p:sp>
    </p:spTree>
    <p:extLst>
      <p:ext uri="{BB962C8B-B14F-4D97-AF65-F5344CB8AC3E}">
        <p14:creationId xmlns:p14="http://schemas.microsoft.com/office/powerpoint/2010/main" val="2749005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tretch>
            <a:fillRect/>
          </a:stretch>
        </p:blipFill>
        <p:spPr>
          <a:xfrm>
            <a:off x="173225" y="174812"/>
            <a:ext cx="6756945" cy="6481482"/>
          </a:xfrm>
          <a:prstGeom prst="rect">
            <a:avLst/>
          </a:prstGeom>
        </p:spPr>
      </p:pic>
    </p:spTree>
    <p:extLst>
      <p:ext uri="{BB962C8B-B14F-4D97-AF65-F5344CB8AC3E}">
        <p14:creationId xmlns:p14="http://schemas.microsoft.com/office/powerpoint/2010/main" val="3321547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333830" y="274638"/>
            <a:ext cx="8686346" cy="1143000"/>
          </a:xfrm>
        </p:spPr>
        <p:txBody>
          <a:bodyPr/>
          <a:lstStyle/>
          <a:p>
            <a:r>
              <a:rPr lang="en-US" dirty="0"/>
              <a:t>The World’s Most Exquisite Woodcarvings Are Being Created by This Family in Rajasthan</a:t>
            </a:r>
          </a:p>
        </p:txBody>
      </p:sp>
      <p:sp>
        <p:nvSpPr>
          <p:cNvPr id="75779" name="Rectangle 3"/>
          <p:cNvSpPr>
            <a:spLocks noGrp="1" noChangeArrowheads="1"/>
          </p:cNvSpPr>
          <p:nvPr>
            <p:ph type="body" idx="1"/>
          </p:nvPr>
        </p:nvSpPr>
        <p:spPr/>
        <p:txBody>
          <a:bodyPr/>
          <a:lstStyle/>
          <a:p>
            <a:r>
              <a:rPr lang="en-US" dirty="0"/>
              <a:t>Meet the </a:t>
            </a:r>
            <a:r>
              <a:rPr lang="en-US" dirty="0" err="1"/>
              <a:t>Jangid</a:t>
            </a:r>
            <a:r>
              <a:rPr lang="en-US" dirty="0"/>
              <a:t> family – the woodcarving artists of Jaipur who </a:t>
            </a:r>
            <a:r>
              <a:rPr lang="en-US" dirty="0" err="1"/>
              <a:t>specialise</a:t>
            </a:r>
            <a:r>
              <a:rPr lang="en-US" dirty="0"/>
              <a:t> in sandalwood miniature carvings. Mahesh </a:t>
            </a:r>
            <a:r>
              <a:rPr lang="en-US" dirty="0" err="1"/>
              <a:t>Jangid</a:t>
            </a:r>
            <a:r>
              <a:rPr lang="en-US" dirty="0"/>
              <a:t>, and his sons, </a:t>
            </a:r>
            <a:r>
              <a:rPr lang="en-US" dirty="0" err="1"/>
              <a:t>Rohit</a:t>
            </a:r>
            <a:r>
              <a:rPr lang="en-US" dirty="0"/>
              <a:t> and </a:t>
            </a:r>
            <a:r>
              <a:rPr lang="en-US" dirty="0" err="1"/>
              <a:t>Mohit</a:t>
            </a:r>
            <a:r>
              <a:rPr lang="en-US" dirty="0"/>
              <a:t> </a:t>
            </a:r>
            <a:r>
              <a:rPr lang="en-US" dirty="0" err="1"/>
              <a:t>Jangid</a:t>
            </a:r>
            <a:r>
              <a:rPr lang="en-US" dirty="0"/>
              <a:t>, use the simplest tools like small iron sticks, knives, and chisels to carve with extreme precision on very small objects. For this family, it is a tradition that has been passed from one generation to another, and something that they deeply </a:t>
            </a:r>
            <a:r>
              <a:rPr lang="en-US" dirty="0" err="1"/>
              <a:t>honour</a:t>
            </a:r>
            <a:r>
              <a:rPr lang="en-US" dirty="0"/>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74172"/>
            <a:ext cx="8839199" cy="885372"/>
          </a:xfrm>
        </p:spPr>
        <p:txBody>
          <a:bodyPr/>
          <a:lstStyle/>
          <a:p>
            <a:r>
              <a:rPr lang="en-US" sz="2800" dirty="0"/>
              <a:t>45-year-old Mahesh </a:t>
            </a:r>
            <a:r>
              <a:rPr lang="en-US" sz="2800" dirty="0" err="1"/>
              <a:t>Jangid</a:t>
            </a:r>
            <a:r>
              <a:rPr lang="en-US" sz="2800" dirty="0"/>
              <a:t> learned the art of woodcarving from his grandfather at the age of seven.</a:t>
            </a:r>
          </a:p>
        </p:txBody>
      </p:sp>
      <p:pic>
        <p:nvPicPr>
          <p:cNvPr id="4" name="Content Placeholder 3"/>
          <p:cNvPicPr>
            <a:picLocks noGrp="1" noChangeAspect="1"/>
          </p:cNvPicPr>
          <p:nvPr>
            <p:ph idx="1"/>
          </p:nvPr>
        </p:nvPicPr>
        <p:blipFill>
          <a:blip r:embed="rId2"/>
          <a:stretch>
            <a:fillRect/>
          </a:stretch>
        </p:blipFill>
        <p:spPr>
          <a:xfrm>
            <a:off x="223383" y="1059544"/>
            <a:ext cx="6716427" cy="4473139"/>
          </a:xfrm>
          <a:prstGeom prst="rect">
            <a:avLst/>
          </a:prstGeom>
        </p:spPr>
      </p:pic>
      <p:sp>
        <p:nvSpPr>
          <p:cNvPr id="5" name="Rectangle 4"/>
          <p:cNvSpPr/>
          <p:nvPr/>
        </p:nvSpPr>
        <p:spPr>
          <a:xfrm>
            <a:off x="101600" y="5532683"/>
            <a:ext cx="9042400" cy="1200329"/>
          </a:xfrm>
          <a:prstGeom prst="rect">
            <a:avLst/>
          </a:prstGeom>
        </p:spPr>
        <p:txBody>
          <a:bodyPr wrap="square">
            <a:spAutoFit/>
          </a:bodyPr>
          <a:lstStyle/>
          <a:p>
            <a:r>
              <a:rPr lang="en-US" dirty="0"/>
              <a:t>His grandfather, </a:t>
            </a:r>
            <a:r>
              <a:rPr lang="en-US" dirty="0" err="1"/>
              <a:t>Malchand</a:t>
            </a:r>
            <a:r>
              <a:rPr lang="en-US" dirty="0"/>
              <a:t> </a:t>
            </a:r>
            <a:r>
              <a:rPr lang="en-US" dirty="0" err="1"/>
              <a:t>Jangid</a:t>
            </a:r>
            <a:r>
              <a:rPr lang="en-US" dirty="0"/>
              <a:t>, a resident of </a:t>
            </a:r>
            <a:r>
              <a:rPr lang="en-US" dirty="0" err="1"/>
              <a:t>Churu</a:t>
            </a:r>
            <a:r>
              <a:rPr lang="en-US" dirty="0"/>
              <a:t> in Rajasthan, was an amazing sandalwood craftsman who won the national award in 1971 and a special award the very next year from the then Prime Minister Indira Gandhi.</a:t>
            </a:r>
          </a:p>
          <a:p>
            <a:r>
              <a:rPr lang="en-US" dirty="0"/>
              <a:t>Mahesh has ensured that the skill stays in the family by devoting his life to this art form.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413" y="101600"/>
            <a:ext cx="8872930" cy="812800"/>
          </a:xfrm>
        </p:spPr>
        <p:txBody>
          <a:bodyPr/>
          <a:lstStyle/>
          <a:p>
            <a:r>
              <a:rPr lang="en-US" sz="2400" dirty="0"/>
              <a:t>They draw inspiration for their work from history, mythology and day-to-day life in India.</a:t>
            </a:r>
          </a:p>
        </p:txBody>
      </p:sp>
      <p:pic>
        <p:nvPicPr>
          <p:cNvPr id="6" name="Content Placeholder 5"/>
          <p:cNvPicPr>
            <a:picLocks noGrp="1" noChangeAspect="1"/>
          </p:cNvPicPr>
          <p:nvPr>
            <p:ph idx="1"/>
          </p:nvPr>
        </p:nvPicPr>
        <p:blipFill>
          <a:blip r:embed="rId2"/>
          <a:stretch>
            <a:fillRect/>
          </a:stretch>
        </p:blipFill>
        <p:spPr>
          <a:xfrm>
            <a:off x="183982" y="894027"/>
            <a:ext cx="8727788" cy="581270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family works almost exclusively with sandalwood because it is very malleable and has a pleasant, natural fragrance that lasts long</a:t>
            </a:r>
            <a:r>
              <a:rPr lang="en-US" dirty="0" smtClean="0"/>
              <a:t>.</a:t>
            </a:r>
          </a:p>
          <a:p>
            <a:r>
              <a:rPr lang="en-US" dirty="0"/>
              <a:t>Sandalwood is the name of a class of woods from trees in the genus </a:t>
            </a:r>
            <a:r>
              <a:rPr lang="en-US" dirty="0" err="1"/>
              <a:t>Santalum</a:t>
            </a:r>
            <a:r>
              <a:rPr lang="en-US" dirty="0"/>
              <a:t>. The woods are heavy, yellow, and fine-grained, and unlike many other aromatic woods, they retain their fragrance for decades. Sandalwood oil is extracted from the woods for use. Both the wood and the oil produce a distinctive fragrance that has been highly valued for centuries. Consequently, species of these slow-growing trees have suffered over-harvesting in the past century.</a:t>
            </a:r>
          </a:p>
        </p:txBody>
      </p:sp>
    </p:spTree>
    <p:extLst>
      <p:ext uri="{BB962C8B-B14F-4D97-AF65-F5344CB8AC3E}">
        <p14:creationId xmlns:p14="http://schemas.microsoft.com/office/powerpoint/2010/main" val="4064201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09133"/>
          </a:xfrm>
        </p:spPr>
        <p:txBody>
          <a:bodyPr/>
          <a:lstStyle/>
          <a:p>
            <a:r>
              <a:rPr lang="en-US" dirty="0" smtClean="0"/>
              <a:t/>
            </a:r>
            <a:br>
              <a:rPr lang="en-US" dirty="0" smtClean="0"/>
            </a:br>
            <a:r>
              <a:rPr lang="en-US" dirty="0" smtClean="0"/>
              <a:t>sandalwood tree</a:t>
            </a:r>
            <a:endParaRPr lang="en-US" dirty="0"/>
          </a:p>
        </p:txBody>
      </p:sp>
      <p:pic>
        <p:nvPicPr>
          <p:cNvPr id="4" name="Content Placeholder 3"/>
          <p:cNvPicPr>
            <a:picLocks noGrp="1" noChangeAspect="1"/>
          </p:cNvPicPr>
          <p:nvPr>
            <p:ph idx="1"/>
          </p:nvPr>
        </p:nvPicPr>
        <p:blipFill>
          <a:blip r:embed="rId2"/>
          <a:stretch>
            <a:fillRect/>
          </a:stretch>
        </p:blipFill>
        <p:spPr>
          <a:xfrm>
            <a:off x="1268274" y="783770"/>
            <a:ext cx="6471781" cy="6074229"/>
          </a:xfrm>
          <a:prstGeom prst="rect">
            <a:avLst/>
          </a:prstGeom>
        </p:spPr>
      </p:pic>
    </p:spTree>
    <p:extLst>
      <p:ext uri="{BB962C8B-B14F-4D97-AF65-F5344CB8AC3E}">
        <p14:creationId xmlns:p14="http://schemas.microsoft.com/office/powerpoint/2010/main" val="1493167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009" y="148772"/>
            <a:ext cx="3923820" cy="6281057"/>
          </a:xfrm>
        </p:spPr>
        <p:txBody>
          <a:bodyPr/>
          <a:lstStyle/>
          <a:p>
            <a:r>
              <a:rPr lang="en-US" sz="2400" dirty="0"/>
              <a:t>All three </a:t>
            </a:r>
            <a:r>
              <a:rPr lang="en-US" sz="2400" dirty="0" err="1"/>
              <a:t>Jangids</a:t>
            </a:r>
            <a:r>
              <a:rPr lang="en-US" sz="2400" dirty="0"/>
              <a:t> have got their names listed in the </a:t>
            </a:r>
            <a:r>
              <a:rPr lang="en-US" sz="2400" dirty="0" err="1"/>
              <a:t>Limca</a:t>
            </a:r>
            <a:r>
              <a:rPr lang="en-US" sz="2400" dirty="0"/>
              <a:t> Book of Records for their remarkable work. Mahesh’s record is for a delicate chain that he made from a solid piece of sandalwood. The chain has no joints, it weighs just 160 gm, and is 315 mm in length. </a:t>
            </a:r>
            <a:r>
              <a:rPr lang="en-US" sz="2400" dirty="0" err="1"/>
              <a:t>Mohit</a:t>
            </a:r>
            <a:r>
              <a:rPr lang="en-US" sz="2400" dirty="0"/>
              <a:t> has his name in the record book for the smallest playable violin, and </a:t>
            </a:r>
            <a:r>
              <a:rPr lang="en-US" sz="2400" dirty="0" err="1"/>
              <a:t>Rohit</a:t>
            </a:r>
            <a:r>
              <a:rPr lang="en-US" sz="2400" dirty="0"/>
              <a:t> is in there for designing the smallest carved house-fly.</a:t>
            </a:r>
          </a:p>
        </p:txBody>
      </p:sp>
      <p:pic>
        <p:nvPicPr>
          <p:cNvPr id="4" name="Content Placeholder 3"/>
          <p:cNvPicPr>
            <a:picLocks noGrp="1" noChangeAspect="1"/>
          </p:cNvPicPr>
          <p:nvPr>
            <p:ph idx="1"/>
          </p:nvPr>
        </p:nvPicPr>
        <p:blipFill>
          <a:blip r:embed="rId2"/>
          <a:stretch>
            <a:fillRect/>
          </a:stretch>
        </p:blipFill>
        <p:spPr>
          <a:xfrm>
            <a:off x="128388" y="148772"/>
            <a:ext cx="4917621" cy="6556828"/>
          </a:xfrm>
          <a:prstGeom prst="rect">
            <a:avLst/>
          </a:prstGeom>
        </p:spPr>
      </p:pic>
    </p:spTree>
    <p:extLst>
      <p:ext uri="{BB962C8B-B14F-4D97-AF65-F5344CB8AC3E}">
        <p14:creationId xmlns:p14="http://schemas.microsoft.com/office/powerpoint/2010/main" val="39910575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880_slide">
  <a:themeElements>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Office Theme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Office Theme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Office Theme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Office Theme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Office Theme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Office Theme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28282"/>
        </a:lt2>
        <a:accent1>
          <a:srgbClr val="A62121"/>
        </a:accent1>
        <a:accent2>
          <a:srgbClr val="99001E"/>
        </a:accent2>
        <a:accent3>
          <a:srgbClr val="FFFFFF"/>
        </a:accent3>
        <a:accent4>
          <a:srgbClr val="000000"/>
        </a:accent4>
        <a:accent5>
          <a:srgbClr val="D0ABAB"/>
        </a:accent5>
        <a:accent6>
          <a:srgbClr val="8A001A"/>
        </a:accent6>
        <a:hlink>
          <a:srgbClr val="8C0000"/>
        </a:hlink>
        <a:folHlink>
          <a:srgbClr val="800F28"/>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28282"/>
        </a:lt2>
        <a:accent1>
          <a:srgbClr val="A14D1D"/>
        </a:accent1>
        <a:accent2>
          <a:srgbClr val="85416B"/>
        </a:accent2>
        <a:accent3>
          <a:srgbClr val="FFFFFF"/>
        </a:accent3>
        <a:accent4>
          <a:srgbClr val="000000"/>
        </a:accent4>
        <a:accent5>
          <a:srgbClr val="CDB2AB"/>
        </a:accent5>
        <a:accent6>
          <a:srgbClr val="783A60"/>
        </a:accent6>
        <a:hlink>
          <a:srgbClr val="862D2D"/>
        </a:hlink>
        <a:folHlink>
          <a:srgbClr val="735427"/>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28282"/>
        </a:lt2>
        <a:accent1>
          <a:srgbClr val="396C80"/>
        </a:accent1>
        <a:accent2>
          <a:srgbClr val="943E3E"/>
        </a:accent2>
        <a:accent3>
          <a:srgbClr val="FFFFFF"/>
        </a:accent3>
        <a:accent4>
          <a:srgbClr val="000000"/>
        </a:accent4>
        <a:accent5>
          <a:srgbClr val="AEBAC0"/>
        </a:accent5>
        <a:accent6>
          <a:srgbClr val="863737"/>
        </a:accent6>
        <a:hlink>
          <a:srgbClr val="3A3474"/>
        </a:hlink>
        <a:folHlink>
          <a:srgbClr val="48542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828282"/>
        </a:lt2>
        <a:accent1>
          <a:srgbClr val="806F2B"/>
        </a:accent1>
        <a:accent2>
          <a:srgbClr val="3C7331"/>
        </a:accent2>
        <a:accent3>
          <a:srgbClr val="FFFFFF"/>
        </a:accent3>
        <a:accent4>
          <a:srgbClr val="000000"/>
        </a:accent4>
        <a:accent5>
          <a:srgbClr val="C0BBAC"/>
        </a:accent5>
        <a:accent6>
          <a:srgbClr val="35682B"/>
        </a:accent6>
        <a:hlink>
          <a:srgbClr val="862D2D"/>
        </a:hlink>
        <a:folHlink>
          <a:srgbClr val="40398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28282"/>
        </a:lt2>
        <a:accent1>
          <a:srgbClr val="CC8500"/>
        </a:accent1>
        <a:accent2>
          <a:srgbClr val="C2940A"/>
        </a:accent2>
        <a:accent3>
          <a:srgbClr val="FFFFFF"/>
        </a:accent3>
        <a:accent4>
          <a:srgbClr val="000000"/>
        </a:accent4>
        <a:accent5>
          <a:srgbClr val="E2C2AA"/>
        </a:accent5>
        <a:accent6>
          <a:srgbClr val="B08608"/>
        </a:accent6>
        <a:hlink>
          <a:srgbClr val="A66C00"/>
        </a:hlink>
        <a:folHlink>
          <a:srgbClr val="997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28282"/>
        </a:lt2>
        <a:accent1>
          <a:srgbClr val="B29800"/>
        </a:accent1>
        <a:accent2>
          <a:srgbClr val="C97C3C"/>
        </a:accent2>
        <a:accent3>
          <a:srgbClr val="FFFFFF"/>
        </a:accent3>
        <a:accent4>
          <a:srgbClr val="000000"/>
        </a:accent4>
        <a:accent5>
          <a:srgbClr val="D5CAAA"/>
        </a:accent5>
        <a:accent6>
          <a:srgbClr val="B67035"/>
        </a:accent6>
        <a:hlink>
          <a:srgbClr val="A66C00"/>
        </a:hlink>
        <a:folHlink>
          <a:srgbClr val="BF4F4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28282"/>
        </a:lt2>
        <a:accent1>
          <a:srgbClr val="2B9FD9"/>
        </a:accent1>
        <a:accent2>
          <a:srgbClr val="CC8500"/>
        </a:accent2>
        <a:accent3>
          <a:srgbClr val="FFFFFF"/>
        </a:accent3>
        <a:accent4>
          <a:srgbClr val="000000"/>
        </a:accent4>
        <a:accent5>
          <a:srgbClr val="ACCDE9"/>
        </a:accent5>
        <a:accent6>
          <a:srgbClr val="B97800"/>
        </a:accent6>
        <a:hlink>
          <a:srgbClr val="8A73BF"/>
        </a:hlink>
        <a:folHlink>
          <a:srgbClr val="2E994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28282"/>
        </a:lt2>
        <a:accent1>
          <a:srgbClr val="7AB236"/>
        </a:accent1>
        <a:accent2>
          <a:srgbClr val="CC527E"/>
        </a:accent2>
        <a:accent3>
          <a:srgbClr val="FFFFFF"/>
        </a:accent3>
        <a:accent4>
          <a:srgbClr val="000000"/>
        </a:accent4>
        <a:accent5>
          <a:srgbClr val="BED5AE"/>
        </a:accent5>
        <a:accent6>
          <a:srgbClr val="B94972"/>
        </a:accent6>
        <a:hlink>
          <a:srgbClr val="4D6BBF"/>
        </a:hlink>
        <a:folHlink>
          <a:srgbClr val="A66C00"/>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000000"/>
        </a:dk2>
        <a:lt2>
          <a:srgbClr val="B2B2B2"/>
        </a:lt2>
        <a:accent1>
          <a:srgbClr val="009905"/>
        </a:accent1>
        <a:accent2>
          <a:srgbClr val="4D8C00"/>
        </a:accent2>
        <a:accent3>
          <a:srgbClr val="FFFFFF"/>
        </a:accent3>
        <a:accent4>
          <a:srgbClr val="000000"/>
        </a:accent4>
        <a:accent5>
          <a:srgbClr val="AACAAA"/>
        </a:accent5>
        <a:accent6>
          <a:srgbClr val="457E00"/>
        </a:accent6>
        <a:hlink>
          <a:srgbClr val="008004"/>
        </a:hlink>
        <a:folHlink>
          <a:srgbClr val="3F7300"/>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000000"/>
        </a:dk2>
        <a:lt2>
          <a:srgbClr val="B2B2B2"/>
        </a:lt2>
        <a:accent1>
          <a:srgbClr val="00678C"/>
        </a:accent1>
        <a:accent2>
          <a:srgbClr val="5E8000"/>
        </a:accent2>
        <a:accent3>
          <a:srgbClr val="FFFFFF"/>
        </a:accent3>
        <a:accent4>
          <a:srgbClr val="000000"/>
        </a:accent4>
        <a:accent5>
          <a:srgbClr val="AAB8C5"/>
        </a:accent5>
        <a:accent6>
          <a:srgbClr val="547300"/>
        </a:accent6>
        <a:hlink>
          <a:srgbClr val="006E04"/>
        </a:hlink>
        <a:folHlink>
          <a:srgbClr val="666600"/>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000000"/>
        </a:dk2>
        <a:lt2>
          <a:srgbClr val="B2B2B2"/>
        </a:lt2>
        <a:accent1>
          <a:srgbClr val="A65821"/>
        </a:accent1>
        <a:accent2>
          <a:srgbClr val="008004"/>
        </a:accent2>
        <a:accent3>
          <a:srgbClr val="FFFFFF"/>
        </a:accent3>
        <a:accent4>
          <a:srgbClr val="000000"/>
        </a:accent4>
        <a:accent5>
          <a:srgbClr val="D0B4AB"/>
        </a:accent5>
        <a:accent6>
          <a:srgbClr val="007303"/>
        </a:accent6>
        <a:hlink>
          <a:srgbClr val="8C2A60"/>
        </a:hlink>
        <a:folHlink>
          <a:srgbClr val="673380"/>
        </a:folHlink>
      </a:clrScheme>
      <a:clrMap bg1="lt1" tx1="dk1" bg2="lt2" tx2="dk2" accent1="accent1" accent2="accent2" accent3="accent3" accent4="accent4" accent5="accent5" accent6="accent6" hlink="hlink" folHlink="folHlink"/>
    </a:extraClrScheme>
    <a:extraClrScheme>
      <a:clrScheme name="1_Default Design 12">
        <a:dk1>
          <a:srgbClr val="000000"/>
        </a:dk1>
        <a:lt1>
          <a:srgbClr val="FFFFFF"/>
        </a:lt1>
        <a:dk2>
          <a:srgbClr val="000000"/>
        </a:dk2>
        <a:lt2>
          <a:srgbClr val="B2B2B2"/>
        </a:lt2>
        <a:accent1>
          <a:srgbClr val="B2403E"/>
        </a:accent1>
        <a:accent2>
          <a:srgbClr val="2D8064"/>
        </a:accent2>
        <a:accent3>
          <a:srgbClr val="FFFFFF"/>
        </a:accent3>
        <a:accent4>
          <a:srgbClr val="000000"/>
        </a:accent4>
        <a:accent5>
          <a:srgbClr val="D5AFAF"/>
        </a:accent5>
        <a:accent6>
          <a:srgbClr val="28735A"/>
        </a:accent6>
        <a:hlink>
          <a:srgbClr val="4D3F8C"/>
        </a:hlink>
        <a:folHlink>
          <a:srgbClr val="006E04"/>
        </a:folHlink>
      </a:clrScheme>
      <a:clrMap bg1="lt1" tx1="dk1" bg2="lt2" tx2="dk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28282"/>
        </a:lt2>
        <a:accent1>
          <a:srgbClr val="0052C0"/>
        </a:accent1>
        <a:accent2>
          <a:srgbClr val="3239BF"/>
        </a:accent2>
        <a:accent3>
          <a:srgbClr val="FFFFFF"/>
        </a:accent3>
        <a:accent4>
          <a:srgbClr val="000000"/>
        </a:accent4>
        <a:accent5>
          <a:srgbClr val="AAB3DC"/>
        </a:accent5>
        <a:accent6>
          <a:srgbClr val="2C33AD"/>
        </a:accent6>
        <a:hlink>
          <a:srgbClr val="004299"/>
        </a:hlink>
        <a:folHlink>
          <a:srgbClr val="282D99"/>
        </a:folHlink>
      </a:clrScheme>
      <a:clrMap bg1="lt1" tx1="dk1" bg2="lt2" tx2="dk2" accent1="accent1" accent2="accent2" accent3="accent3" accent4="accent4" accent5="accent5" accent6="accent6" hlink="hlink" folHlink="folHlink"/>
    </a:extraClrScheme>
    <a:extraClrScheme>
      <a:clrScheme name="1_Default Design 14">
        <a:dk1>
          <a:srgbClr val="000000"/>
        </a:dk1>
        <a:lt1>
          <a:srgbClr val="FFFFFF"/>
        </a:lt1>
        <a:dk2>
          <a:srgbClr val="000000"/>
        </a:dk2>
        <a:lt2>
          <a:srgbClr val="828282"/>
        </a:lt2>
        <a:accent1>
          <a:srgbClr val="6759B2"/>
        </a:accent1>
        <a:accent2>
          <a:srgbClr val="00708C"/>
        </a:accent2>
        <a:accent3>
          <a:srgbClr val="FFFFFF"/>
        </a:accent3>
        <a:accent4>
          <a:srgbClr val="000000"/>
        </a:accent4>
        <a:accent5>
          <a:srgbClr val="B8B5D5"/>
        </a:accent5>
        <a:accent6>
          <a:srgbClr val="00657E"/>
        </a:accent6>
        <a:hlink>
          <a:srgbClr val="0048A6"/>
        </a:hlink>
        <a:folHlink>
          <a:srgbClr val="742E99"/>
        </a:folHlink>
      </a:clrScheme>
      <a:clrMap bg1="lt1" tx1="dk1" bg2="lt2" tx2="dk2" accent1="accent1" accent2="accent2" accent3="accent3" accent4="accent4" accent5="accent5" accent6="accent6" hlink="hlink" folHlink="folHlink"/>
    </a:extraClrScheme>
    <a:extraClrScheme>
      <a:clrScheme name="1_Default Design 15">
        <a:dk1>
          <a:srgbClr val="000000"/>
        </a:dk1>
        <a:lt1>
          <a:srgbClr val="FFFFFF"/>
        </a:lt1>
        <a:dk2>
          <a:srgbClr val="000000"/>
        </a:dk2>
        <a:lt2>
          <a:srgbClr val="828282"/>
        </a:lt2>
        <a:accent1>
          <a:srgbClr val="A68500"/>
        </a:accent1>
        <a:accent2>
          <a:srgbClr val="2462B2"/>
        </a:accent2>
        <a:accent3>
          <a:srgbClr val="FFFFFF"/>
        </a:accent3>
        <a:accent4>
          <a:srgbClr val="000000"/>
        </a:accent4>
        <a:accent5>
          <a:srgbClr val="D0C2AA"/>
        </a:accent5>
        <a:accent6>
          <a:srgbClr val="2058A1"/>
        </a:accent6>
        <a:hlink>
          <a:srgbClr val="546E00"/>
        </a:hlink>
        <a:folHlink>
          <a:srgbClr val="803100"/>
        </a:folHlink>
      </a:clrScheme>
      <a:clrMap bg1="lt1" tx1="dk1" bg2="lt2" tx2="dk2" accent1="accent1" accent2="accent2" accent3="accent3" accent4="accent4" accent5="accent5" accent6="accent6" hlink="hlink" folHlink="folHlink"/>
    </a:extraClrScheme>
    <a:extraClrScheme>
      <a:clrScheme name="1_Default Design 16">
        <a:dk1>
          <a:srgbClr val="000000"/>
        </a:dk1>
        <a:lt1>
          <a:srgbClr val="FFFFFF"/>
        </a:lt1>
        <a:dk2>
          <a:srgbClr val="000000"/>
        </a:dk2>
        <a:lt2>
          <a:srgbClr val="828282"/>
        </a:lt2>
        <a:accent1>
          <a:srgbClr val="628000"/>
        </a:accent1>
        <a:accent2>
          <a:srgbClr val="8C5200"/>
        </a:accent2>
        <a:accent3>
          <a:srgbClr val="FFFFFF"/>
        </a:accent3>
        <a:accent4>
          <a:srgbClr val="000000"/>
        </a:accent4>
        <a:accent5>
          <a:srgbClr val="B7C0AA"/>
        </a:accent5>
        <a:accent6>
          <a:srgbClr val="7E4900"/>
        </a:accent6>
        <a:hlink>
          <a:srgbClr val="911D65"/>
        </a:hlink>
        <a:folHlink>
          <a:srgbClr val="00459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india map</Template>
  <TotalTime>81</TotalTime>
  <Words>807</Words>
  <Application>Microsoft Office PowerPoint</Application>
  <PresentationFormat>On-screen Show (4:3)</PresentationFormat>
  <Paragraphs>26</Paragraphs>
  <Slides>28</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28</vt:i4>
      </vt:variant>
    </vt:vector>
  </HeadingPairs>
  <TitlesOfParts>
    <vt:vector size="31" baseType="lpstr">
      <vt:lpstr>Arial</vt:lpstr>
      <vt:lpstr>ind_0880_slide</vt:lpstr>
      <vt:lpstr>1_Default Design</vt:lpstr>
      <vt:lpstr>Indian Culture Handicraft 1</vt:lpstr>
      <vt:lpstr> Rajasthan </vt:lpstr>
      <vt:lpstr>PowerPoint Presentation</vt:lpstr>
      <vt:lpstr>The World’s Most Exquisite Woodcarvings Are Being Created by This Family in Rajasthan</vt:lpstr>
      <vt:lpstr>45-year-old Mahesh Jangid learned the art of woodcarving from his grandfather at the age of seven.</vt:lpstr>
      <vt:lpstr>They draw inspiration for their work from history, mythology and day-to-day life in India.</vt:lpstr>
      <vt:lpstr>PowerPoint Presentation</vt:lpstr>
      <vt:lpstr> sandalwood tree</vt:lpstr>
      <vt:lpstr>All three Jangids have got their names listed in the Limca Book of Records for their remarkable work. Mahesh’s record is for a delicate chain that he made from a solid piece of sandalwood. The chain has no joints, it weighs just 160 gm, and is 315 mm in length. Mohit has his name in the record book for the smallest playable violin, and Rohit is in there for designing the smallest carved house-fly.</vt:lpstr>
      <vt:lpstr>PowerPoint Presentation</vt:lpstr>
      <vt:lpstr>Have a look at their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Receiving an award for his fine craftsmanship </vt:lpstr>
      <vt:lpstr>Other Wood Sculptures in Jaipur, Rajasthan</vt:lpstr>
      <vt:lpstr>PowerPoint Presentation</vt:lpstr>
      <vt:lpstr>PowerPoint Presentation</vt:lpstr>
      <vt:lpstr>PowerPoint Presentation</vt:lpstr>
      <vt:lpstr> the state of the arts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Culture Handicraft 1</dc:title>
  <dc:creator>Joseph Naumann</dc:creator>
  <cp:lastModifiedBy>Joseph Naumann</cp:lastModifiedBy>
  <cp:revision>10</cp:revision>
  <dcterms:created xsi:type="dcterms:W3CDTF">2016-04-03T11:57:28Z</dcterms:created>
  <dcterms:modified xsi:type="dcterms:W3CDTF">2016-05-15T11:54:15Z</dcterms:modified>
</cp:coreProperties>
</file>