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32" r:id="rId1"/>
  </p:sldMasterIdLst>
  <p:notesMasterIdLst>
    <p:notesMasterId r:id="rId13"/>
  </p:notesMasterIdLst>
  <p:sldIdLst>
    <p:sldId id="256" r:id="rId2"/>
    <p:sldId id="257" r:id="rId3"/>
    <p:sldId id="258" r:id="rId4"/>
    <p:sldId id="259" r:id="rId5"/>
    <p:sldId id="260" r:id="rId6"/>
    <p:sldId id="262" r:id="rId7"/>
    <p:sldId id="263" r:id="rId8"/>
    <p:sldId id="261" r:id="rId9"/>
    <p:sldId id="264" r:id="rId10"/>
    <p:sldId id="265" r:id="rId11"/>
    <p:sldId id="266" r:id="rId12"/>
  </p:sldIdLst>
  <p:sldSz cx="12192000" cy="6858000"/>
  <p:notesSz cx="6858000" cy="9144000"/>
  <p:custDataLst>
    <p:tags r:id="rId14"/>
  </p:custDataLst>
  <p:defaultTex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p:cViewPr varScale="1">
        <p:scale>
          <a:sx n="88" d="100"/>
          <a:sy n="88" d="100"/>
        </p:scale>
        <p:origin x="180" y="10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103BAD-AB4C-4AC3-A9CA-28939E9B6A11}" type="datetimeFigureOut">
              <a:rPr lang="en-US" smtClean="0"/>
              <a:pPr/>
              <a:t>7/27/2016</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smtClean="0"/>
              <a:t>Click to edit Master text styles</a:t>
            </a:r>
          </a:p>
          <a:p>
            <a:pPr lvl="1"/>
            <a:r>
              <a:rPr smtClean="0"/>
              <a:t>Second level</a:t>
            </a:r>
          </a:p>
          <a:p>
            <a:pPr lvl="2"/>
            <a:r>
              <a:rPr smtClean="0"/>
              <a:t>Third level</a:t>
            </a:r>
          </a:p>
          <a:p>
            <a:pPr lvl="3"/>
            <a:r>
              <a:rPr smtClean="0"/>
              <a:t>Fourth level</a:t>
            </a:r>
          </a:p>
          <a:p>
            <a:pPr lvl="4"/>
            <a:r>
              <a:rPr smtClean="0"/>
              <a:t>Fifth level</a:t>
            </a:r>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683667-E761-4691-B6CD-D74E6B9DEED7}" type="slidenum">
              <a:rPr smtClean="0"/>
              <a:pPr/>
              <a:t>‹#›</a:t>
            </a:fld>
            <a:endParaRPr/>
          </a:p>
        </p:txBody>
      </p:sp>
    </p:spTree>
    <p:extLst>
      <p:ext uri="{BB962C8B-B14F-4D97-AF65-F5344CB8AC3E}">
        <p14:creationId xmlns:p14="http://schemas.microsoft.com/office/powerpoint/2010/main" val="1358133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7/27/2016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7/27/2016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7/27/2016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7/27/2016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B968F7-0571-463E-92B3-CC8D6D3883C7}" type="datetimeFigureOut">
              <a:rPr lang="en-US" smtClean="0"/>
              <a:pPr/>
              <a:t>7/27/2016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AB968F7-0571-463E-92B3-CC8D6D3883C7}" type="datetimeFigureOut">
              <a:rPr lang="en-US" smtClean="0"/>
              <a:pPr/>
              <a:t>7/27/2016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AB968F7-0571-463E-92B3-CC8D6D3883C7}" type="datetimeFigureOut">
              <a:rPr lang="en-US" smtClean="0"/>
              <a:pPr/>
              <a:t>7/27/2016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AB968F7-0571-463E-92B3-CC8D6D3883C7}" type="datetimeFigureOut">
              <a:rPr lang="en-US" smtClean="0"/>
              <a:pPr/>
              <a:t>7/27/2016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968F7-0571-463E-92B3-CC8D6D3883C7}" type="datetimeFigureOut">
              <a:rPr lang="en-US" smtClean="0"/>
              <a:pPr/>
              <a:t>7/27/2016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968F7-0571-463E-92B3-CC8D6D3883C7}" type="datetimeFigureOut">
              <a:rPr lang="en-US" smtClean="0"/>
              <a:pPr/>
              <a:t>7/27/2016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968F7-0571-463E-92B3-CC8D6D3883C7}" type="datetimeFigureOut">
              <a:rPr lang="en-US" smtClean="0"/>
              <a:pPr/>
              <a:t>7/27/2016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blipFill dpi="0" rotWithShape="1">
            <a:blip r:embed="rId13">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b" anchorCtr="1">
            <a:normAutofit/>
          </a:bodyPr>
          <a:lstStyle/>
          <a:p>
            <a:r>
              <a:rPr lang="en-US" smtClean="0"/>
              <a:t>Click to edit Master title style</a:t>
            </a:r>
            <a:endParaRPr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968F7-0571-463E-92B3-CC8D6D3883C7}" type="datetimeFigureOut">
              <a:rPr lang="en-US" smtClean="0"/>
              <a:pPr/>
              <a:t>7/27/2016</a:t>
            </a:fld>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86A84-1D9B-440A-9F7C-51AFB1969C44}" type="slidenum">
              <a:rPr smtClean="0"/>
              <a:pPr/>
              <a:t>‹#›</a:t>
            </a:fld>
            <a:endParaRPr/>
          </a:p>
        </p:txBody>
      </p:sp>
    </p:spTree>
  </p:cSld>
  <p:clrMap bg1="dk1" tx1="lt1" bg2="dk2" tx2="lt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Impressive Tiny Houses </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806017" cy="1143000"/>
          </a:xfrm>
        </p:spPr>
        <p:txBody>
          <a:bodyPr/>
          <a:lstStyle/>
          <a:p>
            <a:r>
              <a:rPr lang="en-US" dirty="0" smtClean="0"/>
              <a:t>Dream Bungalow </a:t>
            </a:r>
            <a:endParaRPr lang="en-US" dirty="0"/>
          </a:p>
        </p:txBody>
      </p:sp>
      <p:pic>
        <p:nvPicPr>
          <p:cNvPr id="4" name="Content Placeholder 3"/>
          <p:cNvPicPr>
            <a:picLocks noGrp="1" noChangeAspect="1"/>
          </p:cNvPicPr>
          <p:nvPr>
            <p:ph idx="1"/>
          </p:nvPr>
        </p:nvPicPr>
        <p:blipFill>
          <a:blip r:embed="rId2"/>
          <a:stretch>
            <a:fillRect/>
          </a:stretch>
        </p:blipFill>
        <p:spPr>
          <a:xfrm>
            <a:off x="381000" y="1676400"/>
            <a:ext cx="6034617" cy="4525963"/>
          </a:xfrm>
          <a:prstGeom prst="rect">
            <a:avLst/>
          </a:prstGeom>
        </p:spPr>
      </p:pic>
      <p:sp>
        <p:nvSpPr>
          <p:cNvPr id="5" name="TextBox 4"/>
          <p:cNvSpPr txBox="1"/>
          <p:nvPr/>
        </p:nvSpPr>
        <p:spPr>
          <a:xfrm>
            <a:off x="6781800" y="381000"/>
            <a:ext cx="4876800" cy="400110"/>
          </a:xfrm>
          <a:prstGeom prst="rect">
            <a:avLst/>
          </a:prstGeom>
          <a:noFill/>
        </p:spPr>
        <p:txBody>
          <a:bodyPr wrap="square" rtlCol="0">
            <a:spAutoFit/>
          </a:bodyPr>
          <a:lstStyle/>
          <a:p>
            <a:r>
              <a:rPr lang="en-US" sz="2000" dirty="0" smtClean="0"/>
              <a:t>204 square feet. Custom built. </a:t>
            </a:r>
            <a:endParaRPr lang="en-US" sz="2000" dirty="0"/>
          </a:p>
        </p:txBody>
      </p:sp>
      <p:pic>
        <p:nvPicPr>
          <p:cNvPr id="6" name="Picture 5"/>
          <p:cNvPicPr>
            <a:picLocks noChangeAspect="1"/>
          </p:cNvPicPr>
          <p:nvPr/>
        </p:nvPicPr>
        <p:blipFill>
          <a:blip r:embed="rId3"/>
          <a:stretch>
            <a:fillRect/>
          </a:stretch>
        </p:blipFill>
        <p:spPr>
          <a:xfrm>
            <a:off x="6781800" y="2819400"/>
            <a:ext cx="5105400" cy="3403600"/>
          </a:xfrm>
          <a:prstGeom prst="rect">
            <a:avLst/>
          </a:prstGeom>
        </p:spPr>
      </p:pic>
    </p:spTree>
    <p:extLst>
      <p:ext uri="{BB962C8B-B14F-4D97-AF65-F5344CB8AC3E}">
        <p14:creationId xmlns:p14="http://schemas.microsoft.com/office/powerpoint/2010/main" val="4036207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885" y="0"/>
            <a:ext cx="5963478" cy="6858000"/>
          </a:xfrm>
          <a:prstGeom prst="rect">
            <a:avLst/>
          </a:prstGeom>
        </p:spPr>
      </p:pic>
      <p:sp>
        <p:nvSpPr>
          <p:cNvPr id="2" name="Title 1"/>
          <p:cNvSpPr>
            <a:spLocks noGrp="1"/>
          </p:cNvSpPr>
          <p:nvPr>
            <p:ph type="title"/>
          </p:nvPr>
        </p:nvSpPr>
        <p:spPr>
          <a:xfrm>
            <a:off x="-1" y="0"/>
            <a:ext cx="5974363" cy="381000"/>
          </a:xfrm>
        </p:spPr>
        <p:txBody>
          <a:bodyPr>
            <a:noAutofit/>
          </a:bodyPr>
          <a:lstStyle/>
          <a:p>
            <a:r>
              <a:rPr lang="en-US" sz="2000" dirty="0" smtClean="0">
                <a:solidFill>
                  <a:srgbClr val="FF0000"/>
                </a:solidFill>
              </a:rPr>
              <a:t>84 square foot – built on the bed of a truck trailer</a:t>
            </a:r>
            <a:endParaRPr lang="en-US" sz="2000" dirty="0">
              <a:solidFill>
                <a:srgbClr val="FF0000"/>
              </a:solidFill>
            </a:endParaRPr>
          </a:p>
        </p:txBody>
      </p:sp>
      <p:pic>
        <p:nvPicPr>
          <p:cNvPr id="5" name="Picture 4"/>
          <p:cNvPicPr>
            <a:picLocks noChangeAspect="1"/>
          </p:cNvPicPr>
          <p:nvPr/>
        </p:nvPicPr>
        <p:blipFill>
          <a:blip r:embed="rId3"/>
          <a:stretch>
            <a:fillRect/>
          </a:stretch>
        </p:blipFill>
        <p:spPr>
          <a:xfrm>
            <a:off x="6934200" y="0"/>
            <a:ext cx="5246914" cy="3495252"/>
          </a:xfrm>
          <a:prstGeom prst="rect">
            <a:avLst/>
          </a:prstGeom>
        </p:spPr>
      </p:pic>
      <p:pic>
        <p:nvPicPr>
          <p:cNvPr id="6" name="Picture 5"/>
          <p:cNvPicPr>
            <a:picLocks noChangeAspect="1"/>
          </p:cNvPicPr>
          <p:nvPr/>
        </p:nvPicPr>
        <p:blipFill>
          <a:blip r:embed="rId4"/>
          <a:stretch>
            <a:fillRect/>
          </a:stretch>
        </p:blipFill>
        <p:spPr>
          <a:xfrm>
            <a:off x="6934200" y="3346616"/>
            <a:ext cx="5218752" cy="3511383"/>
          </a:xfrm>
          <a:prstGeom prst="rect">
            <a:avLst/>
          </a:prstGeom>
        </p:spPr>
      </p:pic>
    </p:spTree>
    <p:extLst>
      <p:ext uri="{BB962C8B-B14F-4D97-AF65-F5344CB8AC3E}">
        <p14:creationId xmlns:p14="http://schemas.microsoft.com/office/powerpoint/2010/main" val="1036358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4876800" cy="792162"/>
          </a:xfrm>
        </p:spPr>
        <p:txBody>
          <a:bodyPr/>
          <a:lstStyle/>
          <a:p>
            <a:r>
              <a:rPr lang="en-US" dirty="0"/>
              <a:t>The Crib</a:t>
            </a:r>
            <a:endParaRPr lang="en-US" dirty="0"/>
          </a:p>
        </p:txBody>
      </p:sp>
      <p:pic>
        <p:nvPicPr>
          <p:cNvPr id="4" name="Content Placeholder 3"/>
          <p:cNvPicPr>
            <a:picLocks noGrp="1" noChangeAspect="1"/>
          </p:cNvPicPr>
          <p:nvPr>
            <p:ph idx="1"/>
          </p:nvPr>
        </p:nvPicPr>
        <p:blipFill>
          <a:blip r:embed="rId2"/>
          <a:stretch>
            <a:fillRect/>
          </a:stretch>
        </p:blipFill>
        <p:spPr>
          <a:xfrm>
            <a:off x="0" y="1088855"/>
            <a:ext cx="5985704" cy="5769145"/>
          </a:xfrm>
          <a:prstGeom prst="rect">
            <a:avLst/>
          </a:prstGeom>
        </p:spPr>
      </p:pic>
      <p:sp>
        <p:nvSpPr>
          <p:cNvPr id="5" name="Rectangle 4"/>
          <p:cNvSpPr/>
          <p:nvPr/>
        </p:nvSpPr>
        <p:spPr>
          <a:xfrm>
            <a:off x="5985704" y="533400"/>
            <a:ext cx="6096000" cy="5940088"/>
          </a:xfrm>
          <a:prstGeom prst="rect">
            <a:avLst/>
          </a:prstGeom>
        </p:spPr>
        <p:txBody>
          <a:bodyPr>
            <a:spAutoFit/>
          </a:bodyPr>
          <a:lstStyle/>
          <a:p>
            <a:r>
              <a:rPr lang="en-US" sz="2000" dirty="0"/>
              <a:t>Located in West Virginia and designed by </a:t>
            </a:r>
            <a:r>
              <a:rPr lang="en-US" sz="2000" dirty="0" err="1"/>
              <a:t>Broadhurst</a:t>
            </a:r>
            <a:r>
              <a:rPr lang="en-US" sz="2000" dirty="0"/>
              <a:t> Architects, The Crib is 250 square feet of everything you need. Taken from the basic form of a traditional American corn crib, a common farm building used to store and dry corn, this tiny house combines functionality and sustainability with the use of recycled materials.</a:t>
            </a:r>
          </a:p>
          <a:p>
            <a:endParaRPr lang="en-US" sz="2000" dirty="0"/>
          </a:p>
          <a:p>
            <a:r>
              <a:rPr lang="en-US" sz="2000" dirty="0"/>
              <a:t>Its walls are made from polycarbonate panels to allow light to shine through, while the floor and roof are both made from structural insulated panels.</a:t>
            </a:r>
          </a:p>
          <a:p>
            <a:endParaRPr lang="en-US" sz="2000" dirty="0"/>
          </a:p>
          <a:p>
            <a:r>
              <a:rPr lang="en-US" sz="2000" dirty="0"/>
              <a:t>A custom-made piece of furniture in the interior is designed as a television wall that opens up into an office with plenty of built-in cabinetry and a ladder that provides access to a loft and sleeping area. But perhaps one of the coolest features in The Crib is the large glass wall that can be lifted up or pulled down to add outside access.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5791200" cy="914400"/>
          </a:xfrm>
        </p:spPr>
        <p:txBody>
          <a:bodyPr/>
          <a:lstStyle/>
          <a:p>
            <a:r>
              <a:rPr lang="en-US" dirty="0"/>
              <a:t>Paradise Of Relaxation</a:t>
            </a:r>
          </a:p>
        </p:txBody>
      </p:sp>
      <p:pic>
        <p:nvPicPr>
          <p:cNvPr id="4" name="Content Placeholder 3"/>
          <p:cNvPicPr>
            <a:picLocks noGrp="1" noChangeAspect="1"/>
          </p:cNvPicPr>
          <p:nvPr>
            <p:ph idx="1"/>
          </p:nvPr>
        </p:nvPicPr>
        <p:blipFill>
          <a:blip r:embed="rId2"/>
          <a:stretch>
            <a:fillRect/>
          </a:stretch>
        </p:blipFill>
        <p:spPr>
          <a:xfrm>
            <a:off x="152400" y="1371600"/>
            <a:ext cx="6796589" cy="4525963"/>
          </a:xfrm>
          <a:prstGeom prst="rect">
            <a:avLst/>
          </a:prstGeom>
        </p:spPr>
      </p:pic>
      <p:sp>
        <p:nvSpPr>
          <p:cNvPr id="5" name="Rectangle 4"/>
          <p:cNvSpPr/>
          <p:nvPr/>
        </p:nvSpPr>
        <p:spPr>
          <a:xfrm>
            <a:off x="7032171" y="609600"/>
            <a:ext cx="5181600" cy="5632311"/>
          </a:xfrm>
          <a:prstGeom prst="rect">
            <a:avLst/>
          </a:prstGeom>
        </p:spPr>
        <p:txBody>
          <a:bodyPr wrap="square">
            <a:spAutoFit/>
          </a:bodyPr>
          <a:lstStyle/>
          <a:p>
            <a:r>
              <a:rPr lang="en-US" sz="2000" dirty="0"/>
              <a:t>Always wanted to leave the hustle and bustle of the city? Live life on the water in the </a:t>
            </a:r>
            <a:r>
              <a:rPr lang="en-US" sz="2000" dirty="0" err="1"/>
              <a:t>Floatwing</a:t>
            </a:r>
            <a:r>
              <a:rPr lang="en-US" sz="2000" dirty="0"/>
              <a:t> by Portuguese firm Friday. This environmentally-friendly home relies on solar energy, a wastewater treatment plant with advanced tertiary treatment, and stored fuel for self-sufficiency. It can produce up to 100 percent of its annual energy needs in just over six months!</a:t>
            </a:r>
          </a:p>
          <a:p>
            <a:endParaRPr lang="en-US" sz="2000" dirty="0"/>
          </a:p>
          <a:p>
            <a:r>
              <a:rPr lang="en-US" sz="2000" dirty="0"/>
              <a:t>There are two levels to this eco-home: a floating deck and upper deck that doubles as a roof. Featuring a fully equipped kitchen, heat pump and AC generator, barbecue on the upper terrace, and pellet stove, this tiny house screams comfort and bliss. There’s even a wine cellar! The </a:t>
            </a:r>
            <a:r>
              <a:rPr lang="en-US" sz="2000" dirty="0" err="1"/>
              <a:t>Floatwing</a:t>
            </a:r>
            <a:r>
              <a:rPr lang="en-US" sz="2000" dirty="0"/>
              <a:t> comes in a variety of models, allowing you to opt for a studio up to a three-bedroom home for the whole family.</a:t>
            </a:r>
          </a:p>
        </p:txBody>
      </p:sp>
    </p:spTree>
    <p:extLst>
      <p:ext uri="{BB962C8B-B14F-4D97-AF65-F5344CB8AC3E}">
        <p14:creationId xmlns:p14="http://schemas.microsoft.com/office/powerpoint/2010/main" val="1401387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795" y="578190"/>
            <a:ext cx="6792410" cy="4525963"/>
          </a:xfrm>
          <a:prstGeom prst="rect">
            <a:avLst/>
          </a:prstGeom>
        </p:spPr>
      </p:pic>
      <p:sp>
        <p:nvSpPr>
          <p:cNvPr id="2" name="Title 1"/>
          <p:cNvSpPr>
            <a:spLocks noGrp="1"/>
          </p:cNvSpPr>
          <p:nvPr>
            <p:ph type="title"/>
          </p:nvPr>
        </p:nvSpPr>
        <p:spPr>
          <a:xfrm>
            <a:off x="609600" y="274638"/>
            <a:ext cx="4648200" cy="792162"/>
          </a:xfrm>
        </p:spPr>
        <p:txBody>
          <a:bodyPr/>
          <a:lstStyle/>
          <a:p>
            <a:r>
              <a:rPr lang="en-US" b="1" dirty="0">
                <a:solidFill>
                  <a:srgbClr val="FF0000"/>
                </a:solidFill>
                <a:effectLst>
                  <a:outerShdw blurRad="38100" dist="38100" dir="2700000" algn="tl">
                    <a:srgbClr val="000000">
                      <a:alpha val="43137"/>
                    </a:srgbClr>
                  </a:outerShdw>
                </a:effectLst>
              </a:rPr>
              <a:t>Bold And Blue</a:t>
            </a:r>
          </a:p>
        </p:txBody>
      </p:sp>
      <p:sp>
        <p:nvSpPr>
          <p:cNvPr id="5" name="Rectangle 4"/>
          <p:cNvSpPr/>
          <p:nvPr/>
        </p:nvSpPr>
        <p:spPr>
          <a:xfrm>
            <a:off x="6858000" y="381000"/>
            <a:ext cx="5334000" cy="5632311"/>
          </a:xfrm>
          <a:prstGeom prst="rect">
            <a:avLst/>
          </a:prstGeom>
        </p:spPr>
        <p:txBody>
          <a:bodyPr wrap="square">
            <a:spAutoFit/>
          </a:bodyPr>
          <a:lstStyle/>
          <a:p>
            <a:r>
              <a:rPr lang="en-US" sz="2000" dirty="0"/>
              <a:t>This 280-square-foot beauty breaks the rule of thumb that dark colors can’t be used in small spaces. The Indigo Tiny Home by Driftwood Homes USA pairs bold colors with white accents and rustic wood, a design choice we certainly can’t argue with.</a:t>
            </a:r>
          </a:p>
          <a:p>
            <a:endParaRPr lang="en-US" sz="2000" dirty="0"/>
          </a:p>
          <a:p>
            <a:r>
              <a:rPr lang="en-US" sz="2000" dirty="0"/>
              <a:t>As if the decor doesn’t already have you convinced, the layout is equally stunning. The kitchen comes fully-equipped with gourmet appliances and custom cabinets, while the living room boasts a ceiling high enough for a chandelier. There’s even enough space for you and a guest! The first floor master has a queen-sized, murphy bed in addition to an oversized loft. Bathroom and shower? It’s got that too. This incredible home can be all yours for $74,500, decor included.</a:t>
            </a:r>
          </a:p>
        </p:txBody>
      </p:sp>
      <p:pic>
        <p:nvPicPr>
          <p:cNvPr id="6" name="Picture 5"/>
          <p:cNvPicPr>
            <a:picLocks noChangeAspect="1"/>
          </p:cNvPicPr>
          <p:nvPr/>
        </p:nvPicPr>
        <p:blipFill>
          <a:blip r:embed="rId3"/>
          <a:stretch>
            <a:fillRect/>
          </a:stretch>
        </p:blipFill>
        <p:spPr>
          <a:xfrm>
            <a:off x="0" y="4572000"/>
            <a:ext cx="3429000" cy="2286000"/>
          </a:xfrm>
          <a:prstGeom prst="rect">
            <a:avLst/>
          </a:prstGeom>
        </p:spPr>
      </p:pic>
      <p:pic>
        <p:nvPicPr>
          <p:cNvPr id="7" name="Picture 6"/>
          <p:cNvPicPr>
            <a:picLocks noChangeAspect="1"/>
          </p:cNvPicPr>
          <p:nvPr/>
        </p:nvPicPr>
        <p:blipFill>
          <a:blip r:embed="rId4"/>
          <a:stretch>
            <a:fillRect/>
          </a:stretch>
        </p:blipFill>
        <p:spPr>
          <a:xfrm>
            <a:off x="3429000" y="4572000"/>
            <a:ext cx="3429000" cy="2286000"/>
          </a:xfrm>
          <a:prstGeom prst="rect">
            <a:avLst/>
          </a:prstGeom>
        </p:spPr>
      </p:pic>
    </p:spTree>
    <p:extLst>
      <p:ext uri="{BB962C8B-B14F-4D97-AF65-F5344CB8AC3E}">
        <p14:creationId xmlns:p14="http://schemas.microsoft.com/office/powerpoint/2010/main" val="3009809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715000" cy="715962"/>
          </a:xfrm>
        </p:spPr>
        <p:txBody>
          <a:bodyPr>
            <a:normAutofit fontScale="90000"/>
          </a:bodyPr>
          <a:lstStyle/>
          <a:p>
            <a:r>
              <a:rPr lang="en-US" dirty="0"/>
              <a:t>Lucky Penny Cottage</a:t>
            </a:r>
          </a:p>
        </p:txBody>
      </p:sp>
      <p:pic>
        <p:nvPicPr>
          <p:cNvPr id="4" name="Content Placeholder 3"/>
          <p:cNvPicPr>
            <a:picLocks noGrp="1" noChangeAspect="1"/>
          </p:cNvPicPr>
          <p:nvPr>
            <p:ph idx="1"/>
          </p:nvPr>
        </p:nvPicPr>
        <p:blipFill rotWithShape="1">
          <a:blip r:embed="rId2"/>
          <a:srcRect r="34339"/>
          <a:stretch/>
        </p:blipFill>
        <p:spPr>
          <a:xfrm>
            <a:off x="76200" y="1219200"/>
            <a:ext cx="5943600" cy="4525963"/>
          </a:xfrm>
          <a:prstGeom prst="rect">
            <a:avLst/>
          </a:prstGeom>
        </p:spPr>
      </p:pic>
      <p:sp>
        <p:nvSpPr>
          <p:cNvPr id="5" name="Rectangle 4"/>
          <p:cNvSpPr/>
          <p:nvPr/>
        </p:nvSpPr>
        <p:spPr>
          <a:xfrm>
            <a:off x="6019800" y="819913"/>
            <a:ext cx="6096000" cy="5940088"/>
          </a:xfrm>
          <a:prstGeom prst="rect">
            <a:avLst/>
          </a:prstGeom>
        </p:spPr>
        <p:txBody>
          <a:bodyPr>
            <a:spAutoFit/>
          </a:bodyPr>
          <a:lstStyle/>
          <a:p>
            <a:r>
              <a:rPr lang="en-US" sz="2000" dirty="0"/>
              <a:t>Tiny home builders can pull inspiration from just about anywhere, even pennies. This 100-square-foot copper cottage built by Lina Menard is the perfect amount of space for her and her cat.</a:t>
            </a:r>
          </a:p>
          <a:p>
            <a:endParaRPr lang="en-US" sz="2000" dirty="0"/>
          </a:p>
          <a:p>
            <a:r>
              <a:rPr lang="en-US" sz="2000" dirty="0"/>
              <a:t>The copper-themed home features circular cedar shingles, an adorably curved-shaped door, and even a copper spray-painted freezer! And you can’t look past the space-maximizing tricks she used: her Japanese </a:t>
            </a:r>
            <a:r>
              <a:rPr lang="en-US" sz="2000" dirty="0" err="1"/>
              <a:t>tansu</a:t>
            </a:r>
            <a:r>
              <a:rPr lang="en-US" sz="2000" dirty="0"/>
              <a:t> dresser provides plenty of storage space, as do the overhead cubbies that double as a jungle gym and obstacle course for her cat. She also cut a hole into the bottom of a dresser drawer to fit the cat’s litter box. Even her mattress, which fits perfectly along the back wall, can fold open for more space.</a:t>
            </a:r>
          </a:p>
          <a:p>
            <a:endParaRPr lang="en-US" sz="2000" dirty="0"/>
          </a:p>
          <a:p>
            <a:r>
              <a:rPr lang="en-US" sz="2000" dirty="0"/>
              <a:t>And just in case she wants to escape her Portland community filled with other tiny home owners, Lina’s front porch can flip into a trailer hitch.</a:t>
            </a:r>
          </a:p>
        </p:txBody>
      </p:sp>
    </p:spTree>
    <p:extLst>
      <p:ext uri="{BB962C8B-B14F-4D97-AF65-F5344CB8AC3E}">
        <p14:creationId xmlns:p14="http://schemas.microsoft.com/office/powerpoint/2010/main" val="3414653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533400"/>
            <a:ext cx="3657600" cy="715962"/>
          </a:xfrm>
        </p:spPr>
        <p:txBody>
          <a:bodyPr>
            <a:normAutofit fontScale="90000"/>
          </a:bodyPr>
          <a:lstStyle/>
          <a:p>
            <a:r>
              <a:rPr lang="en-US" dirty="0"/>
              <a:t>The Matchbox</a:t>
            </a:r>
          </a:p>
        </p:txBody>
      </p:sp>
      <p:pic>
        <p:nvPicPr>
          <p:cNvPr id="4" name="Content Placeholder 3"/>
          <p:cNvPicPr>
            <a:picLocks noGrp="1" noChangeAspect="1"/>
          </p:cNvPicPr>
          <p:nvPr>
            <p:ph idx="1"/>
          </p:nvPr>
        </p:nvPicPr>
        <p:blipFill rotWithShape="1">
          <a:blip r:embed="rId2"/>
          <a:srcRect l="44158"/>
          <a:stretch/>
        </p:blipFill>
        <p:spPr>
          <a:xfrm>
            <a:off x="10886" y="0"/>
            <a:ext cx="5694505" cy="6858000"/>
          </a:xfrm>
          <a:prstGeom prst="rect">
            <a:avLst/>
          </a:prstGeom>
        </p:spPr>
      </p:pic>
      <p:sp>
        <p:nvSpPr>
          <p:cNvPr id="5" name="Rectangle 4"/>
          <p:cNvSpPr/>
          <p:nvPr/>
        </p:nvSpPr>
        <p:spPr>
          <a:xfrm>
            <a:off x="5791200" y="2047802"/>
            <a:ext cx="6096000" cy="3785652"/>
          </a:xfrm>
          <a:prstGeom prst="rect">
            <a:avLst/>
          </a:prstGeom>
        </p:spPr>
        <p:txBody>
          <a:bodyPr>
            <a:spAutoFit/>
          </a:bodyPr>
          <a:lstStyle/>
          <a:p>
            <a:r>
              <a:rPr lang="en-US" sz="2000" dirty="0"/>
              <a:t>The Matchbox, pictured on the right, looks just like its name suggests. This 140-square-foot tiny house is located in Boneyard Studios, founded in 2012 in the District of Columbia, and was designed by Jay Austin.</a:t>
            </a:r>
          </a:p>
          <a:p>
            <a:endParaRPr lang="en-US" sz="2000" dirty="0"/>
          </a:p>
          <a:p>
            <a:r>
              <a:rPr lang="en-US" sz="2000" dirty="0"/>
              <a:t>It’s rain catchment system, greywater management, composting toilet, fledgling garden, and state-of-the-art solar kit make this little abode fully off-grid, self-sustaining, and carbon-zero. Natural methods, like using earthen plaster clay instead of paint for humidity control and wide windows for passive cooling, scream sustainability at its finest.</a:t>
            </a:r>
          </a:p>
        </p:txBody>
      </p:sp>
    </p:spTree>
    <p:extLst>
      <p:ext uri="{BB962C8B-B14F-4D97-AF65-F5344CB8AC3E}">
        <p14:creationId xmlns:p14="http://schemas.microsoft.com/office/powerpoint/2010/main" val="1995712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4267200" cy="868362"/>
          </a:xfrm>
        </p:spPr>
        <p:txBody>
          <a:bodyPr/>
          <a:lstStyle/>
          <a:p>
            <a:r>
              <a:rPr lang="en-US" dirty="0"/>
              <a:t>Rooftop Balcony</a:t>
            </a:r>
          </a:p>
        </p:txBody>
      </p:sp>
      <p:pic>
        <p:nvPicPr>
          <p:cNvPr id="4" name="Content Placeholder 3"/>
          <p:cNvPicPr>
            <a:picLocks noGrp="1" noChangeAspect="1"/>
          </p:cNvPicPr>
          <p:nvPr>
            <p:ph idx="1"/>
          </p:nvPr>
        </p:nvPicPr>
        <p:blipFill rotWithShape="1">
          <a:blip r:embed="rId2"/>
          <a:srcRect r="37706"/>
          <a:stretch/>
        </p:blipFill>
        <p:spPr>
          <a:xfrm>
            <a:off x="-1" y="1447798"/>
            <a:ext cx="5980967" cy="4800602"/>
          </a:xfrm>
          <a:prstGeom prst="rect">
            <a:avLst/>
          </a:prstGeom>
        </p:spPr>
      </p:pic>
      <p:sp>
        <p:nvSpPr>
          <p:cNvPr id="5" name="Rectangle 4"/>
          <p:cNvSpPr/>
          <p:nvPr/>
        </p:nvSpPr>
        <p:spPr>
          <a:xfrm>
            <a:off x="6019800" y="1048513"/>
            <a:ext cx="6096000" cy="5324535"/>
          </a:xfrm>
          <a:prstGeom prst="rect">
            <a:avLst/>
          </a:prstGeom>
        </p:spPr>
        <p:txBody>
          <a:bodyPr>
            <a:spAutoFit/>
          </a:bodyPr>
          <a:lstStyle/>
          <a:p>
            <a:r>
              <a:rPr lang="en-US" sz="2000" dirty="0"/>
              <a:t>Tiny house builders have big ideas, and for Tiny Heirloom, this one involves a genius rooftop deck.</a:t>
            </a:r>
          </a:p>
          <a:p>
            <a:endParaRPr lang="en-US" sz="2000" dirty="0"/>
          </a:p>
          <a:p>
            <a:r>
              <a:rPr lang="en-US" sz="2000" dirty="0"/>
              <a:t>On the first level of this cozy abode, you’ll find a kitchen complete with a full sink, stovetop, oven, and fridge. There’s also white cabinets paired with wooden countertops and an ample amount of windows to let the natural light shine through. Don’t forget about the washing machine hidden underneath the stairs! Because you’re going to want clean clothes after a day-long adventure. A ladder leads to the second level, a bedroom with a skylight and a separate space for storage that can double as a second sleeping spot.</a:t>
            </a:r>
          </a:p>
          <a:p>
            <a:endParaRPr lang="en-US" sz="2000" dirty="0"/>
          </a:p>
          <a:p>
            <a:r>
              <a:rPr lang="en-US" sz="2000" dirty="0"/>
              <a:t>Custom packages start at $79,000 and homes can be delivered anywhere in the continental U.S. free of charge within 90 to 120 days.</a:t>
            </a:r>
          </a:p>
        </p:txBody>
      </p:sp>
    </p:spTree>
    <p:extLst>
      <p:ext uri="{BB962C8B-B14F-4D97-AF65-F5344CB8AC3E}">
        <p14:creationId xmlns:p14="http://schemas.microsoft.com/office/powerpoint/2010/main" val="888119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1771"/>
            <a:ext cx="7315200" cy="3657600"/>
          </a:xfrm>
          <a:prstGeom prst="rect">
            <a:avLst/>
          </a:prstGeom>
        </p:spPr>
      </p:pic>
      <p:sp>
        <p:nvSpPr>
          <p:cNvPr id="5" name="Rectangle 4"/>
          <p:cNvSpPr/>
          <p:nvPr/>
        </p:nvSpPr>
        <p:spPr>
          <a:xfrm>
            <a:off x="228600" y="3869418"/>
            <a:ext cx="6238827" cy="1938992"/>
          </a:xfrm>
          <a:prstGeom prst="rect">
            <a:avLst/>
          </a:prstGeom>
        </p:spPr>
        <p:txBody>
          <a:bodyPr wrap="square">
            <a:spAutoFit/>
          </a:bodyPr>
          <a:lstStyle/>
          <a:p>
            <a:r>
              <a:rPr lang="en-US" sz="2400" dirty="0"/>
              <a:t>Kerri </a:t>
            </a:r>
            <a:r>
              <a:rPr lang="en-US" sz="2400" dirty="0" err="1"/>
              <a:t>Fivecoat</a:t>
            </a:r>
            <a:r>
              <a:rPr lang="en-US" sz="2400" dirty="0"/>
              <a:t>-Campbell, the author of the new book Living Large in Our Little House, ​ shares her first-hand perspective of living in a 480-square-foot house with her husband, six dogs, and one TV remote.​</a:t>
            </a:r>
          </a:p>
        </p:txBody>
      </p:sp>
      <p:pic>
        <p:nvPicPr>
          <p:cNvPr id="6" name="Picture 5"/>
          <p:cNvPicPr>
            <a:picLocks noChangeAspect="1"/>
          </p:cNvPicPr>
          <p:nvPr/>
        </p:nvPicPr>
        <p:blipFill>
          <a:blip r:embed="rId3"/>
          <a:stretch>
            <a:fillRect/>
          </a:stretch>
        </p:blipFill>
        <p:spPr>
          <a:xfrm>
            <a:off x="7278430" y="21771"/>
            <a:ext cx="4891798" cy="3254829"/>
          </a:xfrm>
          <a:prstGeom prst="rect">
            <a:avLst/>
          </a:prstGeom>
        </p:spPr>
      </p:pic>
      <p:pic>
        <p:nvPicPr>
          <p:cNvPr id="7" name="Picture 6"/>
          <p:cNvPicPr>
            <a:picLocks noChangeAspect="1"/>
          </p:cNvPicPr>
          <p:nvPr/>
        </p:nvPicPr>
        <p:blipFill>
          <a:blip r:embed="rId4"/>
          <a:stretch>
            <a:fillRect/>
          </a:stretch>
        </p:blipFill>
        <p:spPr>
          <a:xfrm>
            <a:off x="6467427" y="3679371"/>
            <a:ext cx="5702801" cy="3200400"/>
          </a:xfrm>
          <a:prstGeom prst="rect">
            <a:avLst/>
          </a:prstGeom>
        </p:spPr>
      </p:pic>
    </p:spTree>
    <p:extLst>
      <p:ext uri="{BB962C8B-B14F-4D97-AF65-F5344CB8AC3E}">
        <p14:creationId xmlns:p14="http://schemas.microsoft.com/office/powerpoint/2010/main" val="3553062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562600" cy="639762"/>
          </a:xfrm>
        </p:spPr>
        <p:txBody>
          <a:bodyPr>
            <a:normAutofit fontScale="90000"/>
          </a:bodyPr>
          <a:lstStyle/>
          <a:p>
            <a:r>
              <a:rPr lang="en-US" dirty="0" smtClean="0"/>
              <a:t>Minimalist </a:t>
            </a:r>
            <a:endParaRPr lang="en-US" dirty="0"/>
          </a:p>
        </p:txBody>
      </p:sp>
      <p:pic>
        <p:nvPicPr>
          <p:cNvPr id="4" name="Content Placeholder 3"/>
          <p:cNvPicPr>
            <a:picLocks noGrp="1" noChangeAspect="1"/>
          </p:cNvPicPr>
          <p:nvPr>
            <p:ph idx="1"/>
          </p:nvPr>
        </p:nvPicPr>
        <p:blipFill>
          <a:blip r:embed="rId2"/>
          <a:stretch>
            <a:fillRect/>
          </a:stretch>
        </p:blipFill>
        <p:spPr>
          <a:xfrm>
            <a:off x="0" y="1828800"/>
            <a:ext cx="6034617" cy="4525963"/>
          </a:xfrm>
          <a:prstGeom prst="rect">
            <a:avLst/>
          </a:prstGeom>
        </p:spPr>
      </p:pic>
      <p:sp>
        <p:nvSpPr>
          <p:cNvPr id="5" name="TextBox 4"/>
          <p:cNvSpPr txBox="1"/>
          <p:nvPr/>
        </p:nvSpPr>
        <p:spPr>
          <a:xfrm>
            <a:off x="1219200" y="914400"/>
            <a:ext cx="4648200" cy="707886"/>
          </a:xfrm>
          <a:prstGeom prst="rect">
            <a:avLst/>
          </a:prstGeom>
          <a:noFill/>
        </p:spPr>
        <p:txBody>
          <a:bodyPr wrap="square" rtlCol="0">
            <a:spAutoFit/>
          </a:bodyPr>
          <a:lstStyle/>
          <a:p>
            <a:r>
              <a:rPr lang="en-US" sz="2000" dirty="0" smtClean="0"/>
              <a:t>196 square feet and built at a cost of $11,000. Built on a 24 foot flatbed </a:t>
            </a:r>
            <a:endParaRPr lang="en-US" sz="2000" dirty="0"/>
          </a:p>
        </p:txBody>
      </p:sp>
      <p:pic>
        <p:nvPicPr>
          <p:cNvPr id="6" name="Picture 5"/>
          <p:cNvPicPr>
            <a:picLocks noChangeAspect="1"/>
          </p:cNvPicPr>
          <p:nvPr/>
        </p:nvPicPr>
        <p:blipFill>
          <a:blip r:embed="rId3"/>
          <a:stretch>
            <a:fillRect/>
          </a:stretch>
        </p:blipFill>
        <p:spPr>
          <a:xfrm>
            <a:off x="7391400" y="0"/>
            <a:ext cx="4793200" cy="3312325"/>
          </a:xfrm>
          <a:prstGeom prst="rect">
            <a:avLst/>
          </a:prstGeom>
        </p:spPr>
      </p:pic>
      <p:pic>
        <p:nvPicPr>
          <p:cNvPr id="8" name="Picture 7"/>
          <p:cNvPicPr>
            <a:picLocks noChangeAspect="1"/>
          </p:cNvPicPr>
          <p:nvPr/>
        </p:nvPicPr>
        <p:blipFill>
          <a:blip r:embed="rId4"/>
          <a:stretch>
            <a:fillRect/>
          </a:stretch>
        </p:blipFill>
        <p:spPr>
          <a:xfrm>
            <a:off x="7422525" y="3312325"/>
            <a:ext cx="4762075" cy="3545675"/>
          </a:xfrm>
          <a:prstGeom prst="rect">
            <a:avLst/>
          </a:prstGeom>
        </p:spPr>
      </p:pic>
    </p:spTree>
    <p:extLst>
      <p:ext uri="{BB962C8B-B14F-4D97-AF65-F5344CB8AC3E}">
        <p14:creationId xmlns:p14="http://schemas.microsoft.com/office/powerpoint/2010/main" val="9073450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12"/>
  <p:tag name="MMPROD_UIDATA" val="&lt;database version=&quot;7.0&quot;&gt;&lt;object type=&quot;1&quot; unique_id=&quot;10001&quot;&gt;&lt;object type=&quot;2&quot; unique_id=&quot;10314&quot;&gt;&lt;object type=&quot;3&quot; unique_id=&quot;10315&quot;&gt;&lt;property id=&quot;20148&quot; value=&quot;5&quot;/&gt;&lt;property id=&quot;20300&quot; value=&quot;Slide 1 - &amp;quot;Indezine Test Theme&amp;quot;&quot;/&gt;&lt;property id=&quot;20307&quot; value=&quot;284&quot;/&gt;&lt;/object&gt;&lt;object type=&quot;3&quot; unique_id=&quot;10316&quot;&gt;&lt;property id=&quot;20148&quot; value=&quot;5&quot;/&gt;&lt;property id=&quot;20300&quot; value=&quot;Slide 6 - &amp;quot;Test Theme&amp;quot;&quot;/&gt;&lt;property id=&quot;20307&quot; value=&quot;257&quot;/&gt;&lt;/object&gt;&lt;object type=&quot;3&quot; unique_id=&quot;10317&quot;&gt;&lt;property id=&quot;20148&quot; value=&quot;5&quot;/&gt;&lt;property id=&quot;20300&quot; value=&quot;Slide 7 - &amp;quot;Test Theme&amp;quot;&quot;/&gt;&lt;property id=&quot;20307&quot; value=&quot;256&quot;/&gt;&lt;/object&gt;&lt;object type=&quot;3&quot; unique_id=&quot;10318&quot;&gt;&lt;property id=&quot;20148&quot; value=&quot;5&quot;/&gt;&lt;property id=&quot;20300&quot; value=&quot;Slide 8 - &amp;quot;Test Theme&amp;quot;&quot;/&gt;&lt;property id=&quot;20307&quot; value=&quot;258&quot;/&gt;&lt;/object&gt;&lt;object type=&quot;3&quot; unique_id=&quot;10319&quot;&gt;&lt;property id=&quot;20148&quot; value=&quot;5&quot;/&gt;&lt;property id=&quot;20300&quot; value=&quot;Slide 9 - &amp;quot;Test Theme&amp;quot;&quot;/&gt;&lt;property id=&quot;20307&quot; value=&quot;259&quot;/&gt;&lt;/object&gt;&lt;object type=&quot;3&quot; unique_id=&quot;10320&quot;&gt;&lt;property id=&quot;20148&quot; value=&quot;5&quot;/&gt;&lt;property id=&quot;20300&quot; value=&quot;Slide 10 - &amp;quot;Test Theme&amp;quot;&quot;/&gt;&lt;property id=&quot;20307&quot; value=&quot;260&quot;/&gt;&lt;/object&gt;&lt;object type=&quot;3&quot; unique_id=&quot;10321&quot;&gt;&lt;property id=&quot;20148&quot; value=&quot;5&quot;/&gt;&lt;property id=&quot;20300&quot; value=&quot;Slide 11 - &amp;quot;Test Theme&amp;quot;&quot;/&gt;&lt;property id=&quot;20307&quot; value=&quot;261&quot;/&gt;&lt;/object&gt;&lt;object type=&quot;3&quot; unique_id=&quot;10322&quot;&gt;&lt;property id=&quot;20148&quot; value=&quot;5&quot;/&gt;&lt;property id=&quot;20300&quot; value=&quot;Slide 12 - &amp;quot;Test Theme&amp;quot;&quot;/&gt;&lt;property id=&quot;20307&quot; value=&quot;262&quot;/&gt;&lt;/object&gt;&lt;object type=&quot;3&quot; unique_id=&quot;10323&quot;&gt;&lt;property id=&quot;20148&quot; value=&quot;5&quot;/&gt;&lt;property id=&quot;20300&quot; value=&quot;Slide 13 - &amp;quot;Test Theme&amp;quot;&quot;/&gt;&lt;property id=&quot;20307&quot; value=&quot;263&quot;/&gt;&lt;/object&gt;&lt;object type=&quot;3&quot; unique_id=&quot;10324&quot;&gt;&lt;property id=&quot;20148&quot; value=&quot;5&quot;/&gt;&lt;property id=&quot;20300&quot; value=&quot;Slide 14 - &amp;quot;Test Theme&amp;quot;&quot;/&gt;&lt;property id=&quot;20307&quot; value=&quot;264&quot;/&gt;&lt;/object&gt;&lt;object type=&quot;3&quot; unique_id=&quot;10325&quot;&gt;&lt;property id=&quot;20148&quot; value=&quot;5&quot;/&gt;&lt;property id=&quot;20300&quot; value=&quot;Slide 15 - &amp;quot;Test Theme&amp;quot;&quot;/&gt;&lt;property id=&quot;20307&quot; value=&quot;265&quot;/&gt;&lt;/object&gt;&lt;object type=&quot;3&quot; unique_id=&quot;10326&quot;&gt;&lt;property id=&quot;20148&quot; value=&quot;5&quot;/&gt;&lt;property id=&quot;20300&quot; value=&quot;Slide 16 - &amp;quot;Test Theme&amp;quot;&quot;/&gt;&lt;property id=&quot;20307&quot; value=&quot;266&quot;/&gt;&lt;/object&gt;&lt;object type=&quot;3&quot; unique_id=&quot;10327&quot;&gt;&lt;property id=&quot;20148&quot; value=&quot;5&quot;/&gt;&lt;property id=&quot;20300&quot; value=&quot;Slide 17 - &amp;quot;Test Theme&amp;quot;&quot;/&gt;&lt;property id=&quot;20307&quot; value=&quot;283&quot;/&gt;&lt;/object&gt;&lt;object type=&quot;3&quot; unique_id=&quot;10328&quot;&gt;&lt;property id=&quot;20148&quot; value=&quot;5&quot;/&gt;&lt;property id=&quot;20300&quot; value=&quot;Slide 18 - &amp;quot;Test Theme&amp;quot;&quot;/&gt;&lt;property id=&quot;20307&quot; value=&quot;267&quot;/&gt;&lt;/object&gt;&lt;object type=&quot;3&quot; unique_id=&quot;10329&quot;&gt;&lt;property id=&quot;20148&quot; value=&quot;5&quot;/&gt;&lt;property id=&quot;20300&quot; value=&quot;Slide 19 - &amp;quot;Tables Test&amp;quot;&quot;/&gt;&lt;property id=&quot;20307&quot; value=&quot;268&quot;/&gt;&lt;/object&gt;&lt;object type=&quot;3&quot; unique_id=&quot;10330&quot;&gt;&lt;property id=&quot;20148&quot; value=&quot;5&quot;/&gt;&lt;property id=&quot;20300&quot; value=&quot;Slide 20 - &amp;quot;Tables Test&amp;quot;&quot;/&gt;&lt;property id=&quot;20307&quot; value=&quot;269&quot;/&gt;&lt;/object&gt;&lt;object type=&quot;3&quot; unique_id=&quot;10331&quot;&gt;&lt;property id=&quot;20148&quot; value=&quot;5&quot;/&gt;&lt;property id=&quot;20300&quot; value=&quot;Slide 21 - &amp;quot;Tables Test&amp;quot;&quot;/&gt;&lt;property id=&quot;20307&quot; value=&quot;270&quot;/&gt;&lt;/object&gt;&lt;object type=&quot;3&quot; unique_id=&quot;10332&quot;&gt;&lt;property id=&quot;20148&quot; value=&quot;5&quot;/&gt;&lt;property id=&quot;20300&quot; value=&quot;Slide 22 - &amp;quot;Tables Test&amp;quot;&quot;/&gt;&lt;property id=&quot;20307&quot; value=&quot;271&quot;/&gt;&lt;/object&gt;&lt;object type=&quot;3&quot; unique_id=&quot;10333&quot;&gt;&lt;property id=&quot;20148&quot; value=&quot;5&quot;/&gt;&lt;property id=&quot;20300&quot; value=&quot;Slide 23 - &amp;quot;Tables Test&amp;quot;&quot;/&gt;&lt;property id=&quot;20307&quot; value=&quot;272&quot;/&gt;&lt;/object&gt;&lt;object type=&quot;3&quot; unique_id=&quot;10334&quot;&gt;&lt;property id=&quot;20148&quot; value=&quot;5&quot;/&gt;&lt;property id=&quot;20300&quot; value=&quot;Slide 24 - &amp;quot;Tables Test&amp;quot;&quot;/&gt;&lt;property id=&quot;20307&quot; value=&quot;273&quot;/&gt;&lt;/object&gt;&lt;object type=&quot;3&quot; unique_id=&quot;10335&quot;&gt;&lt;property id=&quot;20148&quot; value=&quot;5&quot;/&gt;&lt;property id=&quot;20300&quot; value=&quot;Slide 25 - &amp;quot;Tables Test&amp;quot;&quot;/&gt;&lt;property id=&quot;20307&quot; value=&quot;274&quot;/&gt;&lt;/object&gt;&lt;object type=&quot;3&quot; unique_id=&quot;10336&quot;&gt;&lt;property id=&quot;20148&quot; value=&quot;5&quot;/&gt;&lt;property id=&quot;20300&quot; value=&quot;Slide 26 - &amp;quot;Tables Test&amp;quot;&quot;/&gt;&lt;property id=&quot;20307&quot; value=&quot;275&quot;/&gt;&lt;/object&gt;&lt;object type=&quot;3&quot; unique_id=&quot;10337&quot;&gt;&lt;property id=&quot;20148&quot; value=&quot;5&quot;/&gt;&lt;property id=&quot;20300&quot; value=&quot;Slide 27 - &amp;quot;Tables Test&amp;quot;&quot;/&gt;&lt;property id=&quot;20307&quot; value=&quot;276&quot;/&gt;&lt;/object&gt;&lt;object type=&quot;3&quot; unique_id=&quot;10338&quot;&gt;&lt;property id=&quot;20148&quot; value=&quot;5&quot;/&gt;&lt;property id=&quot;20300&quot; value=&quot;Slide 28 - &amp;quot;Tables Test&amp;quot;&quot;/&gt;&lt;property id=&quot;20307&quot; value=&quot;277&quot;/&gt;&lt;/object&gt;&lt;object type=&quot;3&quot; unique_id=&quot;10339&quot;&gt;&lt;property id=&quot;20148&quot; value=&quot;5&quot;/&gt;&lt;property id=&quot;20300&quot; value=&quot;Slide 29 - &amp;quot;Tables Test&amp;quot;&quot;/&gt;&lt;property id=&quot;20307&quot; value=&quot;278&quot;/&gt;&lt;/object&gt;&lt;object type=&quot;3&quot; unique_id=&quot;10340&quot;&gt;&lt;property id=&quot;20148&quot; value=&quot;5&quot;/&gt;&lt;property id=&quot;20300&quot; value=&quot;Slide 30 - &amp;quot;Tables Test&amp;quot;&quot;/&gt;&lt;property id=&quot;20307&quot; value=&quot;279&quot;/&gt;&lt;/object&gt;&lt;object type=&quot;3&quot; unique_id=&quot;10341&quot;&gt;&lt;property id=&quot;20148&quot; value=&quot;5&quot;/&gt;&lt;property id=&quot;20300&quot; value=&quot;Slide 31 - &amp;quot;SmartArt Styles&amp;quot;&quot;/&gt;&lt;property id=&quot;20307&quot; value=&quot;280&quot;/&gt;&lt;/object&gt;&lt;object type=&quot;3&quot; unique_id=&quot;10342&quot;&gt;&lt;property id=&quot;20148&quot; value=&quot;5&quot;/&gt;&lt;property id=&quot;20300&quot; value=&quot;Slide 32 - &amp;quot;SmartArt Styles&amp;quot;&quot;/&gt;&lt;property id=&quot;20307&quot; value=&quot;281&quot;/&gt;&lt;/object&gt;&lt;object type=&quot;3&quot; unique_id=&quot;10343&quot;&gt;&lt;property id=&quot;20148&quot; value=&quot;5&quot;/&gt;&lt;property id=&quot;20300&quot; value=&quot;Slide 33 - &amp;quot;SmartArt Styles&amp;quot;&quot;/&gt;&lt;property id=&quot;20307&quot; value=&quot;282&quot;/&gt;&lt;/object&gt;&lt;object type=&quot;3&quot; unique_id=&quot;34460&quot;&gt;&lt;property id=&quot;20148&quot; value=&quot;5&quot;/&gt;&lt;property id=&quot;20300&quot; value=&quot;Slide 2 - &amp;quot;Sample Bulleted Text&amp;quot;&quot;/&gt;&lt;property id=&quot;20307&quot; value=&quot;289&quot;/&gt;&lt;/object&gt;&lt;object type=&quot;3&quot; unique_id=&quot;34677&quot;&gt;&lt;property id=&quot;20148&quot; value=&quot;5&quot;/&gt;&lt;property id=&quot;20300&quot; value=&quot;Slide 3 - &amp;quot;Sample Bulleted Text&amp;quot;&quot;/&gt;&lt;property id=&quot;20307&quot; value=&quot;290&quot;/&gt;&lt;/object&gt;&lt;object type=&quot;3&quot; unique_id=&quot;34678&quot;&gt;&lt;property id=&quot;20148&quot; value=&quot;5&quot;/&gt;&lt;property id=&quot;20300&quot; value=&quot;Slide 4 - &amp;quot;Sample Bulleted Text&amp;quot;&quot;/&gt;&lt;property id=&quot;20307&quot; value=&quot;291&quot;/&gt;&lt;/object&gt;&lt;object type=&quot;3&quot; unique_id=&quot;34679&quot;&gt;&lt;property id=&quot;20148&quot; value=&quot;5&quot;/&gt;&lt;property id=&quot;20300&quot; value=&quot;Slide 5 - &amp;quot;Sample Bulleted Text&amp;quot;&quot;/&gt;&lt;property id=&quot;20307&quot; value=&quot;292&quot;/&gt;&lt;/object&gt;&lt;/object&gt;&lt;object type=&quot;8&quot; unique_id=&quot;10374&quot;&gt;&lt;/object&gt;&lt;/object&gt;&lt;/database&gt;"/>
  <p:tag name="SIZELISTINDEX" val="14"/>
  <p:tag name="SAFEMARGIN" val="0"/>
  <p:tag name="VERTICALOFFSET" val="0"/>
  <p:tag name="HORIZONTALOFFSET" val="0"/>
  <p:tag name="CUSTOMNAME" val="%f_Resized"/>
  <p:tag name="NAMEOPTION" val="RESIZED_LAS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reePPT Triangles 31 Wide">
  <a:themeElements>
    <a:clrScheme name="FreePPT Triangles 31">
      <a:dk1>
        <a:sysClr val="windowText" lastClr="000000"/>
      </a:dk1>
      <a:lt1>
        <a:sysClr val="window" lastClr="FFFFFF"/>
      </a:lt1>
      <a:dk2>
        <a:srgbClr val="330000"/>
      </a:dk2>
      <a:lt2>
        <a:srgbClr val="FFDEDE"/>
      </a:lt2>
      <a:accent1>
        <a:srgbClr val="E65C5C"/>
      </a:accent1>
      <a:accent2>
        <a:srgbClr val="E67E39"/>
      </a:accent2>
      <a:accent3>
        <a:srgbClr val="E65CAE"/>
      </a:accent3>
      <a:accent4>
        <a:srgbClr val="C879F2"/>
      </a:accent4>
      <a:accent5>
        <a:srgbClr val="9985F2"/>
      </a:accent5>
      <a:accent6>
        <a:srgbClr val="619BF2"/>
      </a:accent6>
      <a:hlink>
        <a:srgbClr val="FFFF1D"/>
      </a:hlink>
      <a:folHlink>
        <a:srgbClr val="00EE06"/>
      </a:folHlink>
    </a:clrScheme>
    <a:fontScheme name="FreePPT Triangles 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reePPT Triangles 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30000"/>
                <a:satMod val="455000"/>
              </a:schemeClr>
              <a:schemeClr val="phClr">
                <a:tint val="95000"/>
                <a:satMod val="120000"/>
              </a:schemeClr>
            </a:duotone>
          </a:blip>
          <a:stretch/>
        </a:blipFill>
      </a:bgFillStyleLst>
    </a:fmtScheme>
  </a:themeElements>
  <a:objectDefaults/>
  <a:extraClrSchemeLst>
    <a:extraClrScheme>
      <a:clrScheme name="FreePPT Triangles 31">
        <a:dk1>
          <a:sysClr val="windowText" lastClr="000000"/>
        </a:dk1>
        <a:lt1>
          <a:sysClr val="window" lastClr="FFFFFF"/>
        </a:lt1>
        <a:dk2>
          <a:srgbClr val="330000"/>
        </a:dk2>
        <a:lt2>
          <a:srgbClr val="FFDEDE"/>
        </a:lt2>
        <a:accent1>
          <a:srgbClr val="E65C5C"/>
        </a:accent1>
        <a:accent2>
          <a:srgbClr val="E67E39"/>
        </a:accent2>
        <a:accent3>
          <a:srgbClr val="E65CAE"/>
        </a:accent3>
        <a:accent4>
          <a:srgbClr val="C879F2"/>
        </a:accent4>
        <a:accent5>
          <a:srgbClr val="9985F2"/>
        </a:accent5>
        <a:accent6>
          <a:srgbClr val="619BF2"/>
        </a:accent6>
        <a:hlink>
          <a:srgbClr val="FFFF1D"/>
        </a:hlink>
        <a:folHlink>
          <a:srgbClr val="00EE06"/>
        </a:folHlink>
      </a:clrScheme>
    </a:extraClrScheme>
  </a:extraClrSchemeLst>
  <a:extLst>
    <a:ext uri="{05A4C25C-085E-4340-85A3-A5531E510DB2}">
      <thm15:themeFamily xmlns:thm15="http://schemas.microsoft.com/office/thememl/2012/main" name="Presentation2" id="{29BB6D0D-1F83-4C24-9A98-52F843405F8D}" vid="{5BB03BED-BEF0-43D0-A967-CD82796511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red triangles wide</Template>
  <TotalTime>68</TotalTime>
  <Words>934</Words>
  <Application>Microsoft Office PowerPoint</Application>
  <PresentationFormat>Widescreen</PresentationFormat>
  <Paragraphs>37</Paragraphs>
  <Slides>11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FreePPT Triangles 31 Wide</vt:lpstr>
      <vt:lpstr>Impressive Tiny Houses </vt:lpstr>
      <vt:lpstr>The Crib</vt:lpstr>
      <vt:lpstr>Paradise Of Relaxation</vt:lpstr>
      <vt:lpstr>Bold And Blue</vt:lpstr>
      <vt:lpstr>Lucky Penny Cottage</vt:lpstr>
      <vt:lpstr>The Matchbox</vt:lpstr>
      <vt:lpstr>Rooftop Balcony</vt:lpstr>
      <vt:lpstr>PowerPoint Presentation</vt:lpstr>
      <vt:lpstr>Minimalist </vt:lpstr>
      <vt:lpstr>Dream Bungalow </vt:lpstr>
      <vt:lpstr>84 square foot – built on the bed of a truck trailer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Impressive Tiny Houses</dc:title>
  <dc:creator>Joseph Naumann</dc:creator>
  <cp:lastModifiedBy>Joseph Naumann</cp:lastModifiedBy>
  <cp:revision>7</cp:revision>
  <dcterms:created xsi:type="dcterms:W3CDTF">2016-07-27T23:05:07Z</dcterms:created>
  <dcterms:modified xsi:type="dcterms:W3CDTF">2016-07-28T00:13:37Z</dcterms:modified>
</cp:coreProperties>
</file>