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6" autoAdjust="0"/>
    <p:restoredTop sz="94660"/>
  </p:normalViewPr>
  <p:slideViewPr>
    <p:cSldViewPr snapToGrid="0">
      <p:cViewPr varScale="1">
        <p:scale>
          <a:sx n="88" d="100"/>
          <a:sy n="88" d="100"/>
        </p:scale>
        <p:origin x="1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5/30/2016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7144" y="1964267"/>
            <a:ext cx="8982982" cy="1802190"/>
          </a:xfrm>
        </p:spPr>
        <p:txBody>
          <a:bodyPr/>
          <a:lstStyle/>
          <a:p>
            <a:r>
              <a:rPr lang="en-US" b="1" dirty="0"/>
              <a:t>Hygiene Practices From The Past Are So Gross They’re Funny</a:t>
            </a:r>
          </a:p>
        </p:txBody>
      </p:sp>
      <p:sp>
        <p:nvSpPr>
          <p:cNvPr id="3" name="Subtitle 2"/>
          <p:cNvSpPr>
            <a:spLocks noGrp="1"/>
          </p:cNvSpPr>
          <p:nvPr>
            <p:ph type="subTitle" idx="1"/>
          </p:nvPr>
        </p:nvSpPr>
        <p:spPr>
          <a:xfrm>
            <a:off x="3962399" y="4842932"/>
            <a:ext cx="7197726" cy="1405467"/>
          </a:xfrm>
        </p:spPr>
        <p:txBody>
          <a:bodyPr>
            <a:normAutofit/>
          </a:bodyPr>
          <a:lstStyle/>
          <a:p>
            <a:r>
              <a:rPr lang="en-US" sz="2400" dirty="0" smtClean="0"/>
              <a:t>This illustrates that cultures do change over time, some faster than others; however, they all change.</a:t>
            </a:r>
            <a:endParaRPr lang="en-US" sz="2400" dirty="0"/>
          </a:p>
        </p:txBody>
      </p:sp>
    </p:spTree>
    <p:extLst>
      <p:ext uri="{BB962C8B-B14F-4D97-AF65-F5344CB8AC3E}">
        <p14:creationId xmlns:p14="http://schemas.microsoft.com/office/powerpoint/2010/main" val="243023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7. Wigs were usually infested with lice. </a:t>
            </a:r>
          </a:p>
        </p:txBody>
      </p:sp>
      <p:pic>
        <p:nvPicPr>
          <p:cNvPr id="4" name="Content Placeholder 3"/>
          <p:cNvPicPr>
            <a:picLocks noGrp="1" noChangeAspect="1"/>
          </p:cNvPicPr>
          <p:nvPr>
            <p:ph idx="1"/>
          </p:nvPr>
        </p:nvPicPr>
        <p:blipFill>
          <a:blip r:embed="rId2"/>
          <a:stretch>
            <a:fillRect/>
          </a:stretch>
        </p:blipFill>
        <p:spPr>
          <a:xfrm>
            <a:off x="389337" y="1172708"/>
            <a:ext cx="4259277" cy="5685291"/>
          </a:xfrm>
          <a:prstGeom prst="rect">
            <a:avLst/>
          </a:prstGeom>
        </p:spPr>
      </p:pic>
      <p:sp>
        <p:nvSpPr>
          <p:cNvPr id="5" name="Rectangle 4"/>
          <p:cNvSpPr/>
          <p:nvPr/>
        </p:nvSpPr>
        <p:spPr>
          <a:xfrm>
            <a:off x="5232853" y="1641858"/>
            <a:ext cx="6096000" cy="2862322"/>
          </a:xfrm>
          <a:prstGeom prst="rect">
            <a:avLst/>
          </a:prstGeom>
        </p:spPr>
        <p:txBody>
          <a:bodyPr>
            <a:spAutoFit/>
          </a:bodyPr>
          <a:lstStyle/>
          <a:p>
            <a:endParaRPr lang="en-US" dirty="0"/>
          </a:p>
          <a:p>
            <a:endParaRPr lang="en-US" dirty="0"/>
          </a:p>
          <a:p>
            <a:r>
              <a:rPr lang="en-US" sz="2400" dirty="0"/>
              <a:t>The periwigs you see in portraits from the 1500s to the 1800s may seem beautiful and grand, but just imagine them covered in hundreds of lice and nits (the </a:t>
            </a:r>
            <a:r>
              <a:rPr lang="en-US" sz="2400" dirty="0" smtClean="0"/>
              <a:t>eggs </a:t>
            </a:r>
            <a:r>
              <a:rPr lang="en-US" sz="2400" dirty="0"/>
              <a:t>of a louse or other parasitic insect also : the insect itself when </a:t>
            </a:r>
            <a:r>
              <a:rPr lang="en-US" sz="2400" dirty="0" smtClean="0"/>
              <a:t>young). </a:t>
            </a:r>
            <a:r>
              <a:rPr lang="en-US" sz="2400" dirty="0"/>
              <a:t>Again… </a:t>
            </a:r>
            <a:r>
              <a:rPr lang="en-US" sz="2400" dirty="0" err="1"/>
              <a:t>blarf</a:t>
            </a:r>
            <a:r>
              <a:rPr lang="en-US" sz="2400" dirty="0"/>
              <a:t>.</a:t>
            </a:r>
          </a:p>
        </p:txBody>
      </p:sp>
    </p:spTree>
    <p:extLst>
      <p:ext uri="{BB962C8B-B14F-4D97-AF65-F5344CB8AC3E}">
        <p14:creationId xmlns:p14="http://schemas.microsoft.com/office/powerpoint/2010/main" val="115400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0"/>
            <a:ext cx="10131425" cy="1456267"/>
          </a:xfrm>
        </p:spPr>
        <p:txBody>
          <a:bodyPr/>
          <a:lstStyle/>
          <a:p>
            <a:r>
              <a:rPr lang="en-US" dirty="0"/>
              <a:t> 8. Eagle dung was present at most births. </a:t>
            </a:r>
          </a:p>
        </p:txBody>
      </p:sp>
      <p:pic>
        <p:nvPicPr>
          <p:cNvPr id="4" name="Content Placeholder 3"/>
          <p:cNvPicPr>
            <a:picLocks noGrp="1" noChangeAspect="1"/>
          </p:cNvPicPr>
          <p:nvPr>
            <p:ph idx="1"/>
          </p:nvPr>
        </p:nvPicPr>
        <p:blipFill>
          <a:blip r:embed="rId2"/>
          <a:stretch>
            <a:fillRect/>
          </a:stretch>
        </p:blipFill>
        <p:spPr>
          <a:xfrm>
            <a:off x="528628" y="1150938"/>
            <a:ext cx="4725122" cy="5707062"/>
          </a:xfrm>
          <a:prstGeom prst="rect">
            <a:avLst/>
          </a:prstGeom>
        </p:spPr>
      </p:pic>
      <p:sp>
        <p:nvSpPr>
          <p:cNvPr id="5" name="Rectangle 4"/>
          <p:cNvSpPr/>
          <p:nvPr/>
        </p:nvSpPr>
        <p:spPr>
          <a:xfrm>
            <a:off x="5487123" y="1310865"/>
            <a:ext cx="6096000" cy="2492990"/>
          </a:xfrm>
          <a:prstGeom prst="rect">
            <a:avLst/>
          </a:prstGeom>
        </p:spPr>
        <p:txBody>
          <a:bodyPr>
            <a:spAutoFit/>
          </a:bodyPr>
          <a:lstStyle/>
          <a:p>
            <a:endParaRPr lang="en-US" dirty="0"/>
          </a:p>
          <a:p>
            <a:endParaRPr lang="en-US" dirty="0"/>
          </a:p>
          <a:p>
            <a:r>
              <a:rPr lang="en-US" sz="2400" dirty="0"/>
              <a:t>Forget the epidural. When a woman was going through childbirth, she had few comforts. She was given oil and vinegar to drink, and poultices of eagle dung were used to ease her pain.</a:t>
            </a:r>
          </a:p>
        </p:txBody>
      </p:sp>
    </p:spTree>
    <p:extLst>
      <p:ext uri="{BB962C8B-B14F-4D97-AF65-F5344CB8AC3E}">
        <p14:creationId xmlns:p14="http://schemas.microsoft.com/office/powerpoint/2010/main" val="4145142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83028"/>
            <a:ext cx="10131425" cy="1456267"/>
          </a:xfrm>
        </p:spPr>
        <p:txBody>
          <a:bodyPr/>
          <a:lstStyle/>
          <a:p>
            <a:r>
              <a:rPr lang="en-US" dirty="0"/>
              <a:t>9. Tampons and pads were made of napkins wrapped around moss. </a:t>
            </a:r>
          </a:p>
        </p:txBody>
      </p:sp>
      <p:pic>
        <p:nvPicPr>
          <p:cNvPr id="4" name="Content Placeholder 3"/>
          <p:cNvPicPr>
            <a:picLocks noGrp="1" noChangeAspect="1"/>
          </p:cNvPicPr>
          <p:nvPr>
            <p:ph idx="1"/>
          </p:nvPr>
        </p:nvPicPr>
        <p:blipFill>
          <a:blip r:embed="rId2"/>
          <a:stretch>
            <a:fillRect/>
          </a:stretch>
        </p:blipFill>
        <p:spPr>
          <a:xfrm>
            <a:off x="500328" y="2028873"/>
            <a:ext cx="6082770" cy="3649662"/>
          </a:xfrm>
          <a:prstGeom prst="rect">
            <a:avLst/>
          </a:prstGeom>
        </p:spPr>
      </p:pic>
      <p:sp>
        <p:nvSpPr>
          <p:cNvPr id="5" name="Rectangle 4"/>
          <p:cNvSpPr/>
          <p:nvPr/>
        </p:nvSpPr>
        <p:spPr>
          <a:xfrm>
            <a:off x="6836229" y="1360714"/>
            <a:ext cx="5236028" cy="2492990"/>
          </a:xfrm>
          <a:prstGeom prst="rect">
            <a:avLst/>
          </a:prstGeom>
        </p:spPr>
        <p:txBody>
          <a:bodyPr wrap="square">
            <a:spAutoFit/>
          </a:bodyPr>
          <a:lstStyle/>
          <a:p>
            <a:endParaRPr lang="en-US" dirty="0"/>
          </a:p>
          <a:p>
            <a:endParaRPr lang="en-US" dirty="0"/>
          </a:p>
          <a:p>
            <a:r>
              <a:rPr lang="en-US" sz="2400" dirty="0"/>
              <a:t>During a woman’s period, tampons and pads were made using the materials folks had within reach. Often, this meant old rags and cloths wrapped around naturally absorbent moss.</a:t>
            </a:r>
          </a:p>
        </p:txBody>
      </p:sp>
    </p:spTree>
    <p:extLst>
      <p:ext uri="{BB962C8B-B14F-4D97-AF65-F5344CB8AC3E}">
        <p14:creationId xmlns:p14="http://schemas.microsoft.com/office/powerpoint/2010/main" val="58168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dirty="0"/>
              <a:t> 10. Urine was used for washing faces. </a:t>
            </a:r>
          </a:p>
        </p:txBody>
      </p:sp>
      <p:pic>
        <p:nvPicPr>
          <p:cNvPr id="4" name="Content Placeholder 3"/>
          <p:cNvPicPr>
            <a:picLocks noGrp="1" noChangeAspect="1"/>
          </p:cNvPicPr>
          <p:nvPr>
            <p:ph idx="1"/>
          </p:nvPr>
        </p:nvPicPr>
        <p:blipFill>
          <a:blip r:embed="rId2"/>
          <a:stretch>
            <a:fillRect/>
          </a:stretch>
        </p:blipFill>
        <p:spPr>
          <a:xfrm>
            <a:off x="793200" y="1270681"/>
            <a:ext cx="3921995" cy="5456690"/>
          </a:xfrm>
          <a:prstGeom prst="rect">
            <a:avLst/>
          </a:prstGeom>
        </p:spPr>
      </p:pic>
      <p:sp>
        <p:nvSpPr>
          <p:cNvPr id="5" name="Rectangle 4"/>
          <p:cNvSpPr/>
          <p:nvPr/>
        </p:nvSpPr>
        <p:spPr>
          <a:xfrm>
            <a:off x="5094514" y="1456267"/>
            <a:ext cx="6096000" cy="3046988"/>
          </a:xfrm>
          <a:prstGeom prst="rect">
            <a:avLst/>
          </a:prstGeom>
        </p:spPr>
        <p:txBody>
          <a:bodyPr>
            <a:spAutoFit/>
          </a:bodyPr>
          <a:lstStyle/>
          <a:p>
            <a:r>
              <a:rPr lang="en-US" sz="2400" dirty="0" smtClean="0"/>
              <a:t>Especially </a:t>
            </a:r>
            <a:r>
              <a:rPr lang="en-US" sz="2400" dirty="0"/>
              <a:t>amongst nobility, a woman took excellent care of the skin on her face. It was washed nearly every day… with urine. It probably seems disgusting, but they firmly believed in urine’s antiseptic ability.</a:t>
            </a:r>
          </a:p>
          <a:p>
            <a:endParaRPr lang="en-US" sz="2400" dirty="0"/>
          </a:p>
          <a:p>
            <a:r>
              <a:rPr lang="en-US" sz="2400" dirty="0"/>
              <a:t>Shockingly, there are some scientists today who still recommend urine as a cure for acne!</a:t>
            </a:r>
          </a:p>
        </p:txBody>
      </p:sp>
    </p:spTree>
    <p:extLst>
      <p:ext uri="{BB962C8B-B14F-4D97-AF65-F5344CB8AC3E}">
        <p14:creationId xmlns:p14="http://schemas.microsoft.com/office/powerpoint/2010/main" val="4070020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17714"/>
            <a:ext cx="10131425" cy="1456267"/>
          </a:xfrm>
        </p:spPr>
        <p:txBody>
          <a:bodyPr/>
          <a:lstStyle/>
          <a:p>
            <a:r>
              <a:rPr lang="en-US" dirty="0"/>
              <a:t> 11. A mixture of potassium and chicken droppings were used to "cure" baldness. </a:t>
            </a:r>
          </a:p>
        </p:txBody>
      </p:sp>
      <p:pic>
        <p:nvPicPr>
          <p:cNvPr id="4" name="Content Placeholder 3"/>
          <p:cNvPicPr>
            <a:picLocks noGrp="1" noChangeAspect="1"/>
          </p:cNvPicPr>
          <p:nvPr>
            <p:ph idx="1"/>
          </p:nvPr>
        </p:nvPicPr>
        <p:blipFill>
          <a:blip r:embed="rId2"/>
          <a:stretch>
            <a:fillRect/>
          </a:stretch>
        </p:blipFill>
        <p:spPr>
          <a:xfrm>
            <a:off x="685800" y="1673981"/>
            <a:ext cx="4149703" cy="5064276"/>
          </a:xfrm>
          <a:prstGeom prst="rect">
            <a:avLst/>
          </a:prstGeom>
        </p:spPr>
      </p:pic>
      <p:sp>
        <p:nvSpPr>
          <p:cNvPr id="5" name="Rectangle 4"/>
          <p:cNvSpPr/>
          <p:nvPr/>
        </p:nvSpPr>
        <p:spPr>
          <a:xfrm>
            <a:off x="5170714" y="1673981"/>
            <a:ext cx="6096000" cy="2862322"/>
          </a:xfrm>
          <a:prstGeom prst="rect">
            <a:avLst/>
          </a:prstGeom>
        </p:spPr>
        <p:txBody>
          <a:bodyPr>
            <a:spAutoFit/>
          </a:bodyPr>
          <a:lstStyle/>
          <a:p>
            <a:endParaRPr lang="en-US" dirty="0"/>
          </a:p>
          <a:p>
            <a:endParaRPr lang="en-US" dirty="0"/>
          </a:p>
          <a:p>
            <a:r>
              <a:rPr lang="en-US" sz="2400" dirty="0"/>
              <a:t>Even back then, baldness could was considered embarrassing for a man. In some eras, they just covered the baldness with wigs. Those wanting a permanent cure resorted to rubbing a concoction made of potassium and chicken droppings into the scalp. How lovely!</a:t>
            </a:r>
          </a:p>
        </p:txBody>
      </p:sp>
    </p:spTree>
    <p:extLst>
      <p:ext uri="{BB962C8B-B14F-4D97-AF65-F5344CB8AC3E}">
        <p14:creationId xmlns:p14="http://schemas.microsoft.com/office/powerpoint/2010/main" val="190695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5" y="174172"/>
            <a:ext cx="10131425" cy="1456267"/>
          </a:xfrm>
        </p:spPr>
        <p:txBody>
          <a:bodyPr/>
          <a:lstStyle/>
          <a:p>
            <a:r>
              <a:rPr lang="en-US" dirty="0"/>
              <a:t> 12. Women used Ceruse lead powder for cosmetics. </a:t>
            </a:r>
          </a:p>
        </p:txBody>
      </p:sp>
      <p:pic>
        <p:nvPicPr>
          <p:cNvPr id="4" name="Content Placeholder 3"/>
          <p:cNvPicPr>
            <a:picLocks noGrp="1" noChangeAspect="1"/>
          </p:cNvPicPr>
          <p:nvPr>
            <p:ph idx="1"/>
          </p:nvPr>
        </p:nvPicPr>
        <p:blipFill>
          <a:blip r:embed="rId2"/>
          <a:stretch>
            <a:fillRect/>
          </a:stretch>
        </p:blipFill>
        <p:spPr>
          <a:xfrm>
            <a:off x="816541" y="1510166"/>
            <a:ext cx="4221973" cy="5347833"/>
          </a:xfrm>
          <a:prstGeom prst="rect">
            <a:avLst/>
          </a:prstGeom>
        </p:spPr>
      </p:pic>
      <p:sp>
        <p:nvSpPr>
          <p:cNvPr id="5" name="Rectangle 4"/>
          <p:cNvSpPr/>
          <p:nvPr/>
        </p:nvSpPr>
        <p:spPr>
          <a:xfrm>
            <a:off x="5540829" y="1403989"/>
            <a:ext cx="6096000" cy="4524315"/>
          </a:xfrm>
          <a:prstGeom prst="rect">
            <a:avLst/>
          </a:prstGeom>
        </p:spPr>
        <p:txBody>
          <a:bodyPr>
            <a:spAutoFit/>
          </a:bodyPr>
          <a:lstStyle/>
          <a:p>
            <a:r>
              <a:rPr lang="en-US" sz="2400" dirty="0" smtClean="0"/>
              <a:t>Women </a:t>
            </a:r>
            <a:r>
              <a:rPr lang="en-US" sz="2400" dirty="0"/>
              <a:t>in the Elizabethan era were very particular with their appearances and the most popular cosmetic foundation was Ceruse lead powder. Obviously, the lead was poisonous but it gave them that enviable creamy white complexion.</a:t>
            </a:r>
          </a:p>
          <a:p>
            <a:endParaRPr lang="en-US" sz="2400" dirty="0"/>
          </a:p>
          <a:p>
            <a:r>
              <a:rPr lang="en-US" sz="2400" dirty="0"/>
              <a:t>Queen Elizabeth I would not wash her face, but instead pile new layers of Ceruse lead upon the previous layer upon waking. It’s said that eventually her own skin was dyed gray from all the lead.</a:t>
            </a:r>
          </a:p>
        </p:txBody>
      </p:sp>
    </p:spTree>
    <p:extLst>
      <p:ext uri="{BB962C8B-B14F-4D97-AF65-F5344CB8AC3E}">
        <p14:creationId xmlns:p14="http://schemas.microsoft.com/office/powerpoint/2010/main" val="3517813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13. Sulphur was used to get rid of freckles. </a:t>
            </a:r>
          </a:p>
        </p:txBody>
      </p:sp>
      <p:pic>
        <p:nvPicPr>
          <p:cNvPr id="4" name="Content Placeholder 3"/>
          <p:cNvPicPr>
            <a:picLocks noGrp="1" noChangeAspect="1"/>
          </p:cNvPicPr>
          <p:nvPr>
            <p:ph idx="1"/>
          </p:nvPr>
        </p:nvPicPr>
        <p:blipFill>
          <a:blip r:embed="rId2"/>
          <a:stretch>
            <a:fillRect/>
          </a:stretch>
        </p:blipFill>
        <p:spPr>
          <a:xfrm>
            <a:off x="379258" y="1161823"/>
            <a:ext cx="6636959" cy="4977719"/>
          </a:xfrm>
          <a:prstGeom prst="rect">
            <a:avLst/>
          </a:prstGeom>
        </p:spPr>
      </p:pic>
      <p:sp>
        <p:nvSpPr>
          <p:cNvPr id="5" name="Rectangle 4"/>
          <p:cNvSpPr/>
          <p:nvPr/>
        </p:nvSpPr>
        <p:spPr>
          <a:xfrm>
            <a:off x="7114192" y="1464734"/>
            <a:ext cx="4947180" cy="2123658"/>
          </a:xfrm>
          <a:prstGeom prst="rect">
            <a:avLst/>
          </a:prstGeom>
        </p:spPr>
        <p:txBody>
          <a:bodyPr wrap="square">
            <a:spAutoFit/>
          </a:bodyPr>
          <a:lstStyle/>
          <a:p>
            <a:endParaRPr lang="en-US" dirty="0"/>
          </a:p>
          <a:p>
            <a:endParaRPr lang="en-US" dirty="0"/>
          </a:p>
          <a:p>
            <a:r>
              <a:rPr lang="en-US" sz="2400" dirty="0"/>
              <a:t>Freckles were considered a disgusting, unsightly blemish. Sulphur would be vigorously rubbed into the skin daily to minimize their appearance.</a:t>
            </a:r>
          </a:p>
        </p:txBody>
      </p:sp>
    </p:spTree>
    <p:extLst>
      <p:ext uri="{BB962C8B-B14F-4D97-AF65-F5344CB8AC3E}">
        <p14:creationId xmlns:p14="http://schemas.microsoft.com/office/powerpoint/2010/main" val="93426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3" y="0"/>
            <a:ext cx="10131425" cy="1456267"/>
          </a:xfrm>
        </p:spPr>
        <p:txBody>
          <a:bodyPr/>
          <a:lstStyle/>
          <a:p>
            <a:r>
              <a:rPr lang="en-US" dirty="0"/>
              <a:t> 14. Everyone bathed in the same water. </a:t>
            </a:r>
          </a:p>
        </p:txBody>
      </p:sp>
      <p:pic>
        <p:nvPicPr>
          <p:cNvPr id="4" name="Content Placeholder 3"/>
          <p:cNvPicPr>
            <a:picLocks noGrp="1" noChangeAspect="1"/>
          </p:cNvPicPr>
          <p:nvPr>
            <p:ph idx="1"/>
          </p:nvPr>
        </p:nvPicPr>
        <p:blipFill>
          <a:blip r:embed="rId2"/>
          <a:stretch>
            <a:fillRect/>
          </a:stretch>
        </p:blipFill>
        <p:spPr>
          <a:xfrm>
            <a:off x="457199" y="1238024"/>
            <a:ext cx="7756018" cy="5151890"/>
          </a:xfrm>
          <a:prstGeom prst="rect">
            <a:avLst/>
          </a:prstGeom>
        </p:spPr>
      </p:pic>
      <p:sp>
        <p:nvSpPr>
          <p:cNvPr id="5" name="Rectangle 4"/>
          <p:cNvSpPr/>
          <p:nvPr/>
        </p:nvSpPr>
        <p:spPr>
          <a:xfrm>
            <a:off x="8403770" y="1351392"/>
            <a:ext cx="3470531" cy="2862322"/>
          </a:xfrm>
          <a:prstGeom prst="rect">
            <a:avLst/>
          </a:prstGeom>
        </p:spPr>
        <p:txBody>
          <a:bodyPr wrap="square">
            <a:spAutoFit/>
          </a:bodyPr>
          <a:lstStyle/>
          <a:p>
            <a:endParaRPr lang="en-US" dirty="0"/>
          </a:p>
          <a:p>
            <a:endParaRPr lang="en-US" dirty="0"/>
          </a:p>
          <a:p>
            <a:r>
              <a:rPr lang="en-US" sz="2400" dirty="0"/>
              <a:t>Showers and tubs were rarely found in the home. When people did bathe, it was usually in a common area where hundreds of others had bathed.</a:t>
            </a:r>
          </a:p>
        </p:txBody>
      </p:sp>
    </p:spTree>
    <p:extLst>
      <p:ext uri="{BB962C8B-B14F-4D97-AF65-F5344CB8AC3E}">
        <p14:creationId xmlns:p14="http://schemas.microsoft.com/office/powerpoint/2010/main" val="46151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2" y="261257"/>
            <a:ext cx="10131425" cy="1456267"/>
          </a:xfrm>
        </p:spPr>
        <p:txBody>
          <a:bodyPr/>
          <a:lstStyle/>
          <a:p>
            <a:r>
              <a:rPr lang="en-US" dirty="0"/>
              <a:t> 15. Maybe your tooth hurts because of a tooth worm? </a:t>
            </a:r>
          </a:p>
        </p:txBody>
      </p:sp>
      <p:pic>
        <p:nvPicPr>
          <p:cNvPr id="4" name="Content Placeholder 3"/>
          <p:cNvPicPr>
            <a:picLocks noGrp="1" noChangeAspect="1"/>
          </p:cNvPicPr>
          <p:nvPr>
            <p:ph idx="1"/>
          </p:nvPr>
        </p:nvPicPr>
        <p:blipFill>
          <a:blip r:embed="rId2"/>
          <a:stretch>
            <a:fillRect/>
          </a:stretch>
        </p:blipFill>
        <p:spPr>
          <a:xfrm>
            <a:off x="618898" y="1628661"/>
            <a:ext cx="7338520" cy="4870109"/>
          </a:xfrm>
          <a:prstGeom prst="rect">
            <a:avLst/>
          </a:prstGeom>
        </p:spPr>
      </p:pic>
      <p:sp>
        <p:nvSpPr>
          <p:cNvPr id="5" name="Rectangle 4"/>
          <p:cNvSpPr/>
          <p:nvPr/>
        </p:nvSpPr>
        <p:spPr>
          <a:xfrm>
            <a:off x="7957418" y="1717524"/>
            <a:ext cx="4234582" cy="3416320"/>
          </a:xfrm>
          <a:prstGeom prst="rect">
            <a:avLst/>
          </a:prstGeom>
        </p:spPr>
        <p:txBody>
          <a:bodyPr wrap="square">
            <a:spAutoFit/>
          </a:bodyPr>
          <a:lstStyle/>
          <a:p>
            <a:r>
              <a:rPr lang="en-US" sz="2400" dirty="0" smtClean="0"/>
              <a:t>Physicians </a:t>
            </a:r>
            <a:r>
              <a:rPr lang="en-US" sz="2400" dirty="0"/>
              <a:t>in the 15th century prescribed a remedy for toothaches that involved lighting a candle and letting the smoke fill your mouth. Then, you would lean your head over a warm bowl of water so the pain-causing tooth worms would fall into the water.</a:t>
            </a:r>
          </a:p>
        </p:txBody>
      </p:sp>
    </p:spTree>
    <p:extLst>
      <p:ext uri="{BB962C8B-B14F-4D97-AF65-F5344CB8AC3E}">
        <p14:creationId xmlns:p14="http://schemas.microsoft.com/office/powerpoint/2010/main" val="30243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7715"/>
            <a:ext cx="10131425" cy="1456267"/>
          </a:xfrm>
        </p:spPr>
        <p:txBody>
          <a:bodyPr/>
          <a:lstStyle/>
          <a:p>
            <a:r>
              <a:rPr lang="en-US" dirty="0"/>
              <a:t>16. The Tudor House toilets were a breeding ground for disease. </a:t>
            </a:r>
          </a:p>
        </p:txBody>
      </p:sp>
      <p:pic>
        <p:nvPicPr>
          <p:cNvPr id="4" name="Content Placeholder 3"/>
          <p:cNvPicPr>
            <a:picLocks noGrp="1" noChangeAspect="1"/>
          </p:cNvPicPr>
          <p:nvPr>
            <p:ph idx="1"/>
          </p:nvPr>
        </p:nvPicPr>
        <p:blipFill>
          <a:blip r:embed="rId2"/>
          <a:stretch>
            <a:fillRect/>
          </a:stretch>
        </p:blipFill>
        <p:spPr>
          <a:xfrm>
            <a:off x="763132" y="1673981"/>
            <a:ext cx="6136209" cy="4541761"/>
          </a:xfrm>
          <a:prstGeom prst="rect">
            <a:avLst/>
          </a:prstGeom>
        </p:spPr>
      </p:pic>
      <p:sp>
        <p:nvSpPr>
          <p:cNvPr id="5" name="Rectangle 4"/>
          <p:cNvSpPr/>
          <p:nvPr/>
        </p:nvSpPr>
        <p:spPr>
          <a:xfrm>
            <a:off x="7108370" y="1673979"/>
            <a:ext cx="5083629" cy="1569660"/>
          </a:xfrm>
          <a:prstGeom prst="rect">
            <a:avLst/>
          </a:prstGeom>
        </p:spPr>
        <p:txBody>
          <a:bodyPr wrap="square">
            <a:spAutoFit/>
          </a:bodyPr>
          <a:lstStyle/>
          <a:p>
            <a:r>
              <a:rPr lang="en-US" sz="2400" dirty="0" smtClean="0"/>
              <a:t>Tudor </a:t>
            </a:r>
            <a:r>
              <a:rPr lang="en-US" sz="2400" dirty="0"/>
              <a:t>house toilets, like the one pictured here, were rarely cleaned or emptied. They became a breeding ground for infection and disease.</a:t>
            </a:r>
          </a:p>
        </p:txBody>
      </p:sp>
    </p:spTree>
    <p:extLst>
      <p:ext uri="{BB962C8B-B14F-4D97-AF65-F5344CB8AC3E}">
        <p14:creationId xmlns:p14="http://schemas.microsoft.com/office/powerpoint/2010/main" val="260880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were doing the best they could with what the had.</a:t>
            </a:r>
            <a:endParaRPr lang="en-US" dirty="0"/>
          </a:p>
        </p:txBody>
      </p:sp>
      <p:sp>
        <p:nvSpPr>
          <p:cNvPr id="3" name="Content Placeholder 2"/>
          <p:cNvSpPr>
            <a:spLocks noGrp="1"/>
          </p:cNvSpPr>
          <p:nvPr>
            <p:ph idx="1"/>
          </p:nvPr>
        </p:nvSpPr>
        <p:spPr/>
        <p:txBody>
          <a:bodyPr>
            <a:normAutofit/>
          </a:bodyPr>
          <a:lstStyle/>
          <a:p>
            <a:r>
              <a:rPr lang="en-US" sz="2400" dirty="0"/>
              <a:t>Of course, our ancestors from medieval times and the Renaissance era had slightly different standards than we do. Before the advent of modern plumbing, electricity and the medical expertise we have now, personal hygiene was, um, slightly gross (to put it lightly</a:t>
            </a:r>
            <a:r>
              <a:rPr lang="en-US" sz="2400" dirty="0" smtClean="0"/>
              <a:t>). No </a:t>
            </a:r>
            <a:r>
              <a:rPr lang="en-US" sz="2400" dirty="0"/>
              <a:t>wonder the average life expectancy was a mere 30 years.  This was the time of the plague, after all. </a:t>
            </a:r>
            <a:endParaRPr lang="en-US" sz="2400" dirty="0" smtClean="0"/>
          </a:p>
          <a:p>
            <a:r>
              <a:rPr lang="en-US" sz="2400" dirty="0"/>
              <a:t>Prior to the modern conveniences we have today, people had to resort to some pretty strange practices for cosmetics, dentistry and even feminine care. If you think port-a-</a:t>
            </a:r>
            <a:r>
              <a:rPr lang="en-US" sz="2400" dirty="0" err="1"/>
              <a:t>potties</a:t>
            </a:r>
            <a:r>
              <a:rPr lang="en-US" sz="2400" dirty="0"/>
              <a:t> are gross, wait until you see what we used as toilets back in Victorian times! </a:t>
            </a:r>
          </a:p>
        </p:txBody>
      </p:sp>
    </p:spTree>
    <p:extLst>
      <p:ext uri="{BB962C8B-B14F-4D97-AF65-F5344CB8AC3E}">
        <p14:creationId xmlns:p14="http://schemas.microsoft.com/office/powerpoint/2010/main" val="727920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61257"/>
            <a:ext cx="10131425" cy="1456267"/>
          </a:xfrm>
        </p:spPr>
        <p:txBody>
          <a:bodyPr/>
          <a:lstStyle/>
          <a:p>
            <a:r>
              <a:rPr lang="en-US" dirty="0"/>
              <a:t> 17. Painfully hot pokers were used on ailing body parts. </a:t>
            </a:r>
          </a:p>
        </p:txBody>
      </p:sp>
      <p:pic>
        <p:nvPicPr>
          <p:cNvPr id="4" name="Content Placeholder 3"/>
          <p:cNvPicPr>
            <a:picLocks noGrp="1" noChangeAspect="1"/>
          </p:cNvPicPr>
          <p:nvPr>
            <p:ph idx="1"/>
          </p:nvPr>
        </p:nvPicPr>
        <p:blipFill>
          <a:blip r:embed="rId2"/>
          <a:stretch>
            <a:fillRect/>
          </a:stretch>
        </p:blipFill>
        <p:spPr>
          <a:xfrm>
            <a:off x="830026" y="1717523"/>
            <a:ext cx="3350088" cy="5147271"/>
          </a:xfrm>
          <a:prstGeom prst="rect">
            <a:avLst/>
          </a:prstGeom>
        </p:spPr>
      </p:pic>
      <p:sp>
        <p:nvSpPr>
          <p:cNvPr id="5" name="Rectangle 4"/>
          <p:cNvSpPr/>
          <p:nvPr/>
        </p:nvSpPr>
        <p:spPr>
          <a:xfrm>
            <a:off x="4721226" y="1717523"/>
            <a:ext cx="6096000" cy="2123658"/>
          </a:xfrm>
          <a:prstGeom prst="rect">
            <a:avLst/>
          </a:prstGeom>
        </p:spPr>
        <p:txBody>
          <a:bodyPr>
            <a:spAutoFit/>
          </a:bodyPr>
          <a:lstStyle/>
          <a:p>
            <a:endParaRPr lang="en-US" dirty="0"/>
          </a:p>
          <a:p>
            <a:endParaRPr lang="en-US" dirty="0"/>
          </a:p>
          <a:p>
            <a:r>
              <a:rPr lang="en-US" sz="2400" dirty="0"/>
              <a:t>To protect wounds and cuts from infections, red-hot pokers were used to cauterize the flesh. This was probably just as painful as the initial injuries.</a:t>
            </a:r>
          </a:p>
        </p:txBody>
      </p:sp>
    </p:spTree>
    <p:extLst>
      <p:ext uri="{BB962C8B-B14F-4D97-AF65-F5344CB8AC3E}">
        <p14:creationId xmlns:p14="http://schemas.microsoft.com/office/powerpoint/2010/main" val="170500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85057"/>
            <a:ext cx="10131425" cy="1456267"/>
          </a:xfrm>
        </p:spPr>
        <p:txBody>
          <a:bodyPr/>
          <a:lstStyle/>
          <a:p>
            <a:r>
              <a:rPr lang="en-US" dirty="0"/>
              <a:t> 18. Wigs were shaped with animal fat and were highly flammable. </a:t>
            </a:r>
          </a:p>
        </p:txBody>
      </p:sp>
      <p:pic>
        <p:nvPicPr>
          <p:cNvPr id="4" name="Content Placeholder 3"/>
          <p:cNvPicPr>
            <a:picLocks noGrp="1" noChangeAspect="1"/>
          </p:cNvPicPr>
          <p:nvPr>
            <p:ph idx="1"/>
          </p:nvPr>
        </p:nvPicPr>
        <p:blipFill>
          <a:blip r:embed="rId2"/>
          <a:stretch>
            <a:fillRect/>
          </a:stretch>
        </p:blipFill>
        <p:spPr>
          <a:xfrm>
            <a:off x="333148" y="2015785"/>
            <a:ext cx="6869942" cy="4025786"/>
          </a:xfrm>
          <a:prstGeom prst="rect">
            <a:avLst/>
          </a:prstGeom>
        </p:spPr>
      </p:pic>
      <p:sp>
        <p:nvSpPr>
          <p:cNvPr id="5" name="Rectangle 4"/>
          <p:cNvSpPr/>
          <p:nvPr/>
        </p:nvSpPr>
        <p:spPr>
          <a:xfrm>
            <a:off x="7336971" y="2015785"/>
            <a:ext cx="4463143" cy="3046988"/>
          </a:xfrm>
          <a:prstGeom prst="rect">
            <a:avLst/>
          </a:prstGeom>
        </p:spPr>
        <p:txBody>
          <a:bodyPr wrap="square">
            <a:spAutoFit/>
          </a:bodyPr>
          <a:lstStyle/>
          <a:p>
            <a:r>
              <a:rPr lang="en-US" sz="2400" dirty="0" smtClean="0"/>
              <a:t>If </a:t>
            </a:r>
            <a:r>
              <a:rPr lang="en-US" sz="2400" dirty="0"/>
              <a:t>you look at portraits of Marie Antoinette and other women of the period, their wigs may seem glamorous, but they probably smelled terrible. Wigmakers shaped the wigs with animal fat, making them smelly and prone to catching fire.</a:t>
            </a:r>
          </a:p>
        </p:txBody>
      </p:sp>
    </p:spTree>
    <p:extLst>
      <p:ext uri="{BB962C8B-B14F-4D97-AF65-F5344CB8AC3E}">
        <p14:creationId xmlns:p14="http://schemas.microsoft.com/office/powerpoint/2010/main" val="324873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dirty="0"/>
              <a:t> 19. Water tanks were lined with lead. </a:t>
            </a:r>
          </a:p>
        </p:txBody>
      </p:sp>
      <p:pic>
        <p:nvPicPr>
          <p:cNvPr id="4" name="Content Placeholder 3"/>
          <p:cNvPicPr>
            <a:picLocks noGrp="1" noChangeAspect="1"/>
          </p:cNvPicPr>
          <p:nvPr>
            <p:ph idx="1"/>
          </p:nvPr>
        </p:nvPicPr>
        <p:blipFill>
          <a:blip r:embed="rId2"/>
          <a:stretch>
            <a:fillRect/>
          </a:stretch>
        </p:blipFill>
        <p:spPr>
          <a:xfrm>
            <a:off x="370114" y="1150371"/>
            <a:ext cx="5473069" cy="5707629"/>
          </a:xfrm>
          <a:prstGeom prst="rect">
            <a:avLst/>
          </a:prstGeom>
        </p:spPr>
      </p:pic>
      <p:sp>
        <p:nvSpPr>
          <p:cNvPr id="5" name="Rectangle 4"/>
          <p:cNvSpPr/>
          <p:nvPr/>
        </p:nvSpPr>
        <p:spPr>
          <a:xfrm>
            <a:off x="6096000" y="1150371"/>
            <a:ext cx="6096000" cy="2123658"/>
          </a:xfrm>
          <a:prstGeom prst="rect">
            <a:avLst/>
          </a:prstGeom>
        </p:spPr>
        <p:txBody>
          <a:bodyPr>
            <a:spAutoFit/>
          </a:bodyPr>
          <a:lstStyle/>
          <a:p>
            <a:endParaRPr lang="en-US" dirty="0"/>
          </a:p>
          <a:p>
            <a:endParaRPr lang="en-US" dirty="0"/>
          </a:p>
          <a:p>
            <a:r>
              <a:rPr lang="en-US" sz="2400" dirty="0"/>
              <a:t>Clean water was a rarity in the past. Unfortunately, it was often stored in tanks lined with lead which caused frequent cases of lead poisoning.</a:t>
            </a:r>
          </a:p>
        </p:txBody>
      </p:sp>
    </p:spTree>
    <p:extLst>
      <p:ext uri="{BB962C8B-B14F-4D97-AF65-F5344CB8AC3E}">
        <p14:creationId xmlns:p14="http://schemas.microsoft.com/office/powerpoint/2010/main" val="355382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10131425" cy="1456267"/>
          </a:xfrm>
        </p:spPr>
        <p:txBody>
          <a:bodyPr/>
          <a:lstStyle/>
          <a:p>
            <a:r>
              <a:rPr lang="en-US" dirty="0"/>
              <a:t> 20. Teeth were brushed with a paste of burnt herbs. </a:t>
            </a:r>
          </a:p>
        </p:txBody>
      </p:sp>
      <p:pic>
        <p:nvPicPr>
          <p:cNvPr id="4" name="Content Placeholder 3"/>
          <p:cNvPicPr>
            <a:picLocks noGrp="1" noChangeAspect="1"/>
          </p:cNvPicPr>
          <p:nvPr>
            <p:ph idx="1"/>
          </p:nvPr>
        </p:nvPicPr>
        <p:blipFill>
          <a:blip r:embed="rId2"/>
          <a:stretch>
            <a:fillRect/>
          </a:stretch>
        </p:blipFill>
        <p:spPr>
          <a:xfrm>
            <a:off x="413658" y="1825853"/>
            <a:ext cx="5484831" cy="3649662"/>
          </a:xfrm>
          <a:prstGeom prst="rect">
            <a:avLst/>
          </a:prstGeom>
        </p:spPr>
      </p:pic>
      <p:sp>
        <p:nvSpPr>
          <p:cNvPr id="5" name="Rectangle 4"/>
          <p:cNvSpPr/>
          <p:nvPr/>
        </p:nvSpPr>
        <p:spPr>
          <a:xfrm>
            <a:off x="6096000" y="1218924"/>
            <a:ext cx="6096000" cy="3231654"/>
          </a:xfrm>
          <a:prstGeom prst="rect">
            <a:avLst/>
          </a:prstGeom>
        </p:spPr>
        <p:txBody>
          <a:bodyPr>
            <a:spAutoFit/>
          </a:bodyPr>
          <a:lstStyle/>
          <a:p>
            <a:endParaRPr lang="en-US" dirty="0"/>
          </a:p>
          <a:p>
            <a:endParaRPr lang="en-US" dirty="0"/>
          </a:p>
          <a:p>
            <a:r>
              <a:rPr lang="en-US" sz="2400" dirty="0"/>
              <a:t>Teeth whitening? Not exactly. You were lucky if you made it to adulthood with a full smile.</a:t>
            </a:r>
          </a:p>
          <a:p>
            <a:endParaRPr lang="en-US" sz="2400" dirty="0"/>
          </a:p>
          <a:p>
            <a:r>
              <a:rPr lang="en-US" sz="2400" dirty="0"/>
              <a:t>Toothpastes were made of burnt herbs like rosemary and mint, while wine was a common mouthwash. (Talk about starting your morning out right!)</a:t>
            </a:r>
          </a:p>
        </p:txBody>
      </p:sp>
    </p:spTree>
    <p:extLst>
      <p:ext uri="{BB962C8B-B14F-4D97-AF65-F5344CB8AC3E}">
        <p14:creationId xmlns:p14="http://schemas.microsoft.com/office/powerpoint/2010/main" val="396802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206829"/>
            <a:ext cx="10131425" cy="1456267"/>
          </a:xfrm>
        </p:spPr>
        <p:txBody>
          <a:bodyPr/>
          <a:lstStyle/>
          <a:p>
            <a:r>
              <a:rPr lang="en-US" dirty="0"/>
              <a:t> 21. Mouse skin was placed on the eyebrows for shaping purposes </a:t>
            </a:r>
          </a:p>
        </p:txBody>
      </p:sp>
      <p:pic>
        <p:nvPicPr>
          <p:cNvPr id="4" name="Content Placeholder 3"/>
          <p:cNvPicPr>
            <a:picLocks noGrp="1" noChangeAspect="1"/>
          </p:cNvPicPr>
          <p:nvPr>
            <p:ph idx="1"/>
          </p:nvPr>
        </p:nvPicPr>
        <p:blipFill>
          <a:blip r:embed="rId2"/>
          <a:stretch>
            <a:fillRect/>
          </a:stretch>
        </p:blipFill>
        <p:spPr>
          <a:xfrm>
            <a:off x="883539" y="1586366"/>
            <a:ext cx="3999721" cy="5271633"/>
          </a:xfrm>
          <a:prstGeom prst="rect">
            <a:avLst/>
          </a:prstGeom>
        </p:spPr>
      </p:pic>
      <p:sp>
        <p:nvSpPr>
          <p:cNvPr id="5" name="Rectangle 4"/>
          <p:cNvSpPr/>
          <p:nvPr/>
        </p:nvSpPr>
        <p:spPr>
          <a:xfrm>
            <a:off x="5214257" y="1586366"/>
            <a:ext cx="6096000" cy="1754326"/>
          </a:xfrm>
          <a:prstGeom prst="rect">
            <a:avLst/>
          </a:prstGeom>
        </p:spPr>
        <p:txBody>
          <a:bodyPr>
            <a:spAutoFit/>
          </a:bodyPr>
          <a:lstStyle/>
          <a:p>
            <a:endParaRPr lang="en-US" dirty="0"/>
          </a:p>
          <a:p>
            <a:endParaRPr lang="en-US" dirty="0"/>
          </a:p>
          <a:p>
            <a:r>
              <a:rPr lang="en-US" sz="2400" dirty="0"/>
              <a:t>A woman’s brow was a very important attribute to her appearance. Women would shape the perfect brow with delicately placed mouse skin.</a:t>
            </a:r>
          </a:p>
        </p:txBody>
      </p:sp>
    </p:spTree>
    <p:extLst>
      <p:ext uri="{BB962C8B-B14F-4D97-AF65-F5344CB8AC3E}">
        <p14:creationId xmlns:p14="http://schemas.microsoft.com/office/powerpoint/2010/main" val="3782971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90" y="0"/>
            <a:ext cx="10131425" cy="1456267"/>
          </a:xfrm>
        </p:spPr>
        <p:txBody>
          <a:bodyPr/>
          <a:lstStyle/>
          <a:p>
            <a:r>
              <a:rPr lang="en-US" dirty="0"/>
              <a:t> 22. Rush floors made people vulnerable to infection and disease. </a:t>
            </a:r>
          </a:p>
        </p:txBody>
      </p:sp>
      <p:pic>
        <p:nvPicPr>
          <p:cNvPr id="4" name="Content Placeholder 3"/>
          <p:cNvPicPr>
            <a:picLocks noGrp="1" noChangeAspect="1"/>
          </p:cNvPicPr>
          <p:nvPr>
            <p:ph idx="1"/>
          </p:nvPr>
        </p:nvPicPr>
        <p:blipFill>
          <a:blip r:embed="rId2"/>
          <a:stretch>
            <a:fillRect/>
          </a:stretch>
        </p:blipFill>
        <p:spPr>
          <a:xfrm>
            <a:off x="206655" y="1817915"/>
            <a:ext cx="5391692" cy="3581400"/>
          </a:xfrm>
          <a:prstGeom prst="rect">
            <a:avLst/>
          </a:prstGeom>
        </p:spPr>
      </p:pic>
      <p:sp>
        <p:nvSpPr>
          <p:cNvPr id="5" name="Rectangle 4"/>
          <p:cNvSpPr/>
          <p:nvPr/>
        </p:nvSpPr>
        <p:spPr>
          <a:xfrm>
            <a:off x="5823857" y="728133"/>
            <a:ext cx="6368143" cy="6247864"/>
          </a:xfrm>
          <a:prstGeom prst="rect">
            <a:avLst/>
          </a:prstGeom>
        </p:spPr>
        <p:txBody>
          <a:bodyPr wrap="square">
            <a:spAutoFit/>
          </a:bodyPr>
          <a:lstStyle/>
          <a:p>
            <a:r>
              <a:rPr lang="en-US" sz="2400" dirty="0" smtClean="0"/>
              <a:t>The </a:t>
            </a:r>
            <a:r>
              <a:rPr lang="en-US" sz="2400" dirty="0"/>
              <a:t>rushes in the floors of homes, if not properly maintained, were a breeding ground for a vast array of diseases and infections. They were home to mice, fleas, ticks and several other disease-carrying vermin.</a:t>
            </a:r>
          </a:p>
          <a:p>
            <a:endParaRPr lang="en-US" sz="800" dirty="0"/>
          </a:p>
          <a:p>
            <a:r>
              <a:rPr lang="en-US" sz="2400" dirty="0"/>
              <a:t>Erasmus (1466-1536) wrote this horrifying first-hand description of rushes and what Medieval floors were like: “Rushes [are] occasionally renewed, but so imperfectly that the bottom layer is left undisturbed, sometimes for twenty years, </a:t>
            </a:r>
            <a:r>
              <a:rPr lang="en-US" sz="2400" dirty="0" smtClean="0"/>
              <a:t>harboring </a:t>
            </a:r>
            <a:r>
              <a:rPr lang="en-US" sz="2400" dirty="0"/>
              <a:t>expectoration, vomiting, the leakage of dogs and men, ale droppings, scraps of fish, and other abominations not fit to be mentioned.”</a:t>
            </a:r>
          </a:p>
          <a:p>
            <a:endParaRPr lang="en-US" sz="800" dirty="0"/>
          </a:p>
          <a:p>
            <a:r>
              <a:rPr lang="en-US" sz="2400" dirty="0"/>
              <a:t>I don’t want to know about the abominations not fit to be mentioned.</a:t>
            </a:r>
          </a:p>
        </p:txBody>
      </p:sp>
    </p:spTree>
    <p:extLst>
      <p:ext uri="{BB962C8B-B14F-4D97-AF65-F5344CB8AC3E}">
        <p14:creationId xmlns:p14="http://schemas.microsoft.com/office/powerpoint/2010/main" val="318347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23. Nosegays were used instead of deodorant. </a:t>
            </a:r>
          </a:p>
        </p:txBody>
      </p:sp>
      <p:pic>
        <p:nvPicPr>
          <p:cNvPr id="4" name="Content Placeholder 3"/>
          <p:cNvPicPr>
            <a:picLocks noGrp="1" noChangeAspect="1"/>
          </p:cNvPicPr>
          <p:nvPr>
            <p:ph idx="1"/>
          </p:nvPr>
        </p:nvPicPr>
        <p:blipFill>
          <a:blip r:embed="rId2"/>
          <a:stretch>
            <a:fillRect/>
          </a:stretch>
        </p:blipFill>
        <p:spPr>
          <a:xfrm>
            <a:off x="433921" y="1118280"/>
            <a:ext cx="3577757" cy="5739720"/>
          </a:xfrm>
          <a:prstGeom prst="rect">
            <a:avLst/>
          </a:prstGeom>
        </p:spPr>
      </p:pic>
      <p:sp>
        <p:nvSpPr>
          <p:cNvPr id="5" name="Rectangle 4"/>
          <p:cNvSpPr/>
          <p:nvPr/>
        </p:nvSpPr>
        <p:spPr>
          <a:xfrm>
            <a:off x="4721225" y="1542048"/>
            <a:ext cx="6096000" cy="2492990"/>
          </a:xfrm>
          <a:prstGeom prst="rect">
            <a:avLst/>
          </a:prstGeom>
        </p:spPr>
        <p:txBody>
          <a:bodyPr>
            <a:spAutoFit/>
          </a:bodyPr>
          <a:lstStyle/>
          <a:p>
            <a:endParaRPr lang="en-US" dirty="0"/>
          </a:p>
          <a:p>
            <a:endParaRPr lang="en-US" dirty="0"/>
          </a:p>
          <a:p>
            <a:r>
              <a:rPr lang="en-US" sz="2400" dirty="0"/>
              <a:t>Obviously, deodorants weren’t invented for many centuries later. Bouquets of nosegays were carried to mask the malodorous smell of body odor, although pretty much everyone smelled funky, so nobody really noticed.</a:t>
            </a:r>
          </a:p>
        </p:txBody>
      </p:sp>
    </p:spTree>
    <p:extLst>
      <p:ext uri="{BB962C8B-B14F-4D97-AF65-F5344CB8AC3E}">
        <p14:creationId xmlns:p14="http://schemas.microsoft.com/office/powerpoint/2010/main" val="1034392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24. Urine was used as an antiseptic. </a:t>
            </a:r>
          </a:p>
        </p:txBody>
      </p:sp>
      <p:pic>
        <p:nvPicPr>
          <p:cNvPr id="4" name="Content Placeholder 3"/>
          <p:cNvPicPr>
            <a:picLocks noGrp="1" noChangeAspect="1"/>
          </p:cNvPicPr>
          <p:nvPr>
            <p:ph idx="1"/>
          </p:nvPr>
        </p:nvPicPr>
        <p:blipFill>
          <a:blip r:embed="rId2"/>
          <a:stretch>
            <a:fillRect/>
          </a:stretch>
        </p:blipFill>
        <p:spPr>
          <a:xfrm>
            <a:off x="685799" y="1170101"/>
            <a:ext cx="5804523" cy="4359842"/>
          </a:xfrm>
          <a:prstGeom prst="rect">
            <a:avLst/>
          </a:prstGeom>
        </p:spPr>
      </p:pic>
      <p:sp>
        <p:nvSpPr>
          <p:cNvPr id="5" name="Rectangle 4"/>
          <p:cNvSpPr/>
          <p:nvPr/>
        </p:nvSpPr>
        <p:spPr>
          <a:xfrm>
            <a:off x="6792686" y="1293950"/>
            <a:ext cx="5203372" cy="3231654"/>
          </a:xfrm>
          <a:prstGeom prst="rect">
            <a:avLst/>
          </a:prstGeom>
        </p:spPr>
        <p:txBody>
          <a:bodyPr wrap="square">
            <a:spAutoFit/>
          </a:bodyPr>
          <a:lstStyle/>
          <a:p>
            <a:endParaRPr lang="en-US" dirty="0"/>
          </a:p>
          <a:p>
            <a:endParaRPr lang="en-US" dirty="0"/>
          </a:p>
          <a:p>
            <a:r>
              <a:rPr lang="en-US" sz="2400" dirty="0"/>
              <a:t>The most common antiseptic during Victorian times was wine (well, it does contain alcohol) or urine</a:t>
            </a:r>
            <a:r>
              <a:rPr lang="en-US" sz="2400" dirty="0" smtClean="0"/>
              <a:t>. (Actually, urine leaves the body as a sterile liquid  - it was probably more healthful than a lot of other things they might have used.)</a:t>
            </a:r>
            <a:endParaRPr lang="en-US" sz="2400" dirty="0"/>
          </a:p>
        </p:txBody>
      </p:sp>
    </p:spTree>
    <p:extLst>
      <p:ext uri="{BB962C8B-B14F-4D97-AF65-F5344CB8AC3E}">
        <p14:creationId xmlns:p14="http://schemas.microsoft.com/office/powerpoint/2010/main" val="663441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8600"/>
            <a:ext cx="10131425" cy="1456267"/>
          </a:xfrm>
        </p:spPr>
        <p:txBody>
          <a:bodyPr/>
          <a:lstStyle/>
          <a:p>
            <a:r>
              <a:rPr lang="en-US" dirty="0"/>
              <a:t> 25. Poisonous mercury was used to treat STDs. </a:t>
            </a:r>
          </a:p>
        </p:txBody>
      </p:sp>
      <p:pic>
        <p:nvPicPr>
          <p:cNvPr id="4" name="Content Placeholder 3"/>
          <p:cNvPicPr>
            <a:picLocks noGrp="1" noChangeAspect="1"/>
          </p:cNvPicPr>
          <p:nvPr>
            <p:ph idx="1"/>
          </p:nvPr>
        </p:nvPicPr>
        <p:blipFill>
          <a:blip r:embed="rId2"/>
          <a:stretch>
            <a:fillRect/>
          </a:stretch>
        </p:blipFill>
        <p:spPr>
          <a:xfrm>
            <a:off x="428398" y="1684867"/>
            <a:ext cx="6009628" cy="3997476"/>
          </a:xfrm>
          <a:prstGeom prst="rect">
            <a:avLst/>
          </a:prstGeom>
        </p:spPr>
      </p:pic>
      <p:sp>
        <p:nvSpPr>
          <p:cNvPr id="5" name="Rectangle 4"/>
          <p:cNvSpPr/>
          <p:nvPr/>
        </p:nvSpPr>
        <p:spPr>
          <a:xfrm>
            <a:off x="6585856" y="2058965"/>
            <a:ext cx="5606143" cy="2123658"/>
          </a:xfrm>
          <a:prstGeom prst="rect">
            <a:avLst/>
          </a:prstGeom>
        </p:spPr>
        <p:txBody>
          <a:bodyPr wrap="square">
            <a:spAutoFit/>
          </a:bodyPr>
          <a:lstStyle/>
          <a:p>
            <a:endParaRPr lang="en-US" dirty="0"/>
          </a:p>
          <a:p>
            <a:endParaRPr lang="en-US" dirty="0"/>
          </a:p>
          <a:p>
            <a:r>
              <a:rPr lang="en-US" sz="2400" dirty="0"/>
              <a:t>Before people realized that it was poisonous, mercury was a common “remedy” for several diseases… Especially STDs. Talk about making a bad thing worse!</a:t>
            </a:r>
          </a:p>
        </p:txBody>
      </p:sp>
    </p:spTree>
    <p:extLst>
      <p:ext uri="{BB962C8B-B14F-4D97-AF65-F5344CB8AC3E}">
        <p14:creationId xmlns:p14="http://schemas.microsoft.com/office/powerpoint/2010/main" val="93359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0371"/>
            <a:ext cx="10131425" cy="1456267"/>
          </a:xfrm>
        </p:spPr>
        <p:txBody>
          <a:bodyPr/>
          <a:lstStyle/>
          <a:p>
            <a:r>
              <a:rPr lang="en-US" dirty="0"/>
              <a:t> 26. Beds were covered in pests and even bird droppings. </a:t>
            </a:r>
          </a:p>
        </p:txBody>
      </p:sp>
      <p:pic>
        <p:nvPicPr>
          <p:cNvPr id="4" name="Content Placeholder 3"/>
          <p:cNvPicPr>
            <a:picLocks noGrp="1" noChangeAspect="1"/>
          </p:cNvPicPr>
          <p:nvPr>
            <p:ph idx="1"/>
          </p:nvPr>
        </p:nvPicPr>
        <p:blipFill>
          <a:blip r:embed="rId2"/>
          <a:stretch>
            <a:fillRect/>
          </a:stretch>
        </p:blipFill>
        <p:spPr>
          <a:xfrm>
            <a:off x="685799" y="1608137"/>
            <a:ext cx="6034523" cy="4542291"/>
          </a:xfrm>
          <a:prstGeom prst="rect">
            <a:avLst/>
          </a:prstGeom>
        </p:spPr>
      </p:pic>
      <p:sp>
        <p:nvSpPr>
          <p:cNvPr id="5" name="Rectangle 4"/>
          <p:cNvSpPr/>
          <p:nvPr/>
        </p:nvSpPr>
        <p:spPr>
          <a:xfrm>
            <a:off x="6858000" y="1706637"/>
            <a:ext cx="5203372" cy="2492990"/>
          </a:xfrm>
          <a:prstGeom prst="rect">
            <a:avLst/>
          </a:prstGeom>
        </p:spPr>
        <p:txBody>
          <a:bodyPr wrap="square">
            <a:spAutoFit/>
          </a:bodyPr>
          <a:lstStyle/>
          <a:p>
            <a:endParaRPr lang="en-US" dirty="0"/>
          </a:p>
          <a:p>
            <a:endParaRPr lang="en-US" dirty="0"/>
          </a:p>
          <a:p>
            <a:r>
              <a:rPr lang="en-US" sz="2400" dirty="0"/>
              <a:t>Just as the floors of a peasant’s house could make them vulnerable to infection and disease, roofs were often thread-bare and could hardly protect beds from bird droppings. Ugh!</a:t>
            </a:r>
          </a:p>
        </p:txBody>
      </p:sp>
    </p:spTree>
    <p:extLst>
      <p:ext uri="{BB962C8B-B14F-4D97-AF65-F5344CB8AC3E}">
        <p14:creationId xmlns:p14="http://schemas.microsoft.com/office/powerpoint/2010/main" val="413278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Major causes of culture change</a:t>
            </a:r>
            <a:endParaRPr lang="en-US" sz="4000" b="1" dirty="0"/>
          </a:p>
        </p:txBody>
      </p:sp>
      <p:sp>
        <p:nvSpPr>
          <p:cNvPr id="3" name="Content Placeholder 2"/>
          <p:cNvSpPr>
            <a:spLocks noGrp="1"/>
          </p:cNvSpPr>
          <p:nvPr>
            <p:ph idx="1"/>
          </p:nvPr>
        </p:nvSpPr>
        <p:spPr/>
        <p:txBody>
          <a:bodyPr>
            <a:normAutofit lnSpcReduction="10000"/>
          </a:bodyPr>
          <a:lstStyle/>
          <a:p>
            <a:r>
              <a:rPr lang="en-US" sz="3600" dirty="0" smtClean="0"/>
              <a:t>Changes in technology</a:t>
            </a:r>
          </a:p>
          <a:p>
            <a:r>
              <a:rPr lang="en-US" sz="3600" dirty="0" smtClean="0"/>
              <a:t>New knowledge and understanding</a:t>
            </a:r>
          </a:p>
          <a:p>
            <a:r>
              <a:rPr lang="en-US" sz="3600" dirty="0" smtClean="0"/>
              <a:t>Exposure to other cultures</a:t>
            </a:r>
          </a:p>
          <a:p>
            <a:endParaRPr lang="en-US" sz="3600" dirty="0"/>
          </a:p>
          <a:p>
            <a:r>
              <a:rPr lang="en-US" sz="3600" b="1" dirty="0" smtClean="0">
                <a:solidFill>
                  <a:srgbClr val="FFFF00"/>
                </a:solidFill>
              </a:rPr>
              <a:t>These account for the following practices no longer being used in developed countries</a:t>
            </a:r>
            <a:endParaRPr lang="en-US" sz="3600" b="1" dirty="0">
              <a:solidFill>
                <a:srgbClr val="FFFF00"/>
              </a:solidFill>
            </a:endParaRPr>
          </a:p>
        </p:txBody>
      </p:sp>
    </p:spTree>
    <p:extLst>
      <p:ext uri="{BB962C8B-B14F-4D97-AF65-F5344CB8AC3E}">
        <p14:creationId xmlns:p14="http://schemas.microsoft.com/office/powerpoint/2010/main" val="2514696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27. Waste was just thrown into </a:t>
            </a:r>
            <a:r>
              <a:rPr lang="en-US" dirty="0" err="1"/>
              <a:t>cess</a:t>
            </a:r>
            <a:r>
              <a:rPr lang="en-US" dirty="0"/>
              <a:t> pits. </a:t>
            </a:r>
          </a:p>
        </p:txBody>
      </p:sp>
      <p:pic>
        <p:nvPicPr>
          <p:cNvPr id="4" name="Content Placeholder 3"/>
          <p:cNvPicPr>
            <a:picLocks noGrp="1" noChangeAspect="1"/>
          </p:cNvPicPr>
          <p:nvPr>
            <p:ph idx="1"/>
          </p:nvPr>
        </p:nvPicPr>
        <p:blipFill>
          <a:blip r:embed="rId2"/>
          <a:stretch>
            <a:fillRect/>
          </a:stretch>
        </p:blipFill>
        <p:spPr>
          <a:xfrm>
            <a:off x="887779" y="1281566"/>
            <a:ext cx="6532024" cy="4901519"/>
          </a:xfrm>
          <a:prstGeom prst="rect">
            <a:avLst/>
          </a:prstGeom>
        </p:spPr>
      </p:pic>
      <p:sp>
        <p:nvSpPr>
          <p:cNvPr id="5" name="Rectangle 4"/>
          <p:cNvSpPr/>
          <p:nvPr/>
        </p:nvSpPr>
        <p:spPr>
          <a:xfrm>
            <a:off x="7532913" y="1511351"/>
            <a:ext cx="4474029" cy="3416320"/>
          </a:xfrm>
          <a:prstGeom prst="rect">
            <a:avLst/>
          </a:prstGeom>
        </p:spPr>
        <p:txBody>
          <a:bodyPr wrap="square">
            <a:spAutoFit/>
          </a:bodyPr>
          <a:lstStyle/>
          <a:p>
            <a:r>
              <a:rPr lang="en-US" sz="2400" dirty="0" smtClean="0"/>
              <a:t>So </a:t>
            </a:r>
            <a:r>
              <a:rPr lang="en-US" sz="2400" dirty="0"/>
              <a:t>what do you do with those chamber pots when you’re ready to empty them? Just throw it into a hole in the backyard, of course!</a:t>
            </a:r>
          </a:p>
          <a:p>
            <a:endParaRPr lang="en-US" sz="2400" dirty="0"/>
          </a:p>
          <a:p>
            <a:r>
              <a:rPr lang="en-US" sz="2400" dirty="0"/>
              <a:t>The stench would be unbelievably putrid, and the cesspits served as a breeding ground for fatal diseases.</a:t>
            </a:r>
          </a:p>
        </p:txBody>
      </p:sp>
    </p:spTree>
    <p:extLst>
      <p:ext uri="{BB962C8B-B14F-4D97-AF65-F5344CB8AC3E}">
        <p14:creationId xmlns:p14="http://schemas.microsoft.com/office/powerpoint/2010/main" val="1892593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8600"/>
            <a:ext cx="10131425" cy="1456267"/>
          </a:xfrm>
        </p:spPr>
        <p:txBody>
          <a:bodyPr/>
          <a:lstStyle/>
          <a:p>
            <a:r>
              <a:rPr lang="en-US" dirty="0"/>
              <a:t> 28. Laundry was washed with a mix of lye and urine. </a:t>
            </a:r>
          </a:p>
        </p:txBody>
      </p:sp>
      <p:pic>
        <p:nvPicPr>
          <p:cNvPr id="4" name="Content Placeholder 3"/>
          <p:cNvPicPr>
            <a:picLocks noGrp="1" noChangeAspect="1"/>
          </p:cNvPicPr>
          <p:nvPr>
            <p:ph idx="1"/>
          </p:nvPr>
        </p:nvPicPr>
        <p:blipFill>
          <a:blip r:embed="rId2"/>
          <a:stretch>
            <a:fillRect/>
          </a:stretch>
        </p:blipFill>
        <p:spPr>
          <a:xfrm>
            <a:off x="505729" y="1597252"/>
            <a:ext cx="4986491" cy="5260748"/>
          </a:xfrm>
          <a:prstGeom prst="rect">
            <a:avLst/>
          </a:prstGeom>
        </p:spPr>
      </p:pic>
      <p:sp>
        <p:nvSpPr>
          <p:cNvPr id="5" name="Rectangle 4"/>
          <p:cNvSpPr/>
          <p:nvPr/>
        </p:nvSpPr>
        <p:spPr>
          <a:xfrm>
            <a:off x="5987143" y="1441494"/>
            <a:ext cx="6096000" cy="2492990"/>
          </a:xfrm>
          <a:prstGeom prst="rect">
            <a:avLst/>
          </a:prstGeom>
        </p:spPr>
        <p:txBody>
          <a:bodyPr>
            <a:spAutoFit/>
          </a:bodyPr>
          <a:lstStyle/>
          <a:p>
            <a:endParaRPr lang="en-US" dirty="0"/>
          </a:p>
          <a:p>
            <a:endParaRPr lang="en-US" dirty="0"/>
          </a:p>
          <a:p>
            <a:r>
              <a:rPr lang="en-US" sz="2400" dirty="0"/>
              <a:t>Just to give you a sense of how people must have smelled, remember that people rarely washed their clothes or bathed. To make that worse, when they did, they washed their clothes in a mixture of urine and lye.</a:t>
            </a:r>
          </a:p>
        </p:txBody>
      </p:sp>
    </p:spTree>
    <p:extLst>
      <p:ext uri="{BB962C8B-B14F-4D97-AF65-F5344CB8AC3E}">
        <p14:creationId xmlns:p14="http://schemas.microsoft.com/office/powerpoint/2010/main" val="296947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5" y="87086"/>
            <a:ext cx="10131425" cy="1456267"/>
          </a:xfrm>
        </p:spPr>
        <p:txBody>
          <a:bodyPr/>
          <a:lstStyle/>
          <a:p>
            <a:r>
              <a:rPr lang="en-US" dirty="0"/>
              <a:t> 29. Fingers were used instead of forks. </a:t>
            </a:r>
          </a:p>
        </p:txBody>
      </p:sp>
      <p:pic>
        <p:nvPicPr>
          <p:cNvPr id="4" name="Content Placeholder 3"/>
          <p:cNvPicPr>
            <a:picLocks noGrp="1" noChangeAspect="1"/>
          </p:cNvPicPr>
          <p:nvPr>
            <p:ph idx="1"/>
          </p:nvPr>
        </p:nvPicPr>
        <p:blipFill>
          <a:blip r:embed="rId2"/>
          <a:stretch>
            <a:fillRect/>
          </a:stretch>
        </p:blipFill>
        <p:spPr>
          <a:xfrm>
            <a:off x="844150" y="1238022"/>
            <a:ext cx="4485901" cy="5619977"/>
          </a:xfrm>
          <a:prstGeom prst="rect">
            <a:avLst/>
          </a:prstGeom>
        </p:spPr>
      </p:pic>
      <p:sp>
        <p:nvSpPr>
          <p:cNvPr id="5" name="Rectangle 4"/>
          <p:cNvSpPr/>
          <p:nvPr/>
        </p:nvSpPr>
        <p:spPr>
          <a:xfrm>
            <a:off x="5575486" y="1238022"/>
            <a:ext cx="6096000" cy="1754326"/>
          </a:xfrm>
          <a:prstGeom prst="rect">
            <a:avLst/>
          </a:prstGeom>
        </p:spPr>
        <p:txBody>
          <a:bodyPr>
            <a:spAutoFit/>
          </a:bodyPr>
          <a:lstStyle/>
          <a:p>
            <a:endParaRPr lang="en-US" dirty="0"/>
          </a:p>
          <a:p>
            <a:endParaRPr lang="en-US" dirty="0"/>
          </a:p>
          <a:p>
            <a:r>
              <a:rPr lang="en-US" sz="2400" dirty="0"/>
              <a:t>Let’s hope people washed their hands before eating! Forks were not a common utensil at meals, especially for poor families.</a:t>
            </a:r>
          </a:p>
        </p:txBody>
      </p:sp>
    </p:spTree>
    <p:extLst>
      <p:ext uri="{BB962C8B-B14F-4D97-AF65-F5344CB8AC3E}">
        <p14:creationId xmlns:p14="http://schemas.microsoft.com/office/powerpoint/2010/main" val="158053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15686"/>
            <a:ext cx="10131425" cy="1456267"/>
          </a:xfrm>
        </p:spPr>
        <p:txBody>
          <a:bodyPr/>
          <a:lstStyle/>
          <a:p>
            <a:r>
              <a:rPr lang="en-US" dirty="0"/>
              <a:t>30. There was no such thing as a "clean" surgical instrument.</a:t>
            </a:r>
          </a:p>
        </p:txBody>
      </p:sp>
      <p:pic>
        <p:nvPicPr>
          <p:cNvPr id="4" name="Content Placeholder 3"/>
          <p:cNvPicPr>
            <a:picLocks noGrp="1" noChangeAspect="1"/>
          </p:cNvPicPr>
          <p:nvPr>
            <p:ph idx="1"/>
          </p:nvPr>
        </p:nvPicPr>
        <p:blipFill>
          <a:blip r:embed="rId2"/>
          <a:stretch>
            <a:fillRect/>
          </a:stretch>
        </p:blipFill>
        <p:spPr>
          <a:xfrm>
            <a:off x="685801" y="1771953"/>
            <a:ext cx="6060022" cy="4726818"/>
          </a:xfrm>
          <a:prstGeom prst="rect">
            <a:avLst/>
          </a:prstGeom>
        </p:spPr>
      </p:pic>
      <p:sp>
        <p:nvSpPr>
          <p:cNvPr id="5" name="Rectangle 4"/>
          <p:cNvSpPr/>
          <p:nvPr/>
        </p:nvSpPr>
        <p:spPr>
          <a:xfrm>
            <a:off x="6868886" y="1589038"/>
            <a:ext cx="5323114" cy="3416320"/>
          </a:xfrm>
          <a:prstGeom prst="rect">
            <a:avLst/>
          </a:prstGeom>
        </p:spPr>
        <p:txBody>
          <a:bodyPr wrap="square">
            <a:spAutoFit/>
          </a:bodyPr>
          <a:lstStyle/>
          <a:p>
            <a:r>
              <a:rPr lang="en-US" sz="2400" dirty="0" smtClean="0"/>
              <a:t>We’ve </a:t>
            </a:r>
            <a:r>
              <a:rPr lang="en-US" sz="2400" dirty="0"/>
              <a:t>already established that urine was one of the most popular disinfectants of the time, so imagine the infection after an operation with a urine drenched scalpel…</a:t>
            </a:r>
          </a:p>
          <a:p>
            <a:endParaRPr lang="en-US" sz="2400" dirty="0"/>
          </a:p>
          <a:p>
            <a:r>
              <a:rPr lang="en-US" sz="2400" dirty="0"/>
              <a:t>Please SHARE with someone who might be interested in the bizarre medical practices of the past.</a:t>
            </a:r>
          </a:p>
        </p:txBody>
      </p:sp>
    </p:spTree>
    <p:extLst>
      <p:ext uri="{BB962C8B-B14F-4D97-AF65-F5344CB8AC3E}">
        <p14:creationId xmlns:p14="http://schemas.microsoft.com/office/powerpoint/2010/main" val="3982665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7" y="0"/>
            <a:ext cx="10961913" cy="1456267"/>
          </a:xfrm>
        </p:spPr>
        <p:txBody>
          <a:bodyPr>
            <a:normAutofit/>
          </a:bodyPr>
          <a:lstStyle/>
          <a:p>
            <a:r>
              <a:rPr lang="en-US" dirty="0" smtClean="0"/>
              <a:t>31. Even in the 20</a:t>
            </a:r>
            <a:r>
              <a:rPr lang="en-US" baseline="30000" dirty="0" smtClean="0"/>
              <a:t>th</a:t>
            </a:r>
            <a:r>
              <a:rPr lang="en-US" dirty="0" smtClean="0"/>
              <a:t> century, urine was used in the tanning of leather, particularly in North Africa</a:t>
            </a:r>
            <a:endParaRPr lang="en-US" dirty="0"/>
          </a:p>
        </p:txBody>
      </p:sp>
      <p:pic>
        <p:nvPicPr>
          <p:cNvPr id="5" name="Content Placeholder 4"/>
          <p:cNvPicPr>
            <a:picLocks noGrp="1" noChangeAspect="1"/>
          </p:cNvPicPr>
          <p:nvPr>
            <p:ph idx="1"/>
          </p:nvPr>
        </p:nvPicPr>
        <p:blipFill>
          <a:blip r:embed="rId2"/>
          <a:stretch>
            <a:fillRect/>
          </a:stretch>
        </p:blipFill>
        <p:spPr>
          <a:xfrm>
            <a:off x="522513" y="1597785"/>
            <a:ext cx="6215339" cy="4661504"/>
          </a:xfrm>
          <a:prstGeom prst="rect">
            <a:avLst/>
          </a:prstGeom>
        </p:spPr>
      </p:pic>
      <p:sp>
        <p:nvSpPr>
          <p:cNvPr id="4" name="Rectangle 3"/>
          <p:cNvSpPr/>
          <p:nvPr/>
        </p:nvSpPr>
        <p:spPr>
          <a:xfrm>
            <a:off x="6912429" y="1456267"/>
            <a:ext cx="5072744" cy="5539978"/>
          </a:xfrm>
          <a:prstGeom prst="rect">
            <a:avLst/>
          </a:prstGeom>
        </p:spPr>
        <p:txBody>
          <a:bodyPr wrap="square">
            <a:spAutoFit/>
          </a:bodyPr>
          <a:lstStyle/>
          <a:p>
            <a:r>
              <a:rPr lang="en-US" sz="2400" dirty="0"/>
              <a:t>T</a:t>
            </a:r>
            <a:r>
              <a:rPr lang="en-US" sz="2400" dirty="0" smtClean="0"/>
              <a:t>he </a:t>
            </a:r>
            <a:r>
              <a:rPr lang="en-US" sz="2400" dirty="0"/>
              <a:t>tanner needed to remove the hair from the skin. This was done by </a:t>
            </a:r>
            <a:r>
              <a:rPr lang="en-US" sz="2400" dirty="0" smtClean="0"/>
              <a:t>soaking </a:t>
            </a:r>
            <a:r>
              <a:rPr lang="en-US" sz="2400" dirty="0"/>
              <a:t>the skin in urine. Sometimes, the dung was mixed with water in a large vat, and the prepared skins were kneaded in the dung water until they became supple from bacterial enzyme action, but not too soft. The ancient tanner might use his bare feet to knead the skins in the dung water, and the kneading could last two or three hours</a:t>
            </a:r>
            <a:r>
              <a:rPr lang="en-US" sz="2400" dirty="0" smtClean="0"/>
              <a:t>. This </a:t>
            </a:r>
            <a:r>
              <a:rPr lang="en-US" sz="2400" dirty="0"/>
              <a:t>combination of urine, animal feces, and decaying flesh made </a:t>
            </a:r>
            <a:r>
              <a:rPr lang="en-US" sz="2400" dirty="0" smtClean="0"/>
              <a:t>tanneries </a:t>
            </a:r>
            <a:r>
              <a:rPr lang="en-US" sz="2400" dirty="0"/>
              <a:t>malodorous.</a:t>
            </a:r>
          </a:p>
          <a:p>
            <a:endParaRPr lang="en-US" dirty="0"/>
          </a:p>
        </p:txBody>
      </p:sp>
    </p:spTree>
    <p:extLst>
      <p:ext uri="{BB962C8B-B14F-4D97-AF65-F5344CB8AC3E}">
        <p14:creationId xmlns:p14="http://schemas.microsoft.com/office/powerpoint/2010/main" val="186430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dirty="0"/>
              <a:t>1. People used to pee and poo in pots kept under their beds. </a:t>
            </a:r>
          </a:p>
        </p:txBody>
      </p:sp>
      <p:pic>
        <p:nvPicPr>
          <p:cNvPr id="4" name="Content Placeholder 3"/>
          <p:cNvPicPr>
            <a:picLocks noGrp="1" noChangeAspect="1"/>
          </p:cNvPicPr>
          <p:nvPr>
            <p:ph idx="1"/>
          </p:nvPr>
        </p:nvPicPr>
        <p:blipFill>
          <a:blip r:embed="rId2"/>
          <a:stretch>
            <a:fillRect/>
          </a:stretch>
        </p:blipFill>
        <p:spPr>
          <a:xfrm>
            <a:off x="540969" y="1456267"/>
            <a:ext cx="5013129" cy="5042504"/>
          </a:xfrm>
          <a:prstGeom prst="rect">
            <a:avLst/>
          </a:prstGeom>
        </p:spPr>
      </p:pic>
      <p:sp>
        <p:nvSpPr>
          <p:cNvPr id="5" name="Rectangle 4"/>
          <p:cNvSpPr/>
          <p:nvPr/>
        </p:nvSpPr>
        <p:spPr>
          <a:xfrm>
            <a:off x="5751513" y="1660382"/>
            <a:ext cx="6096000" cy="3785652"/>
          </a:xfrm>
          <a:prstGeom prst="rect">
            <a:avLst/>
          </a:prstGeom>
        </p:spPr>
        <p:txBody>
          <a:bodyPr>
            <a:spAutoFit/>
          </a:bodyPr>
          <a:lstStyle/>
          <a:p>
            <a:r>
              <a:rPr lang="en-US" sz="2400" dirty="0" smtClean="0"/>
              <a:t>If </a:t>
            </a:r>
            <a:r>
              <a:rPr lang="en-US" sz="2400" dirty="0"/>
              <a:t>you were to wake up in the middle of the night realizing that you had too much water before going to bed, you wouldn’t run down the hall to the bathroom. You’d reach right under your bed to pull out the bedpan. When you were finished, you’d just stash the bowl right back where you got it.</a:t>
            </a:r>
          </a:p>
          <a:p>
            <a:endParaRPr lang="en-US" sz="2400" dirty="0"/>
          </a:p>
          <a:p>
            <a:r>
              <a:rPr lang="en-US" sz="2400" dirty="0"/>
              <a:t>In certain cities, the bedpans would be emptied out the window and right onto the street. </a:t>
            </a:r>
            <a:r>
              <a:rPr lang="en-US" sz="2400" dirty="0" err="1"/>
              <a:t>Blarf</a:t>
            </a:r>
            <a:r>
              <a:rPr lang="en-US" sz="2400" dirty="0"/>
              <a:t>!</a:t>
            </a:r>
          </a:p>
        </p:txBody>
      </p:sp>
    </p:spTree>
    <p:extLst>
      <p:ext uri="{BB962C8B-B14F-4D97-AF65-F5344CB8AC3E}">
        <p14:creationId xmlns:p14="http://schemas.microsoft.com/office/powerpoint/2010/main" val="104581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If you had a toothache or a cavity, you'd just pull out your tooth.</a:t>
            </a:r>
          </a:p>
        </p:txBody>
      </p:sp>
      <p:pic>
        <p:nvPicPr>
          <p:cNvPr id="4" name="Content Placeholder 3"/>
          <p:cNvPicPr>
            <a:picLocks noGrp="1" noChangeAspect="1"/>
          </p:cNvPicPr>
          <p:nvPr>
            <p:ph idx="1"/>
          </p:nvPr>
        </p:nvPicPr>
        <p:blipFill>
          <a:blip r:embed="rId2"/>
          <a:stretch>
            <a:fillRect/>
          </a:stretch>
        </p:blipFill>
        <p:spPr>
          <a:xfrm>
            <a:off x="685801" y="1967367"/>
            <a:ext cx="4169228" cy="4859242"/>
          </a:xfrm>
          <a:prstGeom prst="rect">
            <a:avLst/>
          </a:prstGeom>
        </p:spPr>
      </p:pic>
      <p:sp>
        <p:nvSpPr>
          <p:cNvPr id="5" name="Rectangle 4"/>
          <p:cNvSpPr/>
          <p:nvPr/>
        </p:nvSpPr>
        <p:spPr>
          <a:xfrm>
            <a:off x="5214257" y="1967367"/>
            <a:ext cx="6651171" cy="4524315"/>
          </a:xfrm>
          <a:prstGeom prst="rect">
            <a:avLst/>
          </a:prstGeom>
        </p:spPr>
        <p:txBody>
          <a:bodyPr wrap="square">
            <a:spAutoFit/>
          </a:bodyPr>
          <a:lstStyle/>
          <a:p>
            <a:r>
              <a:rPr lang="en-US" sz="2400" dirty="0" smtClean="0"/>
              <a:t>If </a:t>
            </a:r>
            <a:r>
              <a:rPr lang="en-US" sz="2400" dirty="0"/>
              <a:t>you think going to the dentist is a scary proposition in our modern age, imagine visiting one in the era before anesthesiology.</a:t>
            </a:r>
          </a:p>
          <a:p>
            <a:endParaRPr lang="en-US" sz="2400" dirty="0"/>
          </a:p>
          <a:p>
            <a:r>
              <a:rPr lang="en-US" sz="2400" dirty="0"/>
              <a:t>Dentists didn’t even exist in the middle ages; you would have to visit a barber. The barber was responsible not just for cutting hair, but pulling teeth, letting blood and performing some other minor surgeries. If basic, non-invasive treatments of toothaches didn’t fix the problem, there was one solution: that tooth was coming out… without the help of </a:t>
            </a:r>
            <a:r>
              <a:rPr lang="en-US" sz="2400" dirty="0" smtClean="0"/>
              <a:t>Novocain.</a:t>
            </a:r>
            <a:endParaRPr lang="en-US" sz="2400" dirty="0"/>
          </a:p>
        </p:txBody>
      </p:sp>
    </p:spTree>
    <p:extLst>
      <p:ext uri="{BB962C8B-B14F-4D97-AF65-F5344CB8AC3E}">
        <p14:creationId xmlns:p14="http://schemas.microsoft.com/office/powerpoint/2010/main" val="310874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0131425" cy="1456267"/>
          </a:xfrm>
        </p:spPr>
        <p:txBody>
          <a:bodyPr/>
          <a:lstStyle/>
          <a:p>
            <a:r>
              <a:rPr lang="en-US" dirty="0"/>
              <a:t> 3. Someone was paid to wipe the king's bum. </a:t>
            </a:r>
          </a:p>
        </p:txBody>
      </p:sp>
      <p:pic>
        <p:nvPicPr>
          <p:cNvPr id="4" name="Content Placeholder 3"/>
          <p:cNvPicPr>
            <a:picLocks noGrp="1" noChangeAspect="1"/>
          </p:cNvPicPr>
          <p:nvPr>
            <p:ph idx="1"/>
          </p:nvPr>
        </p:nvPicPr>
        <p:blipFill>
          <a:blip r:embed="rId2"/>
          <a:stretch>
            <a:fillRect/>
          </a:stretch>
        </p:blipFill>
        <p:spPr>
          <a:xfrm>
            <a:off x="552395" y="1357767"/>
            <a:ext cx="3224947" cy="5482410"/>
          </a:xfrm>
          <a:prstGeom prst="rect">
            <a:avLst/>
          </a:prstGeom>
        </p:spPr>
      </p:pic>
      <p:sp>
        <p:nvSpPr>
          <p:cNvPr id="5" name="Rectangle 4"/>
          <p:cNvSpPr/>
          <p:nvPr/>
        </p:nvSpPr>
        <p:spPr>
          <a:xfrm>
            <a:off x="4249282" y="1464205"/>
            <a:ext cx="7420203" cy="4524315"/>
          </a:xfrm>
          <a:prstGeom prst="rect">
            <a:avLst/>
          </a:prstGeom>
        </p:spPr>
        <p:txBody>
          <a:bodyPr wrap="square">
            <a:spAutoFit/>
          </a:bodyPr>
          <a:lstStyle/>
          <a:p>
            <a:r>
              <a:rPr lang="en-US" sz="2400" dirty="0" smtClean="0"/>
              <a:t>If </a:t>
            </a:r>
            <a:r>
              <a:rPr lang="en-US" sz="2400" dirty="0"/>
              <a:t>you think your job is bad, just be grateful you aren’t the “Groom of the King’s Close Stool.” This position carried the responsibility of following the king around with his portable commode and washing instruments. The groomsman assisted the king with his personal business and the, um, cleaning afterwards.</a:t>
            </a:r>
          </a:p>
          <a:p>
            <a:endParaRPr lang="en-US" sz="2400" dirty="0"/>
          </a:p>
          <a:p>
            <a:r>
              <a:rPr lang="en-US" sz="2400" dirty="0"/>
              <a:t>It may sound like the least respectable position in the court, but it was actually a coveted role given to the sons of nobility. The Groom of the Stool was often one of the king’s most trusted advisors and confidantes due to the nature of his position.</a:t>
            </a:r>
          </a:p>
        </p:txBody>
      </p:sp>
    </p:spTree>
    <p:extLst>
      <p:ext uri="{BB962C8B-B14F-4D97-AF65-F5344CB8AC3E}">
        <p14:creationId xmlns:p14="http://schemas.microsoft.com/office/powerpoint/2010/main" val="4061097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4. Peasants had to use LEAVES for toilet paper. </a:t>
            </a:r>
          </a:p>
        </p:txBody>
      </p:sp>
      <p:pic>
        <p:nvPicPr>
          <p:cNvPr id="4" name="Content Placeholder 3"/>
          <p:cNvPicPr>
            <a:picLocks noGrp="1" noChangeAspect="1"/>
          </p:cNvPicPr>
          <p:nvPr>
            <p:ph idx="1"/>
          </p:nvPr>
        </p:nvPicPr>
        <p:blipFill>
          <a:blip r:embed="rId2"/>
          <a:stretch>
            <a:fillRect/>
          </a:stretch>
        </p:blipFill>
        <p:spPr>
          <a:xfrm>
            <a:off x="292174" y="1344362"/>
            <a:ext cx="6959631" cy="5219723"/>
          </a:xfrm>
          <a:prstGeom prst="rect">
            <a:avLst/>
          </a:prstGeom>
        </p:spPr>
      </p:pic>
      <p:sp>
        <p:nvSpPr>
          <p:cNvPr id="5" name="Rectangle 4"/>
          <p:cNvSpPr/>
          <p:nvPr/>
        </p:nvSpPr>
        <p:spPr>
          <a:xfrm>
            <a:off x="7576456" y="2245864"/>
            <a:ext cx="4103915" cy="1569660"/>
          </a:xfrm>
          <a:prstGeom prst="rect">
            <a:avLst/>
          </a:prstGeom>
        </p:spPr>
        <p:txBody>
          <a:bodyPr wrap="square">
            <a:spAutoFit/>
          </a:bodyPr>
          <a:lstStyle/>
          <a:p>
            <a:r>
              <a:rPr lang="en-US" sz="2400" dirty="0"/>
              <a:t>Peasants obviously didn’t have it as good as the king. Instead, they resorted to using dried leaves as toilet paper.</a:t>
            </a:r>
          </a:p>
        </p:txBody>
      </p:sp>
    </p:spTree>
    <p:extLst>
      <p:ext uri="{BB962C8B-B14F-4D97-AF65-F5344CB8AC3E}">
        <p14:creationId xmlns:p14="http://schemas.microsoft.com/office/powerpoint/2010/main" val="240144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6267"/>
          </a:xfrm>
        </p:spPr>
        <p:txBody>
          <a:bodyPr/>
          <a:lstStyle/>
          <a:p>
            <a:r>
              <a:rPr lang="en-US" dirty="0"/>
              <a:t> 5. People RARELY changed their clothes. </a:t>
            </a:r>
          </a:p>
        </p:txBody>
      </p:sp>
      <p:pic>
        <p:nvPicPr>
          <p:cNvPr id="4" name="Content Placeholder 3"/>
          <p:cNvPicPr>
            <a:picLocks noGrp="1" noChangeAspect="1"/>
          </p:cNvPicPr>
          <p:nvPr>
            <p:ph idx="1"/>
          </p:nvPr>
        </p:nvPicPr>
        <p:blipFill>
          <a:blip r:embed="rId2"/>
          <a:stretch>
            <a:fillRect/>
          </a:stretch>
        </p:blipFill>
        <p:spPr>
          <a:xfrm>
            <a:off x="445796" y="1150938"/>
            <a:ext cx="4115317" cy="5682568"/>
          </a:xfrm>
          <a:prstGeom prst="rect">
            <a:avLst/>
          </a:prstGeom>
        </p:spPr>
      </p:pic>
      <p:sp>
        <p:nvSpPr>
          <p:cNvPr id="5" name="Rectangle 4"/>
          <p:cNvSpPr/>
          <p:nvPr/>
        </p:nvSpPr>
        <p:spPr>
          <a:xfrm>
            <a:off x="4953000" y="1822494"/>
            <a:ext cx="6096000" cy="2308324"/>
          </a:xfrm>
          <a:prstGeom prst="rect">
            <a:avLst/>
          </a:prstGeom>
        </p:spPr>
        <p:txBody>
          <a:bodyPr>
            <a:spAutoFit/>
          </a:bodyPr>
          <a:lstStyle/>
          <a:p>
            <a:r>
              <a:rPr lang="en-US" sz="2400" dirty="0" smtClean="0"/>
              <a:t>King </a:t>
            </a:r>
            <a:r>
              <a:rPr lang="en-US" sz="2400" dirty="0"/>
              <a:t>James VI of Scotland went months at a time without changing his clothes. He even slept in them. Often, people only had four outfits — one for each season. Even a princess might not change her dress for months at a time.</a:t>
            </a:r>
          </a:p>
        </p:txBody>
      </p:sp>
    </p:spTree>
    <p:extLst>
      <p:ext uri="{BB962C8B-B14F-4D97-AF65-F5344CB8AC3E}">
        <p14:creationId xmlns:p14="http://schemas.microsoft.com/office/powerpoint/2010/main" val="410081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17714"/>
            <a:ext cx="10131425" cy="1456267"/>
          </a:xfrm>
        </p:spPr>
        <p:txBody>
          <a:bodyPr/>
          <a:lstStyle/>
          <a:p>
            <a:r>
              <a:rPr lang="en-US" dirty="0"/>
              <a:t> 6. If you were feeling sick, you might have a leech drain your blood. </a:t>
            </a:r>
          </a:p>
        </p:txBody>
      </p:sp>
      <p:pic>
        <p:nvPicPr>
          <p:cNvPr id="4" name="Content Placeholder 3"/>
          <p:cNvPicPr>
            <a:picLocks noGrp="1" noChangeAspect="1"/>
          </p:cNvPicPr>
          <p:nvPr>
            <p:ph idx="1"/>
          </p:nvPr>
        </p:nvPicPr>
        <p:blipFill>
          <a:blip r:embed="rId2"/>
          <a:stretch>
            <a:fillRect/>
          </a:stretch>
        </p:blipFill>
        <p:spPr>
          <a:xfrm>
            <a:off x="422280" y="1869394"/>
            <a:ext cx="6521381" cy="4466091"/>
          </a:xfrm>
          <a:prstGeom prst="rect">
            <a:avLst/>
          </a:prstGeom>
        </p:spPr>
      </p:pic>
      <p:sp>
        <p:nvSpPr>
          <p:cNvPr id="5" name="Rectangle 4"/>
          <p:cNvSpPr/>
          <p:nvPr/>
        </p:nvSpPr>
        <p:spPr>
          <a:xfrm>
            <a:off x="6988629" y="2002695"/>
            <a:ext cx="5122404" cy="3516361"/>
          </a:xfrm>
          <a:prstGeom prst="rect">
            <a:avLst/>
          </a:prstGeom>
        </p:spPr>
        <p:txBody>
          <a:bodyPr wrap="square">
            <a:spAutoFit/>
          </a:bodyPr>
          <a:lstStyle/>
          <a:p>
            <a:r>
              <a:rPr lang="en-US" sz="2400" dirty="0" smtClean="0"/>
              <a:t>The </a:t>
            </a:r>
            <a:r>
              <a:rPr lang="en-US" sz="2400" dirty="0"/>
              <a:t>cure for most ailments during this time was bloodletting through leeches. It was believed that blood was stagnant, not circulating. If you were ill or had a cold, the blood would be fed to a leech. If leeches disgust you, keep in mind that the alternative would be bloodletting with a dirty knife. I’LL HAVE THE LEECH, THANK YOU!</a:t>
            </a:r>
          </a:p>
        </p:txBody>
      </p:sp>
    </p:spTree>
    <p:extLst>
      <p:ext uri="{BB962C8B-B14F-4D97-AF65-F5344CB8AC3E}">
        <p14:creationId xmlns:p14="http://schemas.microsoft.com/office/powerpoint/2010/main" val="2975611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84</TotalTime>
  <Words>2142</Words>
  <Application>Microsoft Office PowerPoint</Application>
  <PresentationFormat>Widescreen</PresentationFormat>
  <Paragraphs>125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Celestial</vt:lpstr>
      <vt:lpstr>Hygiene Practices From The Past Are So Gross They’re Funny</vt:lpstr>
      <vt:lpstr>They were doing the best they could with what the had.</vt:lpstr>
      <vt:lpstr>Major causes of culture change</vt:lpstr>
      <vt:lpstr>1. People used to pee and poo in pots kept under their beds. </vt:lpstr>
      <vt:lpstr>2. If you had a toothache or a cavity, you'd just pull out your tooth.</vt:lpstr>
      <vt:lpstr> 3. Someone was paid to wipe the king's bum. </vt:lpstr>
      <vt:lpstr>4. Peasants had to use LEAVES for toilet paper. </vt:lpstr>
      <vt:lpstr> 5. People RARELY changed their clothes. </vt:lpstr>
      <vt:lpstr> 6. If you were feeling sick, you might have a leech drain your blood. </vt:lpstr>
      <vt:lpstr> 7. Wigs were usually infested with lice. </vt:lpstr>
      <vt:lpstr> 8. Eagle dung was present at most births. </vt:lpstr>
      <vt:lpstr>9. Tampons and pads were made of napkins wrapped around moss. </vt:lpstr>
      <vt:lpstr> 10. Urine was used for washing faces. </vt:lpstr>
      <vt:lpstr> 11. A mixture of potassium and chicken droppings were used to "cure" baldness. </vt:lpstr>
      <vt:lpstr> 12. Women used Ceruse lead powder for cosmetics. </vt:lpstr>
      <vt:lpstr> 13. Sulphur was used to get rid of freckles. </vt:lpstr>
      <vt:lpstr> 14. Everyone bathed in the same water. </vt:lpstr>
      <vt:lpstr> 15. Maybe your tooth hurts because of a tooth worm? </vt:lpstr>
      <vt:lpstr>16. The Tudor House toilets were a breeding ground for disease. </vt:lpstr>
      <vt:lpstr> 17. Painfully hot pokers were used on ailing body parts. </vt:lpstr>
      <vt:lpstr> 18. Wigs were shaped with animal fat and were highly flammable. </vt:lpstr>
      <vt:lpstr> 19. Water tanks were lined with lead. </vt:lpstr>
      <vt:lpstr> 20. Teeth were brushed with a paste of burnt herbs. </vt:lpstr>
      <vt:lpstr> 21. Mouse skin was placed on the eyebrows for shaping purposes </vt:lpstr>
      <vt:lpstr> 22. Rush floors made people vulnerable to infection and disease. </vt:lpstr>
      <vt:lpstr> 23. Nosegays were used instead of deodorant. </vt:lpstr>
      <vt:lpstr> 24. Urine was used as an antiseptic. </vt:lpstr>
      <vt:lpstr> 25. Poisonous mercury was used to treat STDs. </vt:lpstr>
      <vt:lpstr> 26. Beds were covered in pests and even bird droppings. </vt:lpstr>
      <vt:lpstr> 27. Waste was just thrown into cess pits. </vt:lpstr>
      <vt:lpstr> 28. Laundry was washed with a mix of lye and urine. </vt:lpstr>
      <vt:lpstr> 29. Fingers were used instead of forks. </vt:lpstr>
      <vt:lpstr>30. There was no such thing as a "clean" surgical instrument.</vt:lpstr>
      <vt:lpstr>31. Even in the 20th century, urine was used in the tanning of leather, particularly in North Africa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Hygiene Practices From The Past Are So Gross They’re Funny</dc:title>
  <dc:creator>Joseph Naumann</dc:creator>
  <cp:lastModifiedBy>Joseph Naumann</cp:lastModifiedBy>
  <cp:revision>10</cp:revision>
  <dcterms:created xsi:type="dcterms:W3CDTF">2016-05-30T17:32:49Z</dcterms:created>
  <dcterms:modified xsi:type="dcterms:W3CDTF">2016-05-30T18:56:53Z</dcterms:modified>
</cp:coreProperties>
</file>