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10"/>
  </p:notesMasterIdLst>
  <p:sldIdLst>
    <p:sldId id="256" r:id="rId3"/>
    <p:sldId id="257" r:id="rId4"/>
    <p:sldId id="362"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1" r:id="rId28"/>
    <p:sldId id="280"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51" r:id="rId93"/>
    <p:sldId id="345" r:id="rId94"/>
    <p:sldId id="346" r:id="rId95"/>
    <p:sldId id="347" r:id="rId96"/>
    <p:sldId id="348" r:id="rId97"/>
    <p:sldId id="349" r:id="rId98"/>
    <p:sldId id="350" r:id="rId99"/>
    <p:sldId id="352" r:id="rId100"/>
    <p:sldId id="353" r:id="rId101"/>
    <p:sldId id="354" r:id="rId102"/>
    <p:sldId id="355" r:id="rId103"/>
    <p:sldId id="356" r:id="rId104"/>
    <p:sldId id="357" r:id="rId105"/>
    <p:sldId id="358" r:id="rId106"/>
    <p:sldId id="359" r:id="rId107"/>
    <p:sldId id="360" r:id="rId108"/>
    <p:sldId id="361" r:id="rId109"/>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b="1" kern="1200">
        <a:solidFill>
          <a:schemeClr val="tx1"/>
        </a:solidFill>
        <a:latin typeface="Arial" pitchFamily="34" charset="0"/>
        <a:ea typeface="+mn-ea"/>
        <a:cs typeface="Arial" pitchFamily="34" charset="0"/>
      </a:defRPr>
    </a:lvl5pPr>
    <a:lvl6pPr marL="2286000" algn="l" defTabSz="914400" rtl="0" eaLnBrk="1" latinLnBrk="0" hangingPunct="1">
      <a:defRPr b="1" kern="1200">
        <a:solidFill>
          <a:schemeClr val="tx1"/>
        </a:solidFill>
        <a:latin typeface="Arial" pitchFamily="34" charset="0"/>
        <a:ea typeface="+mn-ea"/>
        <a:cs typeface="Arial" pitchFamily="34" charset="0"/>
      </a:defRPr>
    </a:lvl6pPr>
    <a:lvl7pPr marL="2743200" algn="l" defTabSz="914400" rtl="0" eaLnBrk="1" latinLnBrk="0" hangingPunct="1">
      <a:defRPr b="1" kern="1200">
        <a:solidFill>
          <a:schemeClr val="tx1"/>
        </a:solidFill>
        <a:latin typeface="Arial" pitchFamily="34" charset="0"/>
        <a:ea typeface="+mn-ea"/>
        <a:cs typeface="Arial" pitchFamily="34" charset="0"/>
      </a:defRPr>
    </a:lvl7pPr>
    <a:lvl8pPr marL="3200400" algn="l" defTabSz="914400" rtl="0" eaLnBrk="1" latinLnBrk="0" hangingPunct="1">
      <a:defRPr b="1" kern="1200">
        <a:solidFill>
          <a:schemeClr val="tx1"/>
        </a:solidFill>
        <a:latin typeface="Arial" pitchFamily="34" charset="0"/>
        <a:ea typeface="+mn-ea"/>
        <a:cs typeface="Arial" pitchFamily="34" charset="0"/>
      </a:defRPr>
    </a:lvl8pPr>
    <a:lvl9pPr marL="3657600" algn="l" defTabSz="914400" rtl="0" eaLnBrk="1" latinLnBrk="0" hangingPunct="1">
      <a:defRPr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548" autoAdjust="0"/>
  </p:normalViewPr>
  <p:slideViewPr>
    <p:cSldViewPr snapToGrid="0">
      <p:cViewPr varScale="1">
        <p:scale>
          <a:sx n="65" d="100"/>
          <a:sy n="65" d="100"/>
        </p:scale>
        <p:origin x="171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65B756F1-8AF9-4213-873B-731105AE82E5}" type="slidenum">
              <a:rPr lang="en-US"/>
              <a:pPr/>
              <a:t>‹#›</a:t>
            </a:fld>
            <a:endParaRPr lang="en-US"/>
          </a:p>
        </p:txBody>
      </p:sp>
    </p:spTree>
    <p:extLst>
      <p:ext uri="{BB962C8B-B14F-4D97-AF65-F5344CB8AC3E}">
        <p14:creationId xmlns:p14="http://schemas.microsoft.com/office/powerpoint/2010/main" val="25163560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defRPr/>
            </a:lvl1pPr>
          </a:lstStyle>
          <a:p>
            <a:pPr lvl="0"/>
            <a:r>
              <a:rPr lang="en-US" noProof="0" smtClean="0"/>
              <a:t>Click to edit Master title style</a:t>
            </a:r>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68D3CEE4-EA15-45F0-9DE8-2B6D6D7FE91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F685D5-0D95-47A9-A416-11BD73EC4080}" type="slidenum">
              <a:rPr lang="en-US"/>
              <a:pPr/>
              <a:t>‹#›</a:t>
            </a:fld>
            <a:endParaRPr lang="en-US"/>
          </a:p>
        </p:txBody>
      </p:sp>
    </p:spTree>
    <p:extLst>
      <p:ext uri="{BB962C8B-B14F-4D97-AF65-F5344CB8AC3E}">
        <p14:creationId xmlns:p14="http://schemas.microsoft.com/office/powerpoint/2010/main" val="392551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19AC2F6-F213-4660-827E-2AE6FE2231FE}" type="slidenum">
              <a:rPr lang="en-US"/>
              <a:pPr/>
              <a:t>‹#›</a:t>
            </a:fld>
            <a:endParaRPr lang="en-US"/>
          </a:p>
        </p:txBody>
      </p:sp>
    </p:spTree>
    <p:extLst>
      <p:ext uri="{BB962C8B-B14F-4D97-AF65-F5344CB8AC3E}">
        <p14:creationId xmlns:p14="http://schemas.microsoft.com/office/powerpoint/2010/main" val="220576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C61F3FAE-A331-454D-A8D3-91F415DAD24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2B94CD-CC3B-45B0-871B-ED0789717882}" type="slidenum">
              <a:rPr lang="en-US"/>
              <a:pPr/>
              <a:t>‹#›</a:t>
            </a:fld>
            <a:endParaRPr lang="en-US"/>
          </a:p>
        </p:txBody>
      </p:sp>
    </p:spTree>
    <p:extLst>
      <p:ext uri="{BB962C8B-B14F-4D97-AF65-F5344CB8AC3E}">
        <p14:creationId xmlns:p14="http://schemas.microsoft.com/office/powerpoint/2010/main" val="360640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13D5F0F-1F04-46D5-8E26-B0C0C4FF4E70}" type="slidenum">
              <a:rPr lang="en-US"/>
              <a:pPr/>
              <a:t>‹#›</a:t>
            </a:fld>
            <a:endParaRPr lang="en-US"/>
          </a:p>
        </p:txBody>
      </p:sp>
    </p:spTree>
    <p:extLst>
      <p:ext uri="{BB962C8B-B14F-4D97-AF65-F5344CB8AC3E}">
        <p14:creationId xmlns:p14="http://schemas.microsoft.com/office/powerpoint/2010/main" val="142732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C94AEB-37C4-41A6-9B17-F6D0C7D7EBAA}" type="slidenum">
              <a:rPr lang="en-US"/>
              <a:pPr/>
              <a:t>‹#›</a:t>
            </a:fld>
            <a:endParaRPr lang="en-US"/>
          </a:p>
        </p:txBody>
      </p:sp>
    </p:spTree>
    <p:extLst>
      <p:ext uri="{BB962C8B-B14F-4D97-AF65-F5344CB8AC3E}">
        <p14:creationId xmlns:p14="http://schemas.microsoft.com/office/powerpoint/2010/main" val="3627691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9187BDA-D02F-42C0-9139-653FD72226F6}" type="slidenum">
              <a:rPr lang="en-US"/>
              <a:pPr/>
              <a:t>‹#›</a:t>
            </a:fld>
            <a:endParaRPr lang="en-US"/>
          </a:p>
        </p:txBody>
      </p:sp>
    </p:spTree>
    <p:extLst>
      <p:ext uri="{BB962C8B-B14F-4D97-AF65-F5344CB8AC3E}">
        <p14:creationId xmlns:p14="http://schemas.microsoft.com/office/powerpoint/2010/main" val="1544299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0819111-B695-4F51-B356-B62EE5B270B5}" type="slidenum">
              <a:rPr lang="en-US"/>
              <a:pPr/>
              <a:t>‹#›</a:t>
            </a:fld>
            <a:endParaRPr lang="en-US"/>
          </a:p>
        </p:txBody>
      </p:sp>
    </p:spTree>
    <p:extLst>
      <p:ext uri="{BB962C8B-B14F-4D97-AF65-F5344CB8AC3E}">
        <p14:creationId xmlns:p14="http://schemas.microsoft.com/office/powerpoint/2010/main" val="2421608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DD83EAF-44BE-43B6-9152-027C22CBB884}" type="slidenum">
              <a:rPr lang="en-US"/>
              <a:pPr/>
              <a:t>‹#›</a:t>
            </a:fld>
            <a:endParaRPr lang="en-US"/>
          </a:p>
        </p:txBody>
      </p:sp>
    </p:spTree>
    <p:extLst>
      <p:ext uri="{BB962C8B-B14F-4D97-AF65-F5344CB8AC3E}">
        <p14:creationId xmlns:p14="http://schemas.microsoft.com/office/powerpoint/2010/main" val="3643685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CF8AC3-C7AF-4FE4-A216-DB3A8584AA7D}" type="slidenum">
              <a:rPr lang="en-US"/>
              <a:pPr/>
              <a:t>‹#›</a:t>
            </a:fld>
            <a:endParaRPr lang="en-US"/>
          </a:p>
        </p:txBody>
      </p:sp>
    </p:spTree>
    <p:extLst>
      <p:ext uri="{BB962C8B-B14F-4D97-AF65-F5344CB8AC3E}">
        <p14:creationId xmlns:p14="http://schemas.microsoft.com/office/powerpoint/2010/main" val="305700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C961DB2-8426-4868-B21D-0A5C8C5F7D15}" type="slidenum">
              <a:rPr lang="en-US"/>
              <a:pPr/>
              <a:t>‹#›</a:t>
            </a:fld>
            <a:endParaRPr lang="en-US"/>
          </a:p>
        </p:txBody>
      </p:sp>
    </p:spTree>
    <p:extLst>
      <p:ext uri="{BB962C8B-B14F-4D97-AF65-F5344CB8AC3E}">
        <p14:creationId xmlns:p14="http://schemas.microsoft.com/office/powerpoint/2010/main" val="387436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C014DE9-6323-4BB1-82EE-B271DCA42580}" type="slidenum">
              <a:rPr lang="en-US"/>
              <a:pPr/>
              <a:t>‹#›</a:t>
            </a:fld>
            <a:endParaRPr lang="en-US"/>
          </a:p>
        </p:txBody>
      </p:sp>
    </p:spTree>
    <p:extLst>
      <p:ext uri="{BB962C8B-B14F-4D97-AF65-F5344CB8AC3E}">
        <p14:creationId xmlns:p14="http://schemas.microsoft.com/office/powerpoint/2010/main" val="1574623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2BCF6D-6C10-44E7-BBDB-AE43A56EF316}" type="slidenum">
              <a:rPr lang="en-US"/>
              <a:pPr/>
              <a:t>‹#›</a:t>
            </a:fld>
            <a:endParaRPr lang="en-US"/>
          </a:p>
        </p:txBody>
      </p:sp>
    </p:spTree>
    <p:extLst>
      <p:ext uri="{BB962C8B-B14F-4D97-AF65-F5344CB8AC3E}">
        <p14:creationId xmlns:p14="http://schemas.microsoft.com/office/powerpoint/2010/main" val="337291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1BD205-2759-49BC-B50C-AF7CFA61C3FD}" type="slidenum">
              <a:rPr lang="en-US"/>
              <a:pPr/>
              <a:t>‹#›</a:t>
            </a:fld>
            <a:endParaRPr lang="en-US"/>
          </a:p>
        </p:txBody>
      </p:sp>
    </p:spTree>
    <p:extLst>
      <p:ext uri="{BB962C8B-B14F-4D97-AF65-F5344CB8AC3E}">
        <p14:creationId xmlns:p14="http://schemas.microsoft.com/office/powerpoint/2010/main" val="93161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93C273-6AD2-4C64-B10F-287AF374493B}" type="slidenum">
              <a:rPr lang="en-US"/>
              <a:pPr/>
              <a:t>‹#›</a:t>
            </a:fld>
            <a:endParaRPr lang="en-US"/>
          </a:p>
        </p:txBody>
      </p:sp>
    </p:spTree>
    <p:extLst>
      <p:ext uri="{BB962C8B-B14F-4D97-AF65-F5344CB8AC3E}">
        <p14:creationId xmlns:p14="http://schemas.microsoft.com/office/powerpoint/2010/main" val="1405125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4656339-A473-4CF0-983A-A3F49E40815E}" type="slidenum">
              <a:rPr lang="en-US"/>
              <a:pPr/>
              <a:t>‹#›</a:t>
            </a:fld>
            <a:endParaRPr lang="en-US"/>
          </a:p>
        </p:txBody>
      </p:sp>
    </p:spTree>
    <p:extLst>
      <p:ext uri="{BB962C8B-B14F-4D97-AF65-F5344CB8AC3E}">
        <p14:creationId xmlns:p14="http://schemas.microsoft.com/office/powerpoint/2010/main" val="5902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1B4E641-7647-464C-BA67-46EA5E5CEFD2}" type="slidenum">
              <a:rPr lang="en-US"/>
              <a:pPr/>
              <a:t>‹#›</a:t>
            </a:fld>
            <a:endParaRPr lang="en-US"/>
          </a:p>
        </p:txBody>
      </p:sp>
    </p:spTree>
    <p:extLst>
      <p:ext uri="{BB962C8B-B14F-4D97-AF65-F5344CB8AC3E}">
        <p14:creationId xmlns:p14="http://schemas.microsoft.com/office/powerpoint/2010/main" val="131197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3DC356F-08B9-47E7-9F9F-6590FB17A5D6}" type="slidenum">
              <a:rPr lang="en-US"/>
              <a:pPr/>
              <a:t>‹#›</a:t>
            </a:fld>
            <a:endParaRPr lang="en-US"/>
          </a:p>
        </p:txBody>
      </p:sp>
    </p:spTree>
    <p:extLst>
      <p:ext uri="{BB962C8B-B14F-4D97-AF65-F5344CB8AC3E}">
        <p14:creationId xmlns:p14="http://schemas.microsoft.com/office/powerpoint/2010/main" val="406424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1027DA0-EC4C-42E7-97DC-D25272D3C076}" type="slidenum">
              <a:rPr lang="en-US"/>
              <a:pPr/>
              <a:t>‹#›</a:t>
            </a:fld>
            <a:endParaRPr lang="en-US"/>
          </a:p>
        </p:txBody>
      </p:sp>
    </p:spTree>
    <p:extLst>
      <p:ext uri="{BB962C8B-B14F-4D97-AF65-F5344CB8AC3E}">
        <p14:creationId xmlns:p14="http://schemas.microsoft.com/office/powerpoint/2010/main" val="2857507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6B0760-A955-4BAD-8494-E5411F55D48A}" type="slidenum">
              <a:rPr lang="en-US"/>
              <a:pPr/>
              <a:t>‹#›</a:t>
            </a:fld>
            <a:endParaRPr lang="en-US"/>
          </a:p>
        </p:txBody>
      </p:sp>
    </p:spTree>
    <p:extLst>
      <p:ext uri="{BB962C8B-B14F-4D97-AF65-F5344CB8AC3E}">
        <p14:creationId xmlns:p14="http://schemas.microsoft.com/office/powerpoint/2010/main" val="23718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7FB953C-1393-40B8-9514-765173751FBA}" type="slidenum">
              <a:rPr lang="en-US"/>
              <a:pPr/>
              <a:t>‹#›</a:t>
            </a:fld>
            <a:endParaRPr lang="en-US"/>
          </a:p>
        </p:txBody>
      </p:sp>
    </p:spTree>
    <p:extLst>
      <p:ext uri="{BB962C8B-B14F-4D97-AF65-F5344CB8AC3E}">
        <p14:creationId xmlns:p14="http://schemas.microsoft.com/office/powerpoint/2010/main" val="9259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56AFCD5B-3BAB-4AD0-B7F0-562E1BB4C70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CFCA1DAC-1C3A-46E2-871E-47759B977D0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106128" y="1710813"/>
            <a:ext cx="7654414" cy="1889637"/>
          </a:xfrm>
        </p:spPr>
        <p:txBody>
          <a:bodyPr/>
          <a:lstStyle/>
          <a:p>
            <a:pPr algn="ctr"/>
            <a:r>
              <a:rPr lang="en-US" sz="5400" b="1" dirty="0"/>
              <a:t>Here's What Weddings Looked Like</a:t>
            </a:r>
          </a:p>
        </p:txBody>
      </p:sp>
      <p:sp>
        <p:nvSpPr>
          <p:cNvPr id="51203"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1560503"/>
          </a:xfrm>
          <a:prstGeom prst="rect">
            <a:avLst/>
          </a:prstGeom>
        </p:spPr>
      </p:pic>
      <p:sp>
        <p:nvSpPr>
          <p:cNvPr id="2" name="Title 1"/>
          <p:cNvSpPr>
            <a:spLocks noGrp="1"/>
          </p:cNvSpPr>
          <p:nvPr>
            <p:ph type="title"/>
          </p:nvPr>
        </p:nvSpPr>
        <p:spPr>
          <a:xfrm>
            <a:off x="0" y="0"/>
            <a:ext cx="9144000" cy="2227006"/>
          </a:xfrm>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1336296" y="1560503"/>
            <a:ext cx="6647308" cy="5297498"/>
          </a:xfrm>
          <a:prstGeom prst="rect">
            <a:avLst/>
          </a:prstGeom>
        </p:spPr>
      </p:pic>
    </p:spTree>
    <p:extLst>
      <p:ext uri="{BB962C8B-B14F-4D97-AF65-F5344CB8AC3E}">
        <p14:creationId xmlns:p14="http://schemas.microsoft.com/office/powerpoint/2010/main" val="21054995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2270542"/>
          </a:xfrm>
        </p:spPr>
        <p:txBody>
          <a:bodyPr/>
          <a:lstStyle/>
          <a:p>
            <a:r>
              <a:rPr lang="en-US" sz="2800" dirty="0"/>
              <a:t/>
            </a:r>
            <a:br>
              <a:rPr lang="en-US" sz="2800" dirty="0"/>
            </a:br>
            <a:r>
              <a:rPr lang="en-US" sz="2800" dirty="0"/>
              <a:t>2009</a:t>
            </a:r>
            <a:br>
              <a:rPr lang="en-US" sz="2800" dirty="0"/>
            </a:br>
            <a:r>
              <a:rPr lang="en-US" sz="2800" dirty="0" smtClean="0"/>
              <a:t>the </a:t>
            </a:r>
            <a:r>
              <a:rPr lang="en-US" sz="2800" dirty="0"/>
              <a:t>"JK Wedding Dance" video went viral, brides everywhere were inspired to turn their ceremonies into entertainment, with flash mob-style dances down the aisle.</a:t>
            </a:r>
          </a:p>
        </p:txBody>
      </p:sp>
      <p:pic>
        <p:nvPicPr>
          <p:cNvPr id="4" name="Content Placeholder 3"/>
          <p:cNvPicPr>
            <a:picLocks noGrp="1" noChangeAspect="1"/>
          </p:cNvPicPr>
          <p:nvPr>
            <p:ph idx="1"/>
          </p:nvPr>
        </p:nvPicPr>
        <p:blipFill>
          <a:blip r:embed="rId2"/>
          <a:stretch>
            <a:fillRect/>
          </a:stretch>
        </p:blipFill>
        <p:spPr>
          <a:xfrm>
            <a:off x="-1" y="2270542"/>
            <a:ext cx="9040761" cy="4446759"/>
          </a:xfrm>
          <a:prstGeom prst="rect">
            <a:avLst/>
          </a:prstGeom>
        </p:spPr>
      </p:pic>
    </p:spTree>
    <p:extLst>
      <p:ext uri="{BB962C8B-B14F-4D97-AF65-F5344CB8AC3E}">
        <p14:creationId xmlns:p14="http://schemas.microsoft.com/office/powerpoint/2010/main" val="29880161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39" y="90282"/>
            <a:ext cx="9040761" cy="1509918"/>
          </a:xfrm>
        </p:spPr>
        <p:txBody>
          <a:bodyPr/>
          <a:lstStyle/>
          <a:p>
            <a:r>
              <a:rPr lang="en-US" sz="2400" dirty="0"/>
              <a:t/>
            </a:r>
            <a:br>
              <a:rPr lang="en-US" sz="2400" dirty="0"/>
            </a:br>
            <a:r>
              <a:rPr lang="en-US" sz="2400" dirty="0"/>
              <a:t>2010</a:t>
            </a:r>
            <a:br>
              <a:rPr lang="en-US" sz="2400" dirty="0"/>
            </a:br>
            <a:r>
              <a:rPr lang="en-US" sz="2400" dirty="0" smtClean="0"/>
              <a:t>launches </a:t>
            </a:r>
            <a:r>
              <a:rPr lang="en-US" sz="2400" dirty="0"/>
              <a:t>and engaged women begin using the social network to find inspiration for the wedding of their dreams, spawning the term "Pinterest bride."</a:t>
            </a:r>
          </a:p>
        </p:txBody>
      </p:sp>
      <p:pic>
        <p:nvPicPr>
          <p:cNvPr id="4" name="Content Placeholder 3"/>
          <p:cNvPicPr>
            <a:picLocks noGrp="1" noChangeAspect="1"/>
          </p:cNvPicPr>
          <p:nvPr>
            <p:ph idx="1"/>
          </p:nvPr>
        </p:nvPicPr>
        <p:blipFill>
          <a:blip r:embed="rId2"/>
          <a:stretch>
            <a:fillRect/>
          </a:stretch>
        </p:blipFill>
        <p:spPr>
          <a:xfrm>
            <a:off x="0" y="1600200"/>
            <a:ext cx="9144000" cy="5030789"/>
          </a:xfrm>
          <a:prstGeom prst="rect">
            <a:avLst/>
          </a:prstGeom>
        </p:spPr>
      </p:pic>
    </p:spTree>
    <p:extLst>
      <p:ext uri="{BB962C8B-B14F-4D97-AF65-F5344CB8AC3E}">
        <p14:creationId xmlns:p14="http://schemas.microsoft.com/office/powerpoint/2010/main" val="2525899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876" y="0"/>
            <a:ext cx="8226425" cy="566020"/>
          </a:xfrm>
        </p:spPr>
        <p:txBody>
          <a:bodyPr/>
          <a:lstStyle/>
          <a:p>
            <a:r>
              <a:rPr lang="en-US" dirty="0" smtClean="0"/>
              <a:t>2011</a:t>
            </a:r>
            <a:endParaRPr lang="en-US" dirty="0"/>
          </a:p>
        </p:txBody>
      </p:sp>
      <p:pic>
        <p:nvPicPr>
          <p:cNvPr id="4" name="Content Placeholder 3"/>
          <p:cNvPicPr>
            <a:picLocks noGrp="1" noChangeAspect="1"/>
          </p:cNvPicPr>
          <p:nvPr>
            <p:ph idx="1"/>
          </p:nvPr>
        </p:nvPicPr>
        <p:blipFill>
          <a:blip r:embed="rId2"/>
          <a:stretch>
            <a:fillRect/>
          </a:stretch>
        </p:blipFill>
        <p:spPr>
          <a:xfrm>
            <a:off x="833411" y="1909849"/>
            <a:ext cx="7426017" cy="4948152"/>
          </a:xfrm>
          <a:prstGeom prst="rect">
            <a:avLst/>
          </a:prstGeom>
        </p:spPr>
      </p:pic>
      <p:pic>
        <p:nvPicPr>
          <p:cNvPr id="5" name="Picture 4"/>
          <p:cNvPicPr>
            <a:picLocks noChangeAspect="1"/>
          </p:cNvPicPr>
          <p:nvPr/>
        </p:nvPicPr>
        <p:blipFill>
          <a:blip r:embed="rId3"/>
          <a:stretch>
            <a:fillRect/>
          </a:stretch>
        </p:blipFill>
        <p:spPr>
          <a:xfrm>
            <a:off x="0" y="420328"/>
            <a:ext cx="9144000" cy="1489520"/>
          </a:xfrm>
          <a:prstGeom prst="rect">
            <a:avLst/>
          </a:prstGeom>
        </p:spPr>
      </p:pic>
    </p:spTree>
    <p:extLst>
      <p:ext uri="{BB962C8B-B14F-4D97-AF65-F5344CB8AC3E}">
        <p14:creationId xmlns:p14="http://schemas.microsoft.com/office/powerpoint/2010/main" val="15993679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273" y="0"/>
            <a:ext cx="3753727" cy="6636774"/>
          </a:xfrm>
        </p:spPr>
        <p:txBody>
          <a:bodyPr/>
          <a:lstStyle/>
          <a:p>
            <a:r>
              <a:rPr lang="en-US" dirty="0"/>
              <a:t/>
            </a:r>
            <a:br>
              <a:rPr lang="en-US" dirty="0"/>
            </a:br>
            <a:r>
              <a:rPr lang="en-US" dirty="0"/>
              <a:t>2012</a:t>
            </a:r>
            <a:br>
              <a:rPr lang="en-US" dirty="0"/>
            </a:br>
            <a:r>
              <a:rPr lang="en-US" dirty="0" smtClean="0"/>
              <a:t>Style </a:t>
            </a:r>
            <a:r>
              <a:rPr lang="en-US" dirty="0"/>
              <a:t>Me Pretty launched in 2007, A Practical Wedding launched in 2008, 100 Layer Cake launched in 2009—and by 2012, brides everywhere were turning to wedding blogs as a way to plan their big day.</a:t>
            </a:r>
          </a:p>
        </p:txBody>
      </p:sp>
      <p:pic>
        <p:nvPicPr>
          <p:cNvPr id="4" name="Content Placeholder 3"/>
          <p:cNvPicPr>
            <a:picLocks noGrp="1" noChangeAspect="1"/>
          </p:cNvPicPr>
          <p:nvPr>
            <p:ph idx="1"/>
          </p:nvPr>
        </p:nvPicPr>
        <p:blipFill>
          <a:blip r:embed="rId2"/>
          <a:stretch>
            <a:fillRect/>
          </a:stretch>
        </p:blipFill>
        <p:spPr>
          <a:xfrm>
            <a:off x="0" y="0"/>
            <a:ext cx="5390273" cy="6636774"/>
          </a:xfrm>
          <a:prstGeom prst="rect">
            <a:avLst/>
          </a:prstGeom>
        </p:spPr>
      </p:pic>
    </p:spTree>
    <p:extLst>
      <p:ext uri="{BB962C8B-B14F-4D97-AF65-F5344CB8AC3E}">
        <p14:creationId xmlns:p14="http://schemas.microsoft.com/office/powerpoint/2010/main" val="29138035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316" y="191729"/>
            <a:ext cx="5176684" cy="6518787"/>
          </a:xfrm>
        </p:spPr>
        <p:txBody>
          <a:bodyPr/>
          <a:lstStyle/>
          <a:p>
            <a:r>
              <a:rPr lang="en-US" dirty="0"/>
              <a:t/>
            </a:r>
            <a:br>
              <a:rPr lang="en-US" dirty="0"/>
            </a:br>
            <a:r>
              <a:rPr lang="en-US" dirty="0"/>
              <a:t>2013</a:t>
            </a:r>
            <a:br>
              <a:rPr lang="en-US" dirty="0"/>
            </a:br>
            <a:r>
              <a:rPr lang="en-US" dirty="0"/>
              <a:t/>
            </a:r>
            <a:br>
              <a:rPr lang="en-US" dirty="0"/>
            </a:br>
            <a:r>
              <a:rPr lang="en-US" dirty="0"/>
              <a:t>Kelly Clarkson married Brandon </a:t>
            </a:r>
            <a:r>
              <a:rPr lang="en-US" dirty="0" err="1"/>
              <a:t>Blackstock</a:t>
            </a:r>
            <a:r>
              <a:rPr lang="en-US" dirty="0"/>
              <a:t> in a scenic ceremony at Blackberry Farm, a pastoral Tennessee resort. Kelly's romantic dress with lace sleeves is a nod towards the vintage wedding style that's come back in vogue in recent years.</a:t>
            </a:r>
          </a:p>
        </p:txBody>
      </p:sp>
      <p:pic>
        <p:nvPicPr>
          <p:cNvPr id="4" name="Content Placeholder 3"/>
          <p:cNvPicPr>
            <a:picLocks noGrp="1" noChangeAspect="1"/>
          </p:cNvPicPr>
          <p:nvPr>
            <p:ph idx="1"/>
          </p:nvPr>
        </p:nvPicPr>
        <p:blipFill>
          <a:blip r:embed="rId2"/>
          <a:stretch>
            <a:fillRect/>
          </a:stretch>
        </p:blipFill>
        <p:spPr>
          <a:xfrm>
            <a:off x="-1" y="0"/>
            <a:ext cx="3864077" cy="6890938"/>
          </a:xfrm>
          <a:prstGeom prst="rect">
            <a:avLst/>
          </a:prstGeom>
        </p:spPr>
      </p:pic>
    </p:spTree>
    <p:extLst>
      <p:ext uri="{BB962C8B-B14F-4D97-AF65-F5344CB8AC3E}">
        <p14:creationId xmlns:p14="http://schemas.microsoft.com/office/powerpoint/2010/main" val="25395142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62"/>
            <a:ext cx="3377381" cy="6869062"/>
          </a:xfrm>
        </p:spPr>
        <p:txBody>
          <a:bodyPr/>
          <a:lstStyle/>
          <a:p>
            <a:r>
              <a:rPr lang="en-US" sz="2800" dirty="0"/>
              <a:t/>
            </a:r>
            <a:br>
              <a:rPr lang="en-US" sz="2800" dirty="0"/>
            </a:br>
            <a:r>
              <a:rPr lang="en-US" sz="2800" dirty="0"/>
              <a:t>2014</a:t>
            </a:r>
            <a:br>
              <a:rPr lang="en-US" sz="2800" dirty="0"/>
            </a:br>
            <a:r>
              <a:rPr lang="en-US" sz="2800" dirty="0"/>
              <a:t/>
            </a:r>
            <a:br>
              <a:rPr lang="en-US" sz="2800" dirty="0"/>
            </a:br>
            <a:r>
              <a:rPr lang="en-US" sz="2800" dirty="0"/>
              <a:t>The social media obsession has officially infiltrated weddings, with couples inventing wedding hashtags to encourage guests to post photos to platforms like Instagram and Twitter. </a:t>
            </a:r>
            <a:r>
              <a:rPr lang="en-US" sz="2800" dirty="0" smtClean="0"/>
              <a:t/>
            </a:r>
            <a:br>
              <a:rPr lang="en-US" sz="2800" dirty="0" smtClean="0"/>
            </a:br>
            <a:r>
              <a:rPr lang="en-US" sz="2800" dirty="0"/>
              <a:t/>
            </a:r>
            <a:br>
              <a:rPr lang="en-US" sz="2800" dirty="0"/>
            </a:br>
            <a:endParaRPr lang="en-US" sz="2800" dirty="0"/>
          </a:p>
        </p:txBody>
      </p:sp>
      <p:pic>
        <p:nvPicPr>
          <p:cNvPr id="4" name="Content Placeholder 3"/>
          <p:cNvPicPr>
            <a:picLocks noGrp="1" noChangeAspect="1"/>
          </p:cNvPicPr>
          <p:nvPr>
            <p:ph idx="1"/>
          </p:nvPr>
        </p:nvPicPr>
        <p:blipFill>
          <a:blip r:embed="rId2"/>
          <a:stretch>
            <a:fillRect/>
          </a:stretch>
        </p:blipFill>
        <p:spPr>
          <a:xfrm>
            <a:off x="3377381" y="560438"/>
            <a:ext cx="5766619" cy="5766619"/>
          </a:xfrm>
          <a:prstGeom prst="rect">
            <a:avLst/>
          </a:prstGeom>
        </p:spPr>
      </p:pic>
    </p:spTree>
    <p:extLst>
      <p:ext uri="{BB962C8B-B14F-4D97-AF65-F5344CB8AC3E}">
        <p14:creationId xmlns:p14="http://schemas.microsoft.com/office/powerpoint/2010/main" val="29128794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9559" y="1403226"/>
            <a:ext cx="9153559" cy="5454774"/>
          </a:xfrm>
          <a:prstGeom prst="rect">
            <a:avLst/>
          </a:prstGeom>
        </p:spPr>
      </p:pic>
      <p:pic>
        <p:nvPicPr>
          <p:cNvPr id="4" name="Picture 3"/>
          <p:cNvPicPr>
            <a:picLocks noChangeAspect="1"/>
          </p:cNvPicPr>
          <p:nvPr/>
        </p:nvPicPr>
        <p:blipFill>
          <a:blip r:embed="rId3"/>
          <a:stretch>
            <a:fillRect/>
          </a:stretch>
        </p:blipFill>
        <p:spPr>
          <a:xfrm>
            <a:off x="0" y="-1"/>
            <a:ext cx="9144000" cy="1304345"/>
          </a:xfrm>
          <a:prstGeom prst="rect">
            <a:avLst/>
          </a:prstGeom>
        </p:spPr>
      </p:pic>
    </p:spTree>
    <p:extLst>
      <p:ext uri="{BB962C8B-B14F-4D97-AF65-F5344CB8AC3E}">
        <p14:creationId xmlns:p14="http://schemas.microsoft.com/office/powerpoint/2010/main" val="30087463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12606"/>
          </a:xfrm>
        </p:spPr>
        <p:txBody>
          <a:bodyPr/>
          <a:lstStyle/>
          <a:p>
            <a:r>
              <a:rPr lang="en-US" sz="2800" dirty="0"/>
              <a:t/>
            </a:r>
            <a:br>
              <a:rPr lang="en-US" sz="2800" dirty="0"/>
            </a:br>
            <a:r>
              <a:rPr lang="en-US" sz="2800" dirty="0" smtClean="0"/>
              <a:t>2016 - Prince </a:t>
            </a:r>
            <a:r>
              <a:rPr lang="en-US" sz="2800" dirty="0"/>
              <a:t>William and Kate Middleton celebrated their fifth wedding anniversary on April 29, as the world takes a look back at their fairytale nuptials.</a:t>
            </a:r>
          </a:p>
        </p:txBody>
      </p:sp>
      <p:pic>
        <p:nvPicPr>
          <p:cNvPr id="4" name="Content Placeholder 3"/>
          <p:cNvPicPr>
            <a:picLocks noGrp="1" noChangeAspect="1"/>
          </p:cNvPicPr>
          <p:nvPr>
            <p:ph idx="1"/>
          </p:nvPr>
        </p:nvPicPr>
        <p:blipFill>
          <a:blip r:embed="rId2"/>
          <a:stretch>
            <a:fillRect/>
          </a:stretch>
        </p:blipFill>
        <p:spPr>
          <a:xfrm>
            <a:off x="834388" y="1312606"/>
            <a:ext cx="7475222" cy="5545394"/>
          </a:xfrm>
          <a:prstGeom prst="rect">
            <a:avLst/>
          </a:prstGeom>
        </p:spPr>
      </p:pic>
    </p:spTree>
    <p:extLst>
      <p:ext uri="{BB962C8B-B14F-4D97-AF65-F5344CB8AC3E}">
        <p14:creationId xmlns:p14="http://schemas.microsoft.com/office/powerpoint/2010/main" val="455450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0228"/>
            <a:ext cx="9144000" cy="140336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1151162" y="1417638"/>
            <a:ext cx="6835326" cy="5440362"/>
          </a:xfrm>
          <a:prstGeom prst="rect">
            <a:avLst/>
          </a:prstGeom>
        </p:spPr>
      </p:pic>
    </p:spTree>
    <p:extLst>
      <p:ext uri="{BB962C8B-B14F-4D97-AF65-F5344CB8AC3E}">
        <p14:creationId xmlns:p14="http://schemas.microsoft.com/office/powerpoint/2010/main" val="1757979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268951"/>
            <a:ext cx="9144000" cy="1589049"/>
          </a:xfrm>
          <a:prstGeom prst="rect">
            <a:avLst/>
          </a:prstGeom>
        </p:spPr>
      </p:pic>
      <p:pic>
        <p:nvPicPr>
          <p:cNvPr id="5" name="Picture 4"/>
          <p:cNvPicPr>
            <a:picLocks noChangeAspect="1"/>
          </p:cNvPicPr>
          <p:nvPr/>
        </p:nvPicPr>
        <p:blipFill>
          <a:blip r:embed="rId3"/>
          <a:stretch>
            <a:fillRect/>
          </a:stretch>
        </p:blipFill>
        <p:spPr>
          <a:xfrm>
            <a:off x="363961" y="0"/>
            <a:ext cx="8409727" cy="5268951"/>
          </a:xfrm>
          <a:prstGeom prst="rect">
            <a:avLst/>
          </a:prstGeom>
        </p:spPr>
      </p:pic>
    </p:spTree>
    <p:extLst>
      <p:ext uri="{BB962C8B-B14F-4D97-AF65-F5344CB8AC3E}">
        <p14:creationId xmlns:p14="http://schemas.microsoft.com/office/powerpoint/2010/main" val="784810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1334378"/>
          </a:xfrm>
          <a:prstGeom prst="rect">
            <a:avLst/>
          </a:prstGeom>
        </p:spPr>
      </p:pic>
      <p:pic>
        <p:nvPicPr>
          <p:cNvPr id="5" name="Content Placeholder 4"/>
          <p:cNvPicPr>
            <a:picLocks noGrp="1" noChangeAspect="1"/>
          </p:cNvPicPr>
          <p:nvPr>
            <p:ph idx="1"/>
          </p:nvPr>
        </p:nvPicPr>
        <p:blipFill>
          <a:blip r:embed="rId3"/>
          <a:stretch>
            <a:fillRect/>
          </a:stretch>
        </p:blipFill>
        <p:spPr>
          <a:xfrm>
            <a:off x="1119736" y="1334378"/>
            <a:ext cx="6904527" cy="5523622"/>
          </a:xfrm>
          <a:prstGeom prst="rect">
            <a:avLst/>
          </a:prstGeom>
        </p:spPr>
      </p:pic>
    </p:spTree>
    <p:extLst>
      <p:ext uri="{BB962C8B-B14F-4D97-AF65-F5344CB8AC3E}">
        <p14:creationId xmlns:p14="http://schemas.microsoft.com/office/powerpoint/2010/main" val="321506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890"/>
            <a:ext cx="4070741" cy="6450626"/>
          </a:xfrm>
        </p:spPr>
        <p:txBody>
          <a:bodyPr/>
          <a:lstStyle/>
          <a:p>
            <a:r>
              <a:rPr lang="en-US" dirty="0"/>
              <a:t/>
            </a:r>
            <a:br>
              <a:rPr lang="en-US" dirty="0"/>
            </a:br>
            <a:r>
              <a:rPr lang="en-US" dirty="0"/>
              <a:t>1926</a:t>
            </a:r>
            <a:br>
              <a:rPr lang="en-US" dirty="0"/>
            </a:br>
            <a:r>
              <a:rPr lang="en-US" dirty="0"/>
              <a:t/>
            </a:r>
            <a:br>
              <a:rPr lang="en-US" dirty="0"/>
            </a:br>
            <a:r>
              <a:rPr lang="en-US" dirty="0"/>
              <a:t>In December 1926, guests showered legendary director Alfred Hitchcock and Alma </a:t>
            </a:r>
            <a:r>
              <a:rPr lang="en-US" dirty="0" err="1"/>
              <a:t>Reville</a:t>
            </a:r>
            <a:r>
              <a:rPr lang="en-US" dirty="0"/>
              <a:t> after the two got "hitch"-ed.</a:t>
            </a:r>
            <a:br>
              <a:rPr lang="en-US" dirty="0"/>
            </a:br>
            <a:r>
              <a:rPr lang="en-US" dirty="0" smtClean="0"/>
              <a:t/>
            </a:r>
            <a:br>
              <a:rPr lang="en-US" dirty="0" smtClean="0"/>
            </a:b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4070741" y="125361"/>
            <a:ext cx="5073259" cy="6732639"/>
          </a:xfrm>
          <a:prstGeom prst="rect">
            <a:avLst/>
          </a:prstGeom>
        </p:spPr>
      </p:pic>
    </p:spTree>
    <p:extLst>
      <p:ext uri="{BB962C8B-B14F-4D97-AF65-F5344CB8AC3E}">
        <p14:creationId xmlns:p14="http://schemas.microsoft.com/office/powerpoint/2010/main" val="29779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03991" y="1651000"/>
            <a:ext cx="7936018" cy="5207000"/>
          </a:xfrm>
          <a:prstGeom prst="rect">
            <a:avLst/>
          </a:prstGeom>
        </p:spPr>
      </p:pic>
      <p:pic>
        <p:nvPicPr>
          <p:cNvPr id="4" name="Picture 3"/>
          <p:cNvPicPr>
            <a:picLocks noChangeAspect="1"/>
          </p:cNvPicPr>
          <p:nvPr/>
        </p:nvPicPr>
        <p:blipFill>
          <a:blip r:embed="rId3"/>
          <a:stretch>
            <a:fillRect/>
          </a:stretch>
        </p:blipFill>
        <p:spPr>
          <a:xfrm>
            <a:off x="0" y="0"/>
            <a:ext cx="9144000" cy="1651379"/>
          </a:xfrm>
          <a:prstGeom prst="rect">
            <a:avLst/>
          </a:prstGeom>
        </p:spPr>
      </p:pic>
    </p:spTree>
    <p:extLst>
      <p:ext uri="{BB962C8B-B14F-4D97-AF65-F5344CB8AC3E}">
        <p14:creationId xmlns:p14="http://schemas.microsoft.com/office/powerpoint/2010/main" val="3769044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992"/>
          <a:stretch/>
        </p:blipFill>
        <p:spPr>
          <a:xfrm>
            <a:off x="0" y="-73742"/>
            <a:ext cx="9144000" cy="6931742"/>
          </a:xfrm>
          <a:prstGeom prst="rect">
            <a:avLst/>
          </a:prstGeom>
        </p:spPr>
      </p:pic>
      <p:sp>
        <p:nvSpPr>
          <p:cNvPr id="2" name="Title 1"/>
          <p:cNvSpPr>
            <a:spLocks noGrp="1"/>
          </p:cNvSpPr>
          <p:nvPr>
            <p:ph type="title"/>
          </p:nvPr>
        </p:nvSpPr>
        <p:spPr>
          <a:xfrm>
            <a:off x="1135626" y="274638"/>
            <a:ext cx="7546412" cy="433285"/>
          </a:xfrm>
        </p:spPr>
        <p:txBody>
          <a:bodyPr/>
          <a:lstStyle/>
          <a:p>
            <a:r>
              <a:rPr lang="en-US" dirty="0" smtClean="0"/>
              <a:t>1928</a:t>
            </a:r>
            <a:endParaRPr lang="en-US" dirty="0"/>
          </a:p>
        </p:txBody>
      </p:sp>
    </p:spTree>
    <p:extLst>
      <p:ext uri="{BB962C8B-B14F-4D97-AF65-F5344CB8AC3E}">
        <p14:creationId xmlns:p14="http://schemas.microsoft.com/office/powerpoint/2010/main" val="412992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29908" y="1524000"/>
            <a:ext cx="8284183" cy="5334000"/>
          </a:xfrm>
          <a:prstGeom prst="rect">
            <a:avLst/>
          </a:prstGeom>
        </p:spPr>
      </p:pic>
      <p:pic>
        <p:nvPicPr>
          <p:cNvPr id="4" name="Picture 3"/>
          <p:cNvPicPr>
            <a:picLocks noChangeAspect="1"/>
          </p:cNvPicPr>
          <p:nvPr/>
        </p:nvPicPr>
        <p:blipFill>
          <a:blip r:embed="rId3"/>
          <a:stretch>
            <a:fillRect/>
          </a:stretch>
        </p:blipFill>
        <p:spPr>
          <a:xfrm>
            <a:off x="0" y="0"/>
            <a:ext cx="9144000" cy="1524000"/>
          </a:xfrm>
          <a:prstGeom prst="rect">
            <a:avLst/>
          </a:prstGeom>
        </p:spPr>
      </p:pic>
    </p:spTree>
    <p:extLst>
      <p:ext uri="{BB962C8B-B14F-4D97-AF65-F5344CB8AC3E}">
        <p14:creationId xmlns:p14="http://schemas.microsoft.com/office/powerpoint/2010/main" val="875417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75829" cy="6858000"/>
          </a:xfrm>
        </p:spPr>
        <p:txBody>
          <a:bodyPr/>
          <a:lstStyle/>
          <a:p>
            <a:r>
              <a:rPr lang="en-US" sz="2400" dirty="0"/>
              <a:t/>
            </a:r>
            <a:br>
              <a:rPr lang="en-US" sz="2400" dirty="0"/>
            </a:br>
            <a:r>
              <a:rPr lang="en-US" sz="2400" dirty="0"/>
              <a:t>1930</a:t>
            </a:r>
            <a:br>
              <a:rPr lang="en-US" sz="2400" dirty="0"/>
            </a:br>
            <a:r>
              <a:rPr lang="en-US" sz="2400" dirty="0"/>
              <a:t/>
            </a:r>
            <a:br>
              <a:rPr lang="en-US" sz="2400" dirty="0"/>
            </a:br>
            <a:r>
              <a:rPr lang="en-US" sz="2400" dirty="0"/>
              <a:t>Wedding cakes were initially thought of as a luxury item, as the refined sugars needed to make pure white frosting were very expensive. In fact, the term "royal icing" came about thanks to Queen Victoria and her extravagant, </a:t>
            </a:r>
            <a:r>
              <a:rPr lang="en-US" sz="2400" dirty="0" err="1"/>
              <a:t>multitiered</a:t>
            </a:r>
            <a:r>
              <a:rPr lang="en-US" sz="2400" dirty="0"/>
              <a:t> white-frosted wedding cake. Pictured here is a wedding cake from 1930.</a:t>
            </a:r>
            <a:br>
              <a:rPr lang="en-US" sz="2400" dirty="0"/>
            </a:br>
            <a:endParaRPr lang="en-US" sz="2400" dirty="0"/>
          </a:p>
        </p:txBody>
      </p:sp>
      <p:pic>
        <p:nvPicPr>
          <p:cNvPr id="4" name="Content Placeholder 3"/>
          <p:cNvPicPr>
            <a:picLocks noGrp="1" noChangeAspect="1"/>
          </p:cNvPicPr>
          <p:nvPr>
            <p:ph idx="1"/>
          </p:nvPr>
        </p:nvPicPr>
        <p:blipFill>
          <a:blip r:embed="rId2"/>
          <a:stretch>
            <a:fillRect/>
          </a:stretch>
        </p:blipFill>
        <p:spPr>
          <a:xfrm>
            <a:off x="3675829" y="0"/>
            <a:ext cx="5468172" cy="6858000"/>
          </a:xfrm>
          <a:prstGeom prst="rect">
            <a:avLst/>
          </a:prstGeom>
        </p:spPr>
      </p:pic>
    </p:spTree>
    <p:extLst>
      <p:ext uri="{BB962C8B-B14F-4D97-AF65-F5344CB8AC3E}">
        <p14:creationId xmlns:p14="http://schemas.microsoft.com/office/powerpoint/2010/main" val="1866863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1" y="0"/>
            <a:ext cx="3998319" cy="6858000"/>
          </a:xfrm>
        </p:spPr>
        <p:txBody>
          <a:bodyPr/>
          <a:lstStyle/>
          <a:p>
            <a:r>
              <a:rPr lang="en-US" sz="2400" dirty="0"/>
              <a:t/>
            </a:r>
            <a:br>
              <a:rPr lang="en-US" sz="2400" dirty="0"/>
            </a:br>
            <a:r>
              <a:rPr lang="en-US" sz="2400" dirty="0"/>
              <a:t>1931</a:t>
            </a:r>
            <a:br>
              <a:rPr lang="en-US" sz="2400" dirty="0"/>
            </a:br>
            <a:r>
              <a:rPr lang="en-US" sz="2400" dirty="0"/>
              <a:t/>
            </a:r>
            <a:br>
              <a:rPr lang="en-US" sz="2400" dirty="0"/>
            </a:br>
            <a:r>
              <a:rPr lang="en-US" sz="2400" dirty="0"/>
              <a:t>Las Vegas County issued its first gambling license in 1931—and weddings have been a mainstay of Sin City ever since, luring lovebirds with tax licensing laws that meant no blood tests and no waiting periods. Among the earliest celebrities to wed in Las Vegas were the actors Clara Bow and Rex Bell, who tied the knot there in 1931. </a:t>
            </a:r>
            <a:r>
              <a:rPr lang="en-US" sz="2400" dirty="0" smtClean="0"/>
              <a:t/>
            </a:r>
            <a:br>
              <a:rPr lang="en-US" sz="2400" dirty="0" smtClean="0"/>
            </a:br>
            <a:r>
              <a:rPr lang="en-US" sz="2400" dirty="0"/>
              <a:t/>
            </a:r>
            <a:br>
              <a:rPr lang="en-US" sz="2400" dirty="0"/>
            </a:br>
            <a:endParaRPr lang="en-US" sz="2400" dirty="0"/>
          </a:p>
        </p:txBody>
      </p:sp>
      <p:pic>
        <p:nvPicPr>
          <p:cNvPr id="4" name="Content Placeholder 3"/>
          <p:cNvPicPr>
            <a:picLocks noGrp="1" noChangeAspect="1"/>
          </p:cNvPicPr>
          <p:nvPr>
            <p:ph idx="1"/>
          </p:nvPr>
        </p:nvPicPr>
        <p:blipFill>
          <a:blip r:embed="rId2"/>
          <a:stretch>
            <a:fillRect/>
          </a:stretch>
        </p:blipFill>
        <p:spPr>
          <a:xfrm>
            <a:off x="4141204" y="0"/>
            <a:ext cx="5002796" cy="6858000"/>
          </a:xfrm>
          <a:prstGeom prst="rect">
            <a:avLst/>
          </a:prstGeom>
        </p:spPr>
      </p:pic>
    </p:spTree>
    <p:extLst>
      <p:ext uri="{BB962C8B-B14F-4D97-AF65-F5344CB8AC3E}">
        <p14:creationId xmlns:p14="http://schemas.microsoft.com/office/powerpoint/2010/main" val="328613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en-US"/>
          </a:p>
        </p:txBody>
      </p:sp>
      <p:sp>
        <p:nvSpPr>
          <p:cNvPr id="52227" name="Rectangle 3"/>
          <p:cNvSpPr>
            <a:spLocks noGrp="1" noChangeArrowheads="1"/>
          </p:cNvSpPr>
          <p:nvPr>
            <p:ph type="body" idx="1"/>
          </p:nvPr>
        </p:nvSpPr>
        <p:spPr/>
        <p:txBody>
          <a:bodyPr/>
          <a:lstStyle/>
          <a:p>
            <a:r>
              <a:rPr lang="en-US" sz="4400" b="1" dirty="0"/>
              <a:t>​Let's embark on a 100-year journey through the history of nuptials, shall we?​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41987"/>
            <a:ext cx="8226425" cy="1143000"/>
          </a:xfrm>
        </p:spPr>
        <p:txBody>
          <a:bodyPr/>
          <a:lstStyle/>
          <a:p>
            <a:r>
              <a:rPr lang="en-US" dirty="0" smtClean="0"/>
              <a:t>1932 – There have always been “kooks”</a:t>
            </a:r>
            <a:endParaRPr lang="en-US" dirty="0"/>
          </a:p>
        </p:txBody>
      </p:sp>
      <p:pic>
        <p:nvPicPr>
          <p:cNvPr id="4" name="Content Placeholder 3"/>
          <p:cNvPicPr>
            <a:picLocks noGrp="1" noChangeAspect="1"/>
          </p:cNvPicPr>
          <p:nvPr>
            <p:ph idx="1"/>
          </p:nvPr>
        </p:nvPicPr>
        <p:blipFill>
          <a:blip r:embed="rId2"/>
          <a:stretch>
            <a:fillRect/>
          </a:stretch>
        </p:blipFill>
        <p:spPr>
          <a:xfrm>
            <a:off x="0" y="1184987"/>
            <a:ext cx="9144000" cy="5673013"/>
          </a:xfrm>
          <a:prstGeom prst="rect">
            <a:avLst/>
          </a:prstGeom>
        </p:spPr>
      </p:pic>
    </p:spTree>
    <p:extLst>
      <p:ext uri="{BB962C8B-B14F-4D97-AF65-F5344CB8AC3E}">
        <p14:creationId xmlns:p14="http://schemas.microsoft.com/office/powerpoint/2010/main" val="1466126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361" y="0"/>
            <a:ext cx="8226425" cy="684007"/>
          </a:xfrm>
        </p:spPr>
        <p:txBody>
          <a:bodyPr/>
          <a:lstStyle/>
          <a:p>
            <a:r>
              <a:rPr lang="en-US" dirty="0" smtClean="0"/>
              <a:t>1933 – legal to have booze at any occasion.</a:t>
            </a:r>
            <a:endParaRPr lang="en-US" dirty="0"/>
          </a:p>
        </p:txBody>
      </p:sp>
      <p:pic>
        <p:nvPicPr>
          <p:cNvPr id="4" name="Content Placeholder 3"/>
          <p:cNvPicPr>
            <a:picLocks noGrp="1" noChangeAspect="1"/>
          </p:cNvPicPr>
          <p:nvPr>
            <p:ph idx="1"/>
          </p:nvPr>
        </p:nvPicPr>
        <p:blipFill>
          <a:blip r:embed="rId2"/>
          <a:stretch>
            <a:fillRect/>
          </a:stretch>
        </p:blipFill>
        <p:spPr>
          <a:xfrm>
            <a:off x="393444" y="774531"/>
            <a:ext cx="8303342" cy="6083469"/>
          </a:xfrm>
          <a:prstGeom prst="rect">
            <a:avLst/>
          </a:prstGeom>
        </p:spPr>
      </p:pic>
    </p:spTree>
    <p:extLst>
      <p:ext uri="{BB962C8B-B14F-4D97-AF65-F5344CB8AC3E}">
        <p14:creationId xmlns:p14="http://schemas.microsoft.com/office/powerpoint/2010/main" val="1954983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1399"/>
            <a:ext cx="4102898" cy="6583362"/>
          </a:xfrm>
        </p:spPr>
        <p:txBody>
          <a:bodyPr/>
          <a:lstStyle/>
          <a:p>
            <a:r>
              <a:rPr lang="en-US" dirty="0"/>
              <a:t/>
            </a:r>
            <a:br>
              <a:rPr lang="en-US" dirty="0"/>
            </a:br>
            <a:r>
              <a:rPr lang="en-US" dirty="0"/>
              <a:t>1934</a:t>
            </a:r>
            <a:br>
              <a:rPr lang="en-US" dirty="0"/>
            </a:br>
            <a:r>
              <a:rPr lang="en-US" dirty="0"/>
              <a:t/>
            </a:r>
            <a:br>
              <a:rPr lang="en-US" dirty="0"/>
            </a:br>
            <a:r>
              <a:rPr lang="en-US" dirty="0"/>
              <a:t>The first issue of BRIDES magazine hit newsstands in 1934 under the title So You're Going to Be Married, before being renamed. </a:t>
            </a:r>
            <a:r>
              <a:rPr lang="en-US" dirty="0" smtClean="0"/>
              <a:t/>
            </a:r>
            <a:br>
              <a:rPr lang="en-US" dirty="0" smtClean="0"/>
            </a:br>
            <a:r>
              <a:rPr lang="en-US" dirty="0"/>
              <a:t/>
            </a:r>
            <a:br>
              <a:rPr lang="en-US" dirty="0"/>
            </a:b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4102898" y="0"/>
            <a:ext cx="5041102" cy="6858000"/>
          </a:xfrm>
          <a:prstGeom prst="rect">
            <a:avLst/>
          </a:prstGeom>
        </p:spPr>
      </p:pic>
    </p:spTree>
    <p:extLst>
      <p:ext uri="{BB962C8B-B14F-4D97-AF65-F5344CB8AC3E}">
        <p14:creationId xmlns:p14="http://schemas.microsoft.com/office/powerpoint/2010/main" val="3952470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1" y="0"/>
            <a:ext cx="8226425" cy="595517"/>
          </a:xfrm>
        </p:spPr>
        <p:txBody>
          <a:bodyPr/>
          <a:lstStyle/>
          <a:p>
            <a:r>
              <a:rPr lang="en-US" dirty="0" smtClean="0"/>
              <a:t>1935 The Bride of Frankenstein </a:t>
            </a:r>
            <a:endParaRPr lang="en-US" dirty="0"/>
          </a:p>
        </p:txBody>
      </p:sp>
      <p:pic>
        <p:nvPicPr>
          <p:cNvPr id="4" name="Content Placeholder 3"/>
          <p:cNvPicPr>
            <a:picLocks noGrp="1" noChangeAspect="1"/>
          </p:cNvPicPr>
          <p:nvPr>
            <p:ph idx="1"/>
          </p:nvPr>
        </p:nvPicPr>
        <p:blipFill>
          <a:blip r:embed="rId2"/>
          <a:stretch>
            <a:fillRect/>
          </a:stretch>
        </p:blipFill>
        <p:spPr>
          <a:xfrm>
            <a:off x="649772" y="595517"/>
            <a:ext cx="7838101" cy="6262483"/>
          </a:xfrm>
          <a:prstGeom prst="rect">
            <a:avLst/>
          </a:prstGeom>
        </p:spPr>
      </p:pic>
    </p:spTree>
    <p:extLst>
      <p:ext uri="{BB962C8B-B14F-4D97-AF65-F5344CB8AC3E}">
        <p14:creationId xmlns:p14="http://schemas.microsoft.com/office/powerpoint/2010/main" val="1068039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68151" cy="6858000"/>
          </a:xfrm>
        </p:spPr>
        <p:txBody>
          <a:bodyPr/>
          <a:lstStyle/>
          <a:p>
            <a:r>
              <a:rPr lang="en-US" sz="2800" dirty="0"/>
              <a:t/>
            </a:r>
            <a:br>
              <a:rPr lang="en-US" sz="2800" dirty="0"/>
            </a:br>
            <a:r>
              <a:rPr lang="en-US" sz="2800" dirty="0"/>
              <a:t>1936</a:t>
            </a:r>
            <a:br>
              <a:rPr lang="en-US" sz="2800" dirty="0"/>
            </a:br>
            <a:r>
              <a:rPr lang="en-US" sz="2800" dirty="0"/>
              <a:t/>
            </a:r>
            <a:br>
              <a:rPr lang="en-US" sz="2800" dirty="0"/>
            </a:br>
            <a:r>
              <a:rPr lang="en-US" sz="2800" dirty="0"/>
              <a:t>Famed English tennis player Eileen Bennett wed racehorse trainer Marcus Marsh on September 28, 1936. She often wore headbands on the court and chose to walk down the aisle in a headpiece and long veil, which were in fashion at the time. </a:t>
            </a:r>
            <a:r>
              <a:rPr lang="en-US" sz="2800" dirty="0" smtClean="0"/>
              <a:t/>
            </a:r>
            <a:br>
              <a:rPr lang="en-US" sz="2800" dirty="0" smtClean="0"/>
            </a:br>
            <a:endParaRPr lang="en-US" sz="2800" dirty="0"/>
          </a:p>
        </p:txBody>
      </p:sp>
      <p:pic>
        <p:nvPicPr>
          <p:cNvPr id="4" name="Content Placeholder 3"/>
          <p:cNvPicPr>
            <a:picLocks noGrp="1" noChangeAspect="1"/>
          </p:cNvPicPr>
          <p:nvPr>
            <p:ph idx="1"/>
          </p:nvPr>
        </p:nvPicPr>
        <p:blipFill>
          <a:blip r:embed="rId2"/>
          <a:stretch>
            <a:fillRect/>
          </a:stretch>
        </p:blipFill>
        <p:spPr>
          <a:xfrm>
            <a:off x="3968151" y="0"/>
            <a:ext cx="5175849" cy="6858000"/>
          </a:xfrm>
          <a:prstGeom prst="rect">
            <a:avLst/>
          </a:prstGeom>
        </p:spPr>
      </p:pic>
    </p:spTree>
    <p:extLst>
      <p:ext uri="{BB962C8B-B14F-4D97-AF65-F5344CB8AC3E}">
        <p14:creationId xmlns:p14="http://schemas.microsoft.com/office/powerpoint/2010/main" val="140067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406"/>
            <a:ext cx="3756374" cy="6745594"/>
          </a:xfrm>
        </p:spPr>
        <p:txBody>
          <a:bodyPr/>
          <a:lstStyle/>
          <a:p>
            <a:r>
              <a:rPr lang="en-US" dirty="0"/>
              <a:t/>
            </a:r>
            <a:br>
              <a:rPr lang="en-US" dirty="0"/>
            </a:br>
            <a:r>
              <a:rPr lang="en-US" dirty="0"/>
              <a:t>1937</a:t>
            </a:r>
            <a:br>
              <a:rPr lang="en-US" dirty="0"/>
            </a:br>
            <a:r>
              <a:rPr lang="en-US" dirty="0"/>
              <a:t/>
            </a:r>
            <a:br>
              <a:rPr lang="en-US" dirty="0"/>
            </a:br>
            <a:r>
              <a:rPr lang="en-US" dirty="0"/>
              <a:t>King Edward VIII gave up his crown to marry Wallis Simpson, a twice-divorced American, on June 1937. At just 326 days, Edward's reign was one of the shortest in British history</a:t>
            </a:r>
            <a:r>
              <a:rPr lang="en-US" dirty="0" smtClean="0"/>
              <a:t>.</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3756374" y="0"/>
            <a:ext cx="5387626" cy="6858000"/>
          </a:xfrm>
          <a:prstGeom prst="rect">
            <a:avLst/>
          </a:prstGeom>
        </p:spPr>
      </p:pic>
    </p:spTree>
    <p:extLst>
      <p:ext uri="{BB962C8B-B14F-4D97-AF65-F5344CB8AC3E}">
        <p14:creationId xmlns:p14="http://schemas.microsoft.com/office/powerpoint/2010/main" val="2651331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84007"/>
          </a:xfrm>
        </p:spPr>
        <p:txBody>
          <a:bodyPr/>
          <a:lstStyle/>
          <a:p>
            <a:pPr algn="ctr"/>
            <a:r>
              <a:rPr lang="en-US" dirty="0" smtClean="0"/>
              <a:t>Special for 1938</a:t>
            </a:r>
            <a:endParaRPr lang="en-US" dirty="0"/>
          </a:p>
        </p:txBody>
      </p:sp>
      <p:sp>
        <p:nvSpPr>
          <p:cNvPr id="3" name="Content Placeholder 2"/>
          <p:cNvSpPr>
            <a:spLocks noGrp="1"/>
          </p:cNvSpPr>
          <p:nvPr>
            <p:ph idx="1"/>
          </p:nvPr>
        </p:nvSpPr>
        <p:spPr>
          <a:xfrm>
            <a:off x="455613" y="1076632"/>
            <a:ext cx="8226425" cy="5663381"/>
          </a:xfrm>
        </p:spPr>
        <p:txBody>
          <a:bodyPr/>
          <a:lstStyle/>
          <a:p>
            <a:r>
              <a:rPr lang="en-US" dirty="0" smtClean="0"/>
              <a:t>The picture is of my parent’s wedding. They were a poor couple and had to keep costs down – the country wasn’t fully recovered from the Great Depression.</a:t>
            </a:r>
          </a:p>
          <a:p>
            <a:r>
              <a:rPr lang="en-US" dirty="0" smtClean="0"/>
              <a:t>My father’s mother sewed the bride’s dress and the suits of the 3 men and 1 boy – my father’s only nephew at the time (no nieces yet). I was the second grandchild of my father’s parents – born in 1941.</a:t>
            </a:r>
          </a:p>
          <a:p>
            <a:r>
              <a:rPr lang="en-US" dirty="0" smtClean="0"/>
              <a:t>Considering their financial condition (dad made about $15-$20 a week - it increased to $25 by the time I was born – they made a beautiful bridal party.</a:t>
            </a:r>
            <a:endParaRPr lang="en-US" dirty="0"/>
          </a:p>
        </p:txBody>
      </p:sp>
    </p:spTree>
    <p:extLst>
      <p:ext uri="{BB962C8B-B14F-4D97-AF65-F5344CB8AC3E}">
        <p14:creationId xmlns:p14="http://schemas.microsoft.com/office/powerpoint/2010/main" val="2479339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0709" y="0"/>
            <a:ext cx="8421329" cy="6821397"/>
          </a:xfrm>
          <a:prstGeom prst="rect">
            <a:avLst/>
          </a:prstGeom>
        </p:spPr>
      </p:pic>
      <p:sp>
        <p:nvSpPr>
          <p:cNvPr id="2" name="Title 1"/>
          <p:cNvSpPr>
            <a:spLocks noGrp="1"/>
          </p:cNvSpPr>
          <p:nvPr>
            <p:ph type="title"/>
          </p:nvPr>
        </p:nvSpPr>
        <p:spPr>
          <a:xfrm>
            <a:off x="3967316" y="0"/>
            <a:ext cx="4714722" cy="757749"/>
          </a:xfrm>
        </p:spPr>
        <p:txBody>
          <a:bodyPr/>
          <a:lstStyle/>
          <a:p>
            <a:r>
              <a:rPr lang="en-US" dirty="0" smtClean="0">
                <a:solidFill>
                  <a:schemeClr val="accent3"/>
                </a:solidFill>
              </a:rPr>
              <a:t>1938</a:t>
            </a:r>
            <a:endParaRPr lang="en-US" dirty="0">
              <a:solidFill>
                <a:schemeClr val="accent3"/>
              </a:solidFill>
            </a:endParaRPr>
          </a:p>
        </p:txBody>
      </p:sp>
    </p:spTree>
    <p:extLst>
      <p:ext uri="{BB962C8B-B14F-4D97-AF65-F5344CB8AC3E}">
        <p14:creationId xmlns:p14="http://schemas.microsoft.com/office/powerpoint/2010/main" val="72155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848169" y="1549133"/>
            <a:ext cx="6936918" cy="5308867"/>
          </a:xfrm>
          <a:prstGeom prst="rect">
            <a:avLst/>
          </a:prstGeom>
        </p:spPr>
      </p:pic>
      <p:pic>
        <p:nvPicPr>
          <p:cNvPr id="4" name="Picture 3"/>
          <p:cNvPicPr>
            <a:picLocks noChangeAspect="1"/>
          </p:cNvPicPr>
          <p:nvPr/>
        </p:nvPicPr>
        <p:blipFill>
          <a:blip r:embed="rId3"/>
          <a:stretch>
            <a:fillRect/>
          </a:stretch>
        </p:blipFill>
        <p:spPr>
          <a:xfrm>
            <a:off x="0" y="0"/>
            <a:ext cx="9144000" cy="1549133"/>
          </a:xfrm>
          <a:prstGeom prst="rect">
            <a:avLst/>
          </a:prstGeom>
        </p:spPr>
      </p:pic>
      <p:sp>
        <p:nvSpPr>
          <p:cNvPr id="6" name="TextBox 5"/>
          <p:cNvSpPr txBox="1"/>
          <p:nvPr/>
        </p:nvSpPr>
        <p:spPr>
          <a:xfrm>
            <a:off x="221226" y="2050026"/>
            <a:ext cx="1150374" cy="523220"/>
          </a:xfrm>
          <a:prstGeom prst="rect">
            <a:avLst/>
          </a:prstGeom>
          <a:noFill/>
        </p:spPr>
        <p:txBody>
          <a:bodyPr wrap="square" rtlCol="0">
            <a:spAutoFit/>
          </a:bodyPr>
          <a:lstStyle/>
          <a:p>
            <a:r>
              <a:rPr lang="en-US" sz="2800" dirty="0" smtClean="0"/>
              <a:t>1939</a:t>
            </a:r>
            <a:endParaRPr lang="en-US" sz="2800" dirty="0"/>
          </a:p>
        </p:txBody>
      </p:sp>
    </p:spTree>
    <p:extLst>
      <p:ext uri="{BB962C8B-B14F-4D97-AF65-F5344CB8AC3E}">
        <p14:creationId xmlns:p14="http://schemas.microsoft.com/office/powerpoint/2010/main" val="3317113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711921" cy="6858000"/>
          </a:xfrm>
        </p:spPr>
        <p:txBody>
          <a:bodyPr/>
          <a:lstStyle/>
          <a:p>
            <a:r>
              <a:rPr lang="en-US" sz="2800" dirty="0"/>
              <a:t>940</a:t>
            </a:r>
            <a:br>
              <a:rPr lang="en-US" sz="2800" dirty="0"/>
            </a:br>
            <a:r>
              <a:rPr lang="en-US" sz="2800" dirty="0"/>
              <a:t/>
            </a:r>
            <a:br>
              <a:rPr lang="en-US" sz="2800" dirty="0"/>
            </a:br>
            <a:r>
              <a:rPr lang="en-US" sz="2800" dirty="0"/>
              <a:t>Prior to World War II, male wedding bands were not as common as they are today. American men chose to wear these rings while fighting overseas to remind themselves of their wives and families back home</a:t>
            </a:r>
            <a:r>
              <a:rPr lang="en-US" sz="2800" dirty="0" smtClean="0"/>
              <a:t>. It worked for some, not all.</a:t>
            </a:r>
            <a:br>
              <a:rPr lang="en-US" sz="2800" dirty="0" smtClean="0"/>
            </a:br>
            <a:endParaRPr lang="en-US" sz="2800" dirty="0"/>
          </a:p>
        </p:txBody>
      </p:sp>
      <p:pic>
        <p:nvPicPr>
          <p:cNvPr id="4" name="Content Placeholder 3"/>
          <p:cNvPicPr>
            <a:picLocks noGrp="1" noChangeAspect="1"/>
          </p:cNvPicPr>
          <p:nvPr>
            <p:ph idx="1"/>
          </p:nvPr>
        </p:nvPicPr>
        <p:blipFill>
          <a:blip r:embed="rId2"/>
          <a:stretch>
            <a:fillRect/>
          </a:stretch>
        </p:blipFill>
        <p:spPr>
          <a:xfrm>
            <a:off x="3711921" y="0"/>
            <a:ext cx="5432079" cy="6858000"/>
          </a:xfrm>
          <a:prstGeom prst="rect">
            <a:avLst/>
          </a:prstGeom>
        </p:spPr>
      </p:pic>
    </p:spTree>
    <p:extLst>
      <p:ext uri="{BB962C8B-B14F-4D97-AF65-F5344CB8AC3E}">
        <p14:creationId xmlns:p14="http://schemas.microsoft.com/office/powerpoint/2010/main" val="388856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710609" cy="6740013"/>
          </a:xfrm>
        </p:spPr>
        <p:txBody>
          <a:bodyPr/>
          <a:lstStyle/>
          <a:p>
            <a:r>
              <a:rPr lang="en-US" dirty="0" smtClean="0"/>
              <a:t>Probably between 1910 and 1914 – My poor, immigrant grandparents from Sicily were married in St. Louis, </a:t>
            </a:r>
            <a:r>
              <a:rPr lang="en-US" smtClean="0"/>
              <a:t>MO.</a:t>
            </a:r>
            <a:br>
              <a:rPr lang="en-US" smtClean="0"/>
            </a:br>
            <a:r>
              <a:rPr lang="en-US"/>
              <a:t/>
            </a:r>
            <a:br>
              <a:rPr lang="en-US"/>
            </a:br>
            <a:r>
              <a:rPr lang="en-US" smtClean="0"/>
              <a:t/>
            </a:r>
            <a:br>
              <a:rPr lang="en-US" smtClean="0"/>
            </a:br>
            <a:r>
              <a:rPr lang="en-US"/>
              <a:t/>
            </a:r>
            <a:br>
              <a:rPr lang="en-US"/>
            </a:br>
            <a:r>
              <a:rPr lang="en-US" smtClean="0"/>
              <a:t/>
            </a:r>
            <a:br>
              <a:rPr lang="en-US" smtClean="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10609" y="1"/>
            <a:ext cx="5433391" cy="6858000"/>
          </a:xfrm>
        </p:spPr>
      </p:pic>
    </p:spTree>
    <p:extLst>
      <p:ext uri="{BB962C8B-B14F-4D97-AF65-F5344CB8AC3E}">
        <p14:creationId xmlns:p14="http://schemas.microsoft.com/office/powerpoint/2010/main" val="250094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93307"/>
            <a:ext cx="9144000" cy="6951307"/>
          </a:xfrm>
          <a:prstGeom prst="rect">
            <a:avLst/>
          </a:prstGeom>
        </p:spPr>
      </p:pic>
      <p:sp>
        <p:nvSpPr>
          <p:cNvPr id="2" name="Title 1"/>
          <p:cNvSpPr>
            <a:spLocks noGrp="1"/>
          </p:cNvSpPr>
          <p:nvPr>
            <p:ph type="title"/>
          </p:nvPr>
        </p:nvSpPr>
        <p:spPr>
          <a:xfrm>
            <a:off x="7698658" y="156651"/>
            <a:ext cx="1293096" cy="1143000"/>
          </a:xfrm>
        </p:spPr>
        <p:txBody>
          <a:bodyPr/>
          <a:lstStyle/>
          <a:p>
            <a:r>
              <a:rPr lang="en-US" b="1" dirty="0" smtClean="0">
                <a:solidFill>
                  <a:schemeClr val="accent3"/>
                </a:solidFill>
              </a:rPr>
              <a:t>1941</a:t>
            </a:r>
            <a:endParaRPr lang="en-US" b="1" dirty="0">
              <a:solidFill>
                <a:schemeClr val="accent3"/>
              </a:solidFill>
            </a:endParaRPr>
          </a:p>
        </p:txBody>
      </p:sp>
    </p:spTree>
    <p:extLst>
      <p:ext uri="{BB962C8B-B14F-4D97-AF65-F5344CB8AC3E}">
        <p14:creationId xmlns:p14="http://schemas.microsoft.com/office/powerpoint/2010/main" val="167318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642852" cy="6858000"/>
          </a:xfrm>
        </p:spPr>
        <p:txBody>
          <a:bodyPr/>
          <a:lstStyle/>
          <a:p>
            <a:r>
              <a:rPr lang="en-US" dirty="0"/>
              <a:t/>
            </a:r>
            <a:br>
              <a:rPr lang="en-US" dirty="0"/>
            </a:br>
            <a:r>
              <a:rPr lang="en-US" dirty="0"/>
              <a:t>1942</a:t>
            </a:r>
            <a:br>
              <a:rPr lang="en-US" dirty="0"/>
            </a:br>
            <a:r>
              <a:rPr lang="en-US" dirty="0"/>
              <a:t/>
            </a:r>
            <a:br>
              <a:rPr lang="en-US" dirty="0"/>
            </a:br>
            <a:r>
              <a:rPr lang="en-US" dirty="0"/>
              <a:t>Sixteen-year-old Marilyn Monroe (then known as Norma Jean Baker) married her 21-year-old neighbor, James Dougherty, on June 19, 1942. </a:t>
            </a:r>
            <a:r>
              <a:rPr lang="en-US" dirty="0" smtClean="0"/>
              <a:t/>
            </a:r>
            <a:br>
              <a:rPr lang="en-US" dirty="0" smtClean="0"/>
            </a:b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3747543" y="0"/>
            <a:ext cx="5396458" cy="6858000"/>
          </a:xfrm>
          <a:prstGeom prst="rect">
            <a:avLst/>
          </a:prstGeom>
        </p:spPr>
      </p:pic>
    </p:spTree>
    <p:extLst>
      <p:ext uri="{BB962C8B-B14F-4D97-AF65-F5344CB8AC3E}">
        <p14:creationId xmlns:p14="http://schemas.microsoft.com/office/powerpoint/2010/main" val="3704732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83771"/>
          </a:xfrm>
        </p:spPr>
        <p:txBody>
          <a:bodyPr/>
          <a:lstStyle/>
          <a:p>
            <a:r>
              <a:rPr lang="en-US" dirty="0" smtClean="0"/>
              <a:t>1943</a:t>
            </a:r>
            <a:endParaRPr lang="en-US" dirty="0"/>
          </a:p>
        </p:txBody>
      </p:sp>
      <p:pic>
        <p:nvPicPr>
          <p:cNvPr id="4" name="Content Placeholder 3"/>
          <p:cNvPicPr>
            <a:picLocks noGrp="1" noChangeAspect="1"/>
          </p:cNvPicPr>
          <p:nvPr>
            <p:ph idx="1"/>
          </p:nvPr>
        </p:nvPicPr>
        <p:blipFill>
          <a:blip r:embed="rId2"/>
          <a:stretch>
            <a:fillRect/>
          </a:stretch>
        </p:blipFill>
        <p:spPr>
          <a:xfrm>
            <a:off x="0" y="783771"/>
            <a:ext cx="9144000" cy="6074229"/>
          </a:xfrm>
          <a:prstGeom prst="rect">
            <a:avLst/>
          </a:prstGeom>
        </p:spPr>
      </p:pic>
    </p:spTree>
    <p:extLst>
      <p:ext uri="{BB962C8B-B14F-4D97-AF65-F5344CB8AC3E}">
        <p14:creationId xmlns:p14="http://schemas.microsoft.com/office/powerpoint/2010/main" val="2893015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74" y="0"/>
            <a:ext cx="8226425" cy="725153"/>
          </a:xfrm>
        </p:spPr>
        <p:txBody>
          <a:bodyPr/>
          <a:lstStyle/>
          <a:p>
            <a:r>
              <a:rPr lang="en-US" dirty="0" smtClean="0"/>
              <a:t>1944 Wartime weddings at city hall</a:t>
            </a:r>
            <a:endParaRPr lang="en-US" dirty="0"/>
          </a:p>
        </p:txBody>
      </p:sp>
      <p:pic>
        <p:nvPicPr>
          <p:cNvPr id="4" name="Content Placeholder 3"/>
          <p:cNvPicPr>
            <a:picLocks noGrp="1" noChangeAspect="1"/>
          </p:cNvPicPr>
          <p:nvPr>
            <p:ph idx="1"/>
          </p:nvPr>
        </p:nvPicPr>
        <p:blipFill>
          <a:blip r:embed="rId2"/>
          <a:stretch>
            <a:fillRect/>
          </a:stretch>
        </p:blipFill>
        <p:spPr>
          <a:xfrm>
            <a:off x="619433" y="725153"/>
            <a:ext cx="8067368" cy="6132847"/>
          </a:xfrm>
          <a:prstGeom prst="rect">
            <a:avLst/>
          </a:prstGeom>
        </p:spPr>
      </p:pic>
    </p:spTree>
    <p:extLst>
      <p:ext uri="{BB962C8B-B14F-4D97-AF65-F5344CB8AC3E}">
        <p14:creationId xmlns:p14="http://schemas.microsoft.com/office/powerpoint/2010/main" val="4098315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849087"/>
          </a:xfrm>
        </p:spPr>
        <p:txBody>
          <a:bodyPr/>
          <a:lstStyle/>
          <a:p>
            <a:r>
              <a:rPr lang="en-US" dirty="0" smtClean="0"/>
              <a:t>1945 War </a:t>
            </a:r>
            <a:r>
              <a:rPr lang="en-US" smtClean="0"/>
              <a:t>is over</a:t>
            </a:r>
            <a:endParaRPr lang="en-US" dirty="0"/>
          </a:p>
        </p:txBody>
      </p:sp>
      <p:pic>
        <p:nvPicPr>
          <p:cNvPr id="4" name="Content Placeholder 3"/>
          <p:cNvPicPr>
            <a:picLocks noGrp="1" noChangeAspect="1"/>
          </p:cNvPicPr>
          <p:nvPr>
            <p:ph idx="1"/>
          </p:nvPr>
        </p:nvPicPr>
        <p:blipFill>
          <a:blip r:embed="rId2"/>
          <a:stretch>
            <a:fillRect/>
          </a:stretch>
        </p:blipFill>
        <p:spPr>
          <a:xfrm>
            <a:off x="0" y="849087"/>
            <a:ext cx="9144000" cy="6008914"/>
          </a:xfrm>
          <a:prstGeom prst="rect">
            <a:avLst/>
          </a:prstGeom>
        </p:spPr>
      </p:pic>
    </p:spTree>
    <p:extLst>
      <p:ext uri="{BB962C8B-B14F-4D97-AF65-F5344CB8AC3E}">
        <p14:creationId xmlns:p14="http://schemas.microsoft.com/office/powerpoint/2010/main" val="542363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0"/>
            <a:ext cx="8226425" cy="604684"/>
          </a:xfrm>
        </p:spPr>
        <p:txBody>
          <a:bodyPr/>
          <a:lstStyle/>
          <a:p>
            <a:r>
              <a:rPr lang="en-US" dirty="0" smtClean="0"/>
              <a:t>1946 on the carousel where they met</a:t>
            </a:r>
            <a:endParaRPr lang="en-US" dirty="0"/>
          </a:p>
        </p:txBody>
      </p:sp>
      <p:pic>
        <p:nvPicPr>
          <p:cNvPr id="4" name="Content Placeholder 3"/>
          <p:cNvPicPr>
            <a:picLocks noGrp="1" noChangeAspect="1"/>
          </p:cNvPicPr>
          <p:nvPr>
            <p:ph idx="1"/>
          </p:nvPr>
        </p:nvPicPr>
        <p:blipFill>
          <a:blip r:embed="rId2"/>
          <a:stretch>
            <a:fillRect/>
          </a:stretch>
        </p:blipFill>
        <p:spPr>
          <a:xfrm>
            <a:off x="227805" y="709700"/>
            <a:ext cx="8682037" cy="6148300"/>
          </a:xfrm>
          <a:prstGeom prst="rect">
            <a:avLst/>
          </a:prstGeom>
        </p:spPr>
      </p:pic>
    </p:spTree>
    <p:extLst>
      <p:ext uri="{BB962C8B-B14F-4D97-AF65-F5344CB8AC3E}">
        <p14:creationId xmlns:p14="http://schemas.microsoft.com/office/powerpoint/2010/main" val="1812132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860148" cy="6858000"/>
          </a:xfrm>
        </p:spPr>
        <p:txBody>
          <a:bodyPr/>
          <a:lstStyle/>
          <a:p>
            <a:r>
              <a:rPr lang="en-US" sz="2400" dirty="0"/>
              <a:t/>
            </a:r>
            <a:br>
              <a:rPr lang="en-US" sz="2400" dirty="0"/>
            </a:br>
            <a:r>
              <a:rPr lang="en-US" sz="2400" dirty="0"/>
              <a:t>1947</a:t>
            </a:r>
            <a:br>
              <a:rPr lang="en-US" sz="2400" dirty="0"/>
            </a:br>
            <a:r>
              <a:rPr lang="en-US" sz="2400" dirty="0"/>
              <a:t/>
            </a:r>
            <a:br>
              <a:rPr lang="en-US" sz="2400" dirty="0"/>
            </a:br>
            <a:r>
              <a:rPr lang="en-US" sz="2400" dirty="0"/>
              <a:t>Engagement rings haven't always held sparkly rocks. The trend took off in the late '40s, when a copywriter working for De Beers wrote the famous slogan, "A Diamond is Forever," dramatically shifting public view of diamonds, from tokens of individual relationships to family heirlooms. </a:t>
            </a:r>
            <a:r>
              <a:rPr lang="en-US" sz="2400" dirty="0" smtClean="0"/>
              <a:t/>
            </a:r>
            <a:br>
              <a:rPr lang="en-US" sz="2400" dirty="0" smtClean="0"/>
            </a:br>
            <a:r>
              <a:rPr lang="en-US" sz="2400" dirty="0"/>
              <a:t/>
            </a:r>
            <a:br>
              <a:rPr lang="en-US" sz="2400" dirty="0"/>
            </a:br>
            <a:r>
              <a:rPr lang="en-US" sz="2400" dirty="0" smtClean="0"/>
              <a:t/>
            </a:r>
            <a:br>
              <a:rPr lang="en-US" sz="2400" dirty="0" smtClean="0"/>
            </a:br>
            <a:endParaRPr lang="en-US" sz="2400" dirty="0"/>
          </a:p>
        </p:txBody>
      </p:sp>
      <p:pic>
        <p:nvPicPr>
          <p:cNvPr id="4" name="Content Placeholder 3"/>
          <p:cNvPicPr>
            <a:picLocks noGrp="1" noChangeAspect="1"/>
          </p:cNvPicPr>
          <p:nvPr>
            <p:ph idx="1"/>
          </p:nvPr>
        </p:nvPicPr>
        <p:blipFill>
          <a:blip r:embed="rId2"/>
          <a:stretch>
            <a:fillRect/>
          </a:stretch>
        </p:blipFill>
        <p:spPr>
          <a:xfrm>
            <a:off x="3860148" y="0"/>
            <a:ext cx="5283852" cy="6858000"/>
          </a:xfrm>
          <a:prstGeom prst="rect">
            <a:avLst/>
          </a:prstGeom>
        </p:spPr>
      </p:pic>
    </p:spTree>
    <p:extLst>
      <p:ext uri="{BB962C8B-B14F-4D97-AF65-F5344CB8AC3E}">
        <p14:creationId xmlns:p14="http://schemas.microsoft.com/office/powerpoint/2010/main" val="3247361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702045" cy="6858000"/>
          </a:xfrm>
        </p:spPr>
        <p:txBody>
          <a:bodyPr/>
          <a:lstStyle/>
          <a:p>
            <a:r>
              <a:rPr lang="en-US" dirty="0"/>
              <a:t/>
            </a:r>
            <a:br>
              <a:rPr lang="en-US" dirty="0"/>
            </a:br>
            <a:r>
              <a:rPr lang="en-US" dirty="0"/>
              <a:t>1948</a:t>
            </a:r>
            <a:br>
              <a:rPr lang="en-US" dirty="0"/>
            </a:br>
            <a:r>
              <a:rPr lang="en-US" dirty="0"/>
              <a:t/>
            </a:r>
            <a:br>
              <a:rPr lang="en-US" dirty="0"/>
            </a:br>
            <a:r>
              <a:rPr lang="en-US" dirty="0"/>
              <a:t>Jazz singers Nat King Cole and Maria Ellington wed on Easter Sunday in Harlem, New York. </a:t>
            </a:r>
            <a:r>
              <a:rPr lang="en-US" dirty="0" smtClean="0"/>
              <a:t/>
            </a:r>
            <a:br>
              <a:rPr lang="en-US" dirty="0" smtClean="0"/>
            </a:b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2702045" y="0"/>
            <a:ext cx="6441956" cy="6858000"/>
          </a:xfrm>
          <a:prstGeom prst="rect">
            <a:avLst/>
          </a:prstGeom>
        </p:spPr>
      </p:pic>
    </p:spTree>
    <p:extLst>
      <p:ext uri="{BB962C8B-B14F-4D97-AF65-F5344CB8AC3E}">
        <p14:creationId xmlns:p14="http://schemas.microsoft.com/office/powerpoint/2010/main" val="3275730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24323" cy="6858000"/>
          </a:xfrm>
        </p:spPr>
        <p:txBody>
          <a:bodyPr/>
          <a:lstStyle/>
          <a:p>
            <a:r>
              <a:rPr lang="en-US" dirty="0"/>
              <a:t/>
            </a:r>
            <a:br>
              <a:rPr lang="en-US" dirty="0"/>
            </a:br>
            <a:r>
              <a:rPr lang="en-US" dirty="0"/>
              <a:t>1949</a:t>
            </a:r>
            <a:br>
              <a:rPr lang="en-US" dirty="0"/>
            </a:br>
            <a:r>
              <a:rPr lang="en-US" dirty="0"/>
              <a:t/>
            </a:r>
            <a:br>
              <a:rPr lang="en-US" dirty="0"/>
            </a:br>
            <a:r>
              <a:rPr lang="en-US" dirty="0"/>
              <a:t>Necklines plunged during 1949, and wedding gowns were no exception. Shoulder-length, curled hair was also in style, and veils became shorter and simpler. </a:t>
            </a:r>
            <a:r>
              <a:rPr lang="en-US" dirty="0" smtClean="0"/>
              <a:t/>
            </a:r>
            <a:br>
              <a:rPr lang="en-US" dirty="0" smtClean="0"/>
            </a:b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4324323" y="0"/>
            <a:ext cx="4819677" cy="6858000"/>
          </a:xfrm>
          <a:prstGeom prst="rect">
            <a:avLst/>
          </a:prstGeom>
        </p:spPr>
      </p:pic>
    </p:spTree>
    <p:extLst>
      <p:ext uri="{BB962C8B-B14F-4D97-AF65-F5344CB8AC3E}">
        <p14:creationId xmlns:p14="http://schemas.microsoft.com/office/powerpoint/2010/main" val="2956195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613"/>
            <a:ext cx="4019403" cy="6629400"/>
          </a:xfrm>
        </p:spPr>
        <p:txBody>
          <a:bodyPr/>
          <a:lstStyle/>
          <a:p>
            <a:r>
              <a:rPr lang="en-US" sz="2400" dirty="0"/>
              <a:t/>
            </a:r>
            <a:br>
              <a:rPr lang="en-US" sz="2400" dirty="0"/>
            </a:br>
            <a:r>
              <a:rPr lang="en-US" sz="2400" dirty="0"/>
              <a:t>1950</a:t>
            </a:r>
            <a:br>
              <a:rPr lang="en-US" sz="2400" dirty="0"/>
            </a:br>
            <a:r>
              <a:rPr lang="en-US" sz="2400" dirty="0"/>
              <a:t/>
            </a:r>
            <a:br>
              <a:rPr lang="en-US" sz="2400" dirty="0"/>
            </a:br>
            <a:r>
              <a:rPr lang="en-US" sz="2400" dirty="0"/>
              <a:t>Eighteen-year-old Elizabeth Taylor wed the first of her seven spouses, Conrad "Nicky" Hilton, 23, on May 6, 1950. Their Bel-Air Country Club reception was Hollywood's social event of the year. Liz wore a gown by designer Helen Rose, who created both Taylor's wardrobe in Father of the Bride (released in 1950) and Grace Kelly's wedding dress. </a:t>
            </a:r>
            <a:r>
              <a:rPr lang="en-US" sz="2400" dirty="0" smtClean="0"/>
              <a:t/>
            </a:r>
            <a:br>
              <a:rPr lang="en-US" sz="2400" dirty="0" smtClean="0"/>
            </a:br>
            <a:r>
              <a:rPr lang="en-US" sz="2400" dirty="0"/>
              <a:t/>
            </a:r>
            <a:br>
              <a:rPr lang="en-US" sz="2400" dirty="0"/>
            </a:br>
            <a:endParaRPr lang="en-US" sz="2400" dirty="0"/>
          </a:p>
        </p:txBody>
      </p:sp>
      <p:pic>
        <p:nvPicPr>
          <p:cNvPr id="4" name="Content Placeholder 3"/>
          <p:cNvPicPr>
            <a:picLocks noGrp="1" noChangeAspect="1"/>
          </p:cNvPicPr>
          <p:nvPr>
            <p:ph idx="1"/>
          </p:nvPr>
        </p:nvPicPr>
        <p:blipFill>
          <a:blip r:embed="rId2"/>
          <a:stretch>
            <a:fillRect/>
          </a:stretch>
        </p:blipFill>
        <p:spPr>
          <a:xfrm>
            <a:off x="4019403" y="110613"/>
            <a:ext cx="5124597" cy="6747387"/>
          </a:xfrm>
          <a:prstGeom prst="rect">
            <a:avLst/>
          </a:prstGeom>
        </p:spPr>
      </p:pic>
    </p:spTree>
    <p:extLst>
      <p:ext uri="{BB962C8B-B14F-4D97-AF65-F5344CB8AC3E}">
        <p14:creationId xmlns:p14="http://schemas.microsoft.com/office/powerpoint/2010/main" val="66329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smtClean="0"/>
              <a:t>1916 Britain</a:t>
            </a:r>
            <a:endParaRPr lang="en-US" dirty="0"/>
          </a:p>
        </p:txBody>
      </p:sp>
      <p:pic>
        <p:nvPicPr>
          <p:cNvPr id="4" name="Content Placeholder 3"/>
          <p:cNvPicPr>
            <a:picLocks noGrp="1" noChangeAspect="1"/>
          </p:cNvPicPr>
          <p:nvPr>
            <p:ph idx="1"/>
          </p:nvPr>
        </p:nvPicPr>
        <p:blipFill>
          <a:blip r:embed="rId2"/>
          <a:stretch>
            <a:fillRect/>
          </a:stretch>
        </p:blipFill>
        <p:spPr>
          <a:xfrm>
            <a:off x="0" y="1296955"/>
            <a:ext cx="9144000" cy="556104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0"/>
            <a:ext cx="8226425" cy="604684"/>
          </a:xfrm>
        </p:spPr>
        <p:txBody>
          <a:bodyPr/>
          <a:lstStyle/>
          <a:p>
            <a:r>
              <a:rPr lang="en-US" dirty="0" smtClean="0"/>
              <a:t>1951</a:t>
            </a:r>
            <a:endParaRPr lang="en-US" dirty="0"/>
          </a:p>
        </p:txBody>
      </p:sp>
      <p:pic>
        <p:nvPicPr>
          <p:cNvPr id="4" name="Content Placeholder 3"/>
          <p:cNvPicPr>
            <a:picLocks noGrp="1" noChangeAspect="1"/>
          </p:cNvPicPr>
          <p:nvPr>
            <p:ph idx="1"/>
          </p:nvPr>
        </p:nvPicPr>
        <p:blipFill>
          <a:blip r:embed="rId2"/>
          <a:stretch>
            <a:fillRect/>
          </a:stretch>
        </p:blipFill>
        <p:spPr>
          <a:xfrm>
            <a:off x="515752" y="541628"/>
            <a:ext cx="8166285" cy="6316373"/>
          </a:xfrm>
          <a:prstGeom prst="rect">
            <a:avLst/>
          </a:prstGeom>
        </p:spPr>
      </p:pic>
    </p:spTree>
    <p:extLst>
      <p:ext uri="{BB962C8B-B14F-4D97-AF65-F5344CB8AC3E}">
        <p14:creationId xmlns:p14="http://schemas.microsoft.com/office/powerpoint/2010/main" val="1817823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97" y="0"/>
            <a:ext cx="4113213" cy="6858000"/>
          </a:xfrm>
        </p:spPr>
        <p:txBody>
          <a:bodyPr/>
          <a:lstStyle/>
          <a:p>
            <a:r>
              <a:rPr lang="en-US" sz="2800" dirty="0"/>
              <a:t/>
            </a:r>
            <a:br>
              <a:rPr lang="en-US" sz="2800" dirty="0"/>
            </a:br>
            <a:r>
              <a:rPr lang="en-US" sz="2800" dirty="0"/>
              <a:t>1952</a:t>
            </a:r>
            <a:br>
              <a:rPr lang="en-US" sz="2800" dirty="0"/>
            </a:br>
            <a:r>
              <a:rPr lang="en-US" sz="2800" dirty="0"/>
              <a:t/>
            </a:r>
            <a:br>
              <a:rPr lang="en-US" sz="2800" dirty="0"/>
            </a:br>
            <a:r>
              <a:rPr lang="en-US" sz="2800" dirty="0"/>
              <a:t>Future president Ronald Reagan wed actress Nancy Davis on March 4, 1952. The couple, who said their vows at Little Brown Church of the Valley in Los Angeles, had a marriage that lasted 52 years, until Reagan's death in 2004</a:t>
            </a:r>
            <a:r>
              <a:rPr lang="en-US" sz="2800" dirty="0" smtClean="0"/>
              <a:t>.</a:t>
            </a:r>
            <a:br>
              <a:rPr lang="en-US" sz="2800" dirty="0" smtClean="0"/>
            </a:br>
            <a:r>
              <a:rPr lang="en-US" sz="2800" dirty="0"/>
              <a:t/>
            </a:r>
            <a:br>
              <a:rPr lang="en-US" sz="2800" dirty="0"/>
            </a:br>
            <a:endParaRPr lang="en-US" sz="2800" dirty="0"/>
          </a:p>
        </p:txBody>
      </p:sp>
      <p:pic>
        <p:nvPicPr>
          <p:cNvPr id="4" name="Content Placeholder 3"/>
          <p:cNvPicPr>
            <a:picLocks noGrp="1" noChangeAspect="1"/>
          </p:cNvPicPr>
          <p:nvPr>
            <p:ph idx="1"/>
          </p:nvPr>
        </p:nvPicPr>
        <p:blipFill>
          <a:blip r:embed="rId2"/>
          <a:stretch>
            <a:fillRect/>
          </a:stretch>
        </p:blipFill>
        <p:spPr>
          <a:xfrm>
            <a:off x="4186410" y="0"/>
            <a:ext cx="4957590" cy="6858000"/>
          </a:xfrm>
          <a:prstGeom prst="rect">
            <a:avLst/>
          </a:prstGeom>
        </p:spPr>
      </p:pic>
    </p:spTree>
    <p:extLst>
      <p:ext uri="{BB962C8B-B14F-4D97-AF65-F5344CB8AC3E}">
        <p14:creationId xmlns:p14="http://schemas.microsoft.com/office/powerpoint/2010/main" val="4130227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4748" y="0"/>
            <a:ext cx="3639252" cy="6858000"/>
          </a:xfrm>
        </p:spPr>
        <p:txBody>
          <a:bodyPr/>
          <a:lstStyle/>
          <a:p>
            <a:r>
              <a:rPr lang="en-US" sz="2400" dirty="0"/>
              <a:t/>
            </a:r>
            <a:br>
              <a:rPr lang="en-US" sz="2400" dirty="0"/>
            </a:br>
            <a:r>
              <a:rPr lang="en-US" sz="2400" dirty="0"/>
              <a:t>1953</a:t>
            </a:r>
            <a:br>
              <a:rPr lang="en-US" sz="2400" dirty="0"/>
            </a:br>
            <a:r>
              <a:rPr lang="en-US" sz="2400" dirty="0"/>
              <a:t/>
            </a:r>
            <a:br>
              <a:rPr lang="en-US" sz="2400" dirty="0"/>
            </a:br>
            <a:r>
              <a:rPr lang="en-US" sz="2400" dirty="0"/>
              <a:t>In September 1953, the media turned its spotlight to John Kennedy and Jackie </a:t>
            </a:r>
            <a:r>
              <a:rPr lang="en-US" sz="2400" dirty="0" err="1"/>
              <a:t>Bouvier</a:t>
            </a:r>
            <a:r>
              <a:rPr lang="en-US" sz="2400" dirty="0"/>
              <a:t>, as the famous couple wed in Rhode Island. Jackie's </a:t>
            </a:r>
            <a:r>
              <a:rPr lang="en-US" sz="2400" dirty="0" err="1"/>
              <a:t>Battenburg</a:t>
            </a:r>
            <a:r>
              <a:rPr lang="en-US" sz="2400" dirty="0"/>
              <a:t> lace dress was made from 50 yards of material, and she donned a veil that was originally worn by her grandmother</a:t>
            </a:r>
            <a:r>
              <a:rPr lang="en-US" sz="2400" dirty="0" smtClean="0"/>
              <a:t>.</a:t>
            </a:r>
            <a:br>
              <a:rPr lang="en-US" sz="2400" dirty="0" smtClean="0"/>
            </a:br>
            <a:r>
              <a:rPr lang="en-US" sz="2400" dirty="0"/>
              <a:t/>
            </a:r>
            <a:br>
              <a:rPr lang="en-US" sz="2400" dirty="0"/>
            </a:br>
            <a:endParaRPr lang="en-US" sz="2400" dirty="0"/>
          </a:p>
        </p:txBody>
      </p:sp>
      <p:pic>
        <p:nvPicPr>
          <p:cNvPr id="4" name="Content Placeholder 3"/>
          <p:cNvPicPr>
            <a:picLocks noGrp="1" noChangeAspect="1"/>
          </p:cNvPicPr>
          <p:nvPr>
            <p:ph idx="1"/>
          </p:nvPr>
        </p:nvPicPr>
        <p:blipFill>
          <a:blip r:embed="rId2"/>
          <a:stretch>
            <a:fillRect/>
          </a:stretch>
        </p:blipFill>
        <p:spPr>
          <a:xfrm>
            <a:off x="-1" y="0"/>
            <a:ext cx="5504749" cy="6858000"/>
          </a:xfrm>
          <a:prstGeom prst="rect">
            <a:avLst/>
          </a:prstGeom>
        </p:spPr>
      </p:pic>
    </p:spTree>
    <p:extLst>
      <p:ext uri="{BB962C8B-B14F-4D97-AF65-F5344CB8AC3E}">
        <p14:creationId xmlns:p14="http://schemas.microsoft.com/office/powerpoint/2010/main" val="2598036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1954</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840101" y="899652"/>
            <a:ext cx="7457447" cy="5958348"/>
          </a:xfrm>
          <a:prstGeom prst="rect">
            <a:avLst/>
          </a:prstGeom>
        </p:spPr>
      </p:pic>
    </p:spTree>
    <p:extLst>
      <p:ext uri="{BB962C8B-B14F-4D97-AF65-F5344CB8AC3E}">
        <p14:creationId xmlns:p14="http://schemas.microsoft.com/office/powerpoint/2010/main" val="1068873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781" y="-1"/>
            <a:ext cx="2968219" cy="6754761"/>
          </a:xfrm>
        </p:spPr>
        <p:txBody>
          <a:bodyPr/>
          <a:lstStyle/>
          <a:p>
            <a:r>
              <a:rPr lang="en-US" sz="2800" dirty="0"/>
              <a:t/>
            </a:r>
            <a:br>
              <a:rPr lang="en-US" sz="2800" dirty="0"/>
            </a:br>
            <a:r>
              <a:rPr lang="en-US" sz="2800" dirty="0"/>
              <a:t>1955</a:t>
            </a:r>
            <a:br>
              <a:rPr lang="en-US" sz="2800" dirty="0"/>
            </a:br>
            <a:r>
              <a:rPr lang="en-US" sz="2800" dirty="0"/>
              <a:t/>
            </a:r>
            <a:br>
              <a:rPr lang="en-US" sz="2800" dirty="0"/>
            </a:br>
            <a:r>
              <a:rPr lang="en-US" sz="2800" dirty="0"/>
              <a:t>Actress Olivia de Havilland donned a Christian Dior wedding dress with a high neck and long sleeves while filming the romantic comedy The Ambassador's Daughter, which was released the following year.</a:t>
            </a:r>
          </a:p>
        </p:txBody>
      </p:sp>
      <p:pic>
        <p:nvPicPr>
          <p:cNvPr id="4" name="Content Placeholder 3"/>
          <p:cNvPicPr>
            <a:picLocks noGrp="1" noChangeAspect="1"/>
          </p:cNvPicPr>
          <p:nvPr>
            <p:ph idx="1"/>
          </p:nvPr>
        </p:nvPicPr>
        <p:blipFill>
          <a:blip r:embed="rId2"/>
          <a:stretch>
            <a:fillRect/>
          </a:stretch>
        </p:blipFill>
        <p:spPr>
          <a:xfrm>
            <a:off x="0" y="0"/>
            <a:ext cx="6175781" cy="6754761"/>
          </a:xfrm>
          <a:prstGeom prst="rect">
            <a:avLst/>
          </a:prstGeom>
        </p:spPr>
      </p:pic>
    </p:spTree>
    <p:extLst>
      <p:ext uri="{BB962C8B-B14F-4D97-AF65-F5344CB8AC3E}">
        <p14:creationId xmlns:p14="http://schemas.microsoft.com/office/powerpoint/2010/main" val="136699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578343" cy="6754761"/>
          </a:xfrm>
        </p:spPr>
        <p:txBody>
          <a:bodyPr/>
          <a:lstStyle/>
          <a:p>
            <a:r>
              <a:rPr lang="en-US" sz="2800" dirty="0"/>
              <a:t/>
            </a:r>
            <a:br>
              <a:rPr lang="en-US" sz="2800" dirty="0"/>
            </a:br>
            <a:r>
              <a:rPr lang="en-US" sz="2800" dirty="0"/>
              <a:t>1956</a:t>
            </a:r>
            <a:br>
              <a:rPr lang="en-US" sz="2800" dirty="0"/>
            </a:br>
            <a:r>
              <a:rPr lang="en-US" sz="2800" dirty="0"/>
              <a:t/>
            </a:r>
            <a:br>
              <a:rPr lang="en-US" sz="2800" dirty="0"/>
            </a:br>
            <a:r>
              <a:rPr lang="en-US" sz="2800" dirty="0"/>
              <a:t>A wedding for the history books, Grace Kelly wed the Prince of Monaco in 1956, making the Hollywood starlet a real-life princess. Her wedding dress, designed by Helen Rode of MGM, is known as one of the most iconic wedding dresses and of all time— it's now on display at the Philadelphia Museum of Art</a:t>
            </a:r>
            <a:r>
              <a:rPr lang="en-US" sz="2800" dirty="0" smtClean="0"/>
              <a:t>.</a:t>
            </a:r>
            <a:endParaRPr lang="en-US" sz="2800" dirty="0"/>
          </a:p>
        </p:txBody>
      </p:sp>
      <p:pic>
        <p:nvPicPr>
          <p:cNvPr id="4" name="Content Placeholder 3"/>
          <p:cNvPicPr>
            <a:picLocks noGrp="1" noChangeAspect="1"/>
          </p:cNvPicPr>
          <p:nvPr>
            <p:ph idx="1"/>
          </p:nvPr>
        </p:nvPicPr>
        <p:blipFill>
          <a:blip r:embed="rId2"/>
          <a:stretch>
            <a:fillRect/>
          </a:stretch>
        </p:blipFill>
        <p:spPr>
          <a:xfrm>
            <a:off x="4578343" y="0"/>
            <a:ext cx="4565658" cy="6858000"/>
          </a:xfrm>
          <a:prstGeom prst="rect">
            <a:avLst/>
          </a:prstGeom>
        </p:spPr>
      </p:pic>
    </p:spTree>
    <p:extLst>
      <p:ext uri="{BB962C8B-B14F-4D97-AF65-F5344CB8AC3E}">
        <p14:creationId xmlns:p14="http://schemas.microsoft.com/office/powerpoint/2010/main" val="1295461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458" y="0"/>
            <a:ext cx="3747542" cy="6857999"/>
          </a:xfrm>
        </p:spPr>
        <p:txBody>
          <a:bodyPr/>
          <a:lstStyle/>
          <a:p>
            <a:r>
              <a:rPr lang="en-US" dirty="0"/>
              <a:t/>
            </a:r>
            <a:br>
              <a:rPr lang="en-US" dirty="0"/>
            </a:br>
            <a:r>
              <a:rPr lang="en-US" dirty="0"/>
              <a:t>1957</a:t>
            </a:r>
            <a:br>
              <a:rPr lang="en-US" dirty="0"/>
            </a:br>
            <a:r>
              <a:rPr lang="en-US" dirty="0"/>
              <a:t/>
            </a:r>
            <a:br>
              <a:rPr lang="en-US" dirty="0"/>
            </a:br>
            <a:r>
              <a:rPr lang="en-US" dirty="0"/>
              <a:t>Robert Wagner and Natalie Wood celebrated their first wedding on December 28, 1957 in Arizona. The couple divorced in 1962, only to rekindle their relationship and marry again in 1972. </a:t>
            </a:r>
          </a:p>
        </p:txBody>
      </p:sp>
      <p:pic>
        <p:nvPicPr>
          <p:cNvPr id="4" name="Content Placeholder 3"/>
          <p:cNvPicPr>
            <a:picLocks noGrp="1" noChangeAspect="1"/>
          </p:cNvPicPr>
          <p:nvPr>
            <p:ph idx="1"/>
          </p:nvPr>
        </p:nvPicPr>
        <p:blipFill>
          <a:blip r:embed="rId2"/>
          <a:stretch>
            <a:fillRect/>
          </a:stretch>
        </p:blipFill>
        <p:spPr>
          <a:xfrm>
            <a:off x="0" y="0"/>
            <a:ext cx="5396458" cy="6858000"/>
          </a:xfrm>
          <a:prstGeom prst="rect">
            <a:avLst/>
          </a:prstGeom>
        </p:spPr>
      </p:pic>
    </p:spTree>
    <p:extLst>
      <p:ext uri="{BB962C8B-B14F-4D97-AF65-F5344CB8AC3E}">
        <p14:creationId xmlns:p14="http://schemas.microsoft.com/office/powerpoint/2010/main" val="4144805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406"/>
            <a:ext cx="4549068" cy="6598110"/>
          </a:xfrm>
        </p:spPr>
        <p:txBody>
          <a:bodyPr/>
          <a:lstStyle/>
          <a:p>
            <a:r>
              <a:rPr lang="en-US" dirty="0"/>
              <a:t/>
            </a:r>
            <a:br>
              <a:rPr lang="en-US" dirty="0"/>
            </a:br>
            <a:r>
              <a:rPr lang="en-US" dirty="0"/>
              <a:t>1958</a:t>
            </a:r>
            <a:br>
              <a:rPr lang="en-US" dirty="0"/>
            </a:br>
            <a:r>
              <a:rPr lang="en-US" dirty="0" smtClean="0"/>
              <a:t>Though </a:t>
            </a:r>
            <a:r>
              <a:rPr lang="en-US" dirty="0"/>
              <a:t>her divorce from Paul Mansfield had only been finalized days before, actress Jayne Mansfield wed Mickey </a:t>
            </a:r>
            <a:r>
              <a:rPr lang="en-US" dirty="0" err="1"/>
              <a:t>Hargitay</a:t>
            </a:r>
            <a:r>
              <a:rPr lang="en-US" dirty="0"/>
              <a:t> on January 13, 1958. The Mr. Universe winner had proposed to her with 10-carat diamond ring just two months prior.</a:t>
            </a:r>
          </a:p>
        </p:txBody>
      </p:sp>
      <p:pic>
        <p:nvPicPr>
          <p:cNvPr id="4" name="Content Placeholder 3"/>
          <p:cNvPicPr>
            <a:picLocks noGrp="1" noChangeAspect="1"/>
          </p:cNvPicPr>
          <p:nvPr>
            <p:ph idx="1"/>
          </p:nvPr>
        </p:nvPicPr>
        <p:blipFill>
          <a:blip r:embed="rId2"/>
          <a:stretch>
            <a:fillRect/>
          </a:stretch>
        </p:blipFill>
        <p:spPr>
          <a:xfrm>
            <a:off x="4549068" y="0"/>
            <a:ext cx="4594932" cy="6710516"/>
          </a:xfrm>
          <a:prstGeom prst="rect">
            <a:avLst/>
          </a:prstGeom>
        </p:spPr>
      </p:pic>
    </p:spTree>
    <p:extLst>
      <p:ext uri="{BB962C8B-B14F-4D97-AF65-F5344CB8AC3E}">
        <p14:creationId xmlns:p14="http://schemas.microsoft.com/office/powerpoint/2010/main" val="1366931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p:txBody>
          <a:bodyPr/>
          <a:lstStyle/>
          <a:p>
            <a:r>
              <a:rPr lang="en-US" dirty="0" smtClean="0">
                <a:solidFill>
                  <a:schemeClr val="accent5">
                    <a:lumMod val="20000"/>
                    <a:lumOff val="80000"/>
                  </a:schemeClr>
                </a:solidFill>
              </a:rPr>
              <a:t>1959</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4133525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8" y="0"/>
            <a:ext cx="4572002" cy="6858000"/>
          </a:xfrm>
        </p:spPr>
        <p:txBody>
          <a:bodyPr/>
          <a:lstStyle/>
          <a:p>
            <a:r>
              <a:rPr lang="en-US" dirty="0"/>
              <a:t/>
            </a:r>
            <a:br>
              <a:rPr lang="en-US" dirty="0"/>
            </a:br>
            <a:r>
              <a:rPr lang="en-US" dirty="0"/>
              <a:t>1960</a:t>
            </a:r>
            <a:br>
              <a:rPr lang="en-US" dirty="0"/>
            </a:br>
            <a:r>
              <a:rPr lang="en-US" dirty="0"/>
              <a:t/>
            </a:r>
            <a:br>
              <a:rPr lang="en-US" dirty="0"/>
            </a:br>
            <a:r>
              <a:rPr lang="en-US" dirty="0"/>
              <a:t>Etta James recorded her version of Mack Gordon and Harry Warren's 1941 tune "At Last," changing wedding playlists forevermore.</a:t>
            </a:r>
            <a:br>
              <a:rPr lang="en-US" dirty="0"/>
            </a:b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1" y="0"/>
            <a:ext cx="4571999" cy="6858000"/>
          </a:xfrm>
          <a:prstGeom prst="rect">
            <a:avLst/>
          </a:prstGeom>
        </p:spPr>
      </p:pic>
    </p:spTree>
    <p:extLst>
      <p:ext uri="{BB962C8B-B14F-4D97-AF65-F5344CB8AC3E}">
        <p14:creationId xmlns:p14="http://schemas.microsoft.com/office/powerpoint/2010/main" val="1585964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902"/>
            <a:ext cx="3507289" cy="6716098"/>
          </a:xfrm>
        </p:spPr>
        <p:txBody>
          <a:bodyPr/>
          <a:lstStyle/>
          <a:p>
            <a:r>
              <a:rPr lang="en-US" sz="2400" dirty="0"/>
              <a:t>1917 The tradition of bridesmaids wearing matching dresses dates back to ancient Rome, when bridesmaids not only wore the same dresses as each other, but also the same dress as the bride in order to act as decoys against evil spirits (and the bride's exes). Matching striped frocks and fancy hats were worn by these bridesmaids in 1917.</a:t>
            </a:r>
            <a:br>
              <a:rPr lang="en-US" sz="2400" dirty="0"/>
            </a:br>
            <a:endParaRPr lang="en-US" sz="2400" dirty="0"/>
          </a:p>
        </p:txBody>
      </p:sp>
      <p:pic>
        <p:nvPicPr>
          <p:cNvPr id="4" name="Content Placeholder 3"/>
          <p:cNvPicPr>
            <a:picLocks noGrp="1" noChangeAspect="1"/>
          </p:cNvPicPr>
          <p:nvPr>
            <p:ph idx="1"/>
          </p:nvPr>
        </p:nvPicPr>
        <p:blipFill>
          <a:blip r:embed="rId2"/>
          <a:stretch>
            <a:fillRect/>
          </a:stretch>
        </p:blipFill>
        <p:spPr>
          <a:xfrm>
            <a:off x="3507289" y="0"/>
            <a:ext cx="5636711"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173794" cy="6858000"/>
          </a:xfrm>
        </p:spPr>
        <p:txBody>
          <a:bodyPr/>
          <a:lstStyle/>
          <a:p>
            <a:r>
              <a:rPr lang="en-US" sz="2800" dirty="0"/>
              <a:t/>
            </a:r>
            <a:br>
              <a:rPr lang="en-US" sz="2800" dirty="0"/>
            </a:br>
            <a:r>
              <a:rPr lang="en-US" sz="2800" dirty="0"/>
              <a:t>1961</a:t>
            </a:r>
            <a:br>
              <a:rPr lang="en-US" sz="2800" dirty="0"/>
            </a:br>
            <a:r>
              <a:rPr lang="en-US" sz="2800" dirty="0"/>
              <a:t/>
            </a:r>
            <a:br>
              <a:rPr lang="en-US" sz="2800" dirty="0"/>
            </a:br>
            <a:r>
              <a:rPr lang="en-US" sz="2800" dirty="0"/>
              <a:t>The Berlin Wall was built in 1961, effectively dividing the German city in half. This photo, taken during the first year of the wall's existence, shows the bride with her parents, who resided in East Berlin and were unable to get permission to take part in their daughter's wedding in West Berlin.</a:t>
            </a:r>
          </a:p>
        </p:txBody>
      </p:sp>
      <p:pic>
        <p:nvPicPr>
          <p:cNvPr id="4" name="Content Placeholder 3"/>
          <p:cNvPicPr>
            <a:picLocks noGrp="1" noChangeAspect="1"/>
          </p:cNvPicPr>
          <p:nvPr>
            <p:ph idx="1"/>
          </p:nvPr>
        </p:nvPicPr>
        <p:blipFill>
          <a:blip r:embed="rId2"/>
          <a:stretch>
            <a:fillRect/>
          </a:stretch>
        </p:blipFill>
        <p:spPr>
          <a:xfrm>
            <a:off x="4303059" y="0"/>
            <a:ext cx="4840941" cy="6858000"/>
          </a:xfrm>
          <a:prstGeom prst="rect">
            <a:avLst/>
          </a:prstGeom>
        </p:spPr>
      </p:pic>
    </p:spTree>
    <p:extLst>
      <p:ext uri="{BB962C8B-B14F-4D97-AF65-F5344CB8AC3E}">
        <p14:creationId xmlns:p14="http://schemas.microsoft.com/office/powerpoint/2010/main" val="3849036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045395" y="1600200"/>
            <a:ext cx="6815667" cy="5257800"/>
          </a:xfrm>
          <a:prstGeom prst="rect">
            <a:avLst/>
          </a:prstGeom>
        </p:spPr>
      </p:pic>
      <p:pic>
        <p:nvPicPr>
          <p:cNvPr id="4" name="Picture 3"/>
          <p:cNvPicPr>
            <a:picLocks noChangeAspect="1"/>
          </p:cNvPicPr>
          <p:nvPr/>
        </p:nvPicPr>
        <p:blipFill>
          <a:blip r:embed="rId3"/>
          <a:stretch>
            <a:fillRect/>
          </a:stretch>
        </p:blipFill>
        <p:spPr>
          <a:xfrm>
            <a:off x="0" y="-1"/>
            <a:ext cx="9144000" cy="1587795"/>
          </a:xfrm>
          <a:prstGeom prst="rect">
            <a:avLst/>
          </a:prstGeom>
        </p:spPr>
      </p:pic>
    </p:spTree>
    <p:extLst>
      <p:ext uri="{BB962C8B-B14F-4D97-AF65-F5344CB8AC3E}">
        <p14:creationId xmlns:p14="http://schemas.microsoft.com/office/powerpoint/2010/main" val="2372007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90750" cy="3829050"/>
          </a:xfrm>
          <a:prstGeom prst="rect">
            <a:avLst/>
          </a:prstGeom>
        </p:spPr>
      </p:pic>
      <p:sp>
        <p:nvSpPr>
          <p:cNvPr id="2" name="Title 1"/>
          <p:cNvSpPr>
            <a:spLocks noGrp="1"/>
          </p:cNvSpPr>
          <p:nvPr>
            <p:ph type="title"/>
          </p:nvPr>
        </p:nvSpPr>
        <p:spPr>
          <a:xfrm>
            <a:off x="5430963" y="-1"/>
            <a:ext cx="3713037" cy="1002891"/>
          </a:xfrm>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0" y="0"/>
            <a:ext cx="5430963" cy="6754761"/>
          </a:xfrm>
          <a:prstGeom prst="rect">
            <a:avLst/>
          </a:prstGeom>
        </p:spPr>
      </p:pic>
      <p:pic>
        <p:nvPicPr>
          <p:cNvPr id="6" name="Picture 5"/>
          <p:cNvPicPr>
            <a:picLocks noChangeAspect="1"/>
          </p:cNvPicPr>
          <p:nvPr/>
        </p:nvPicPr>
        <p:blipFill>
          <a:blip r:embed="rId2"/>
          <a:stretch>
            <a:fillRect/>
          </a:stretch>
        </p:blipFill>
        <p:spPr>
          <a:xfrm>
            <a:off x="5430962" y="49774"/>
            <a:ext cx="3713037" cy="6489743"/>
          </a:xfrm>
          <a:prstGeom prst="rect">
            <a:avLst/>
          </a:prstGeom>
        </p:spPr>
      </p:pic>
    </p:spTree>
    <p:extLst>
      <p:ext uri="{BB962C8B-B14F-4D97-AF65-F5344CB8AC3E}">
        <p14:creationId xmlns:p14="http://schemas.microsoft.com/office/powerpoint/2010/main" val="4165509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119" y="0"/>
            <a:ext cx="2533881" cy="6858000"/>
          </a:xfrm>
        </p:spPr>
        <p:txBody>
          <a:bodyPr/>
          <a:lstStyle/>
          <a:p>
            <a:r>
              <a:rPr lang="en-US" sz="2400" dirty="0"/>
              <a:t/>
            </a:r>
            <a:br>
              <a:rPr lang="en-US" sz="2400" dirty="0"/>
            </a:br>
            <a:r>
              <a:rPr lang="en-US" sz="2400" dirty="0"/>
              <a:t>1964</a:t>
            </a:r>
            <a:br>
              <a:rPr lang="en-US" sz="2400" dirty="0"/>
            </a:br>
            <a:r>
              <a:rPr lang="en-US" sz="2400" dirty="0"/>
              <a:t/>
            </a:r>
            <a:br>
              <a:rPr lang="en-US" sz="2400" dirty="0"/>
            </a:br>
            <a:r>
              <a:rPr lang="en-US" sz="2400" dirty="0"/>
              <a:t>For her first wedding to Richard Burton Elizabeth Taylor wore a bold yellow dress and extravagant floral headdress. The couple divorced in 1974, but married again in1975</a:t>
            </a:r>
            <a:r>
              <a:rPr lang="en-US" sz="2400" dirty="0" smtClean="0"/>
              <a:t>.</a:t>
            </a:r>
            <a:br>
              <a:rPr lang="en-US" sz="2400" dirty="0" smtClean="0"/>
            </a:br>
            <a:r>
              <a:rPr lang="en-US" sz="2400" dirty="0"/>
              <a:t/>
            </a:r>
            <a:br>
              <a:rPr lang="en-US" sz="2400" dirty="0"/>
            </a:br>
            <a:endParaRPr lang="en-US" sz="2400" dirty="0"/>
          </a:p>
        </p:txBody>
      </p:sp>
      <p:pic>
        <p:nvPicPr>
          <p:cNvPr id="4" name="Content Placeholder 3"/>
          <p:cNvPicPr>
            <a:picLocks noGrp="1" noChangeAspect="1"/>
          </p:cNvPicPr>
          <p:nvPr>
            <p:ph idx="1"/>
          </p:nvPr>
        </p:nvPicPr>
        <p:blipFill>
          <a:blip r:embed="rId2"/>
          <a:stretch>
            <a:fillRect/>
          </a:stretch>
        </p:blipFill>
        <p:spPr>
          <a:xfrm>
            <a:off x="0" y="0"/>
            <a:ext cx="6610119" cy="6858000"/>
          </a:xfrm>
          <a:prstGeom prst="rect">
            <a:avLst/>
          </a:prstGeom>
        </p:spPr>
      </p:pic>
    </p:spTree>
    <p:extLst>
      <p:ext uri="{BB962C8B-B14F-4D97-AF65-F5344CB8AC3E}">
        <p14:creationId xmlns:p14="http://schemas.microsoft.com/office/powerpoint/2010/main" val="2214839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48441" cy="6858000"/>
          </a:xfrm>
        </p:spPr>
        <p:txBody>
          <a:bodyPr/>
          <a:lstStyle/>
          <a:p>
            <a:r>
              <a:rPr lang="en-US" dirty="0"/>
              <a:t/>
            </a:r>
            <a:br>
              <a:rPr lang="en-US" dirty="0"/>
            </a:br>
            <a:r>
              <a:rPr lang="en-US" dirty="0"/>
              <a:t>1965</a:t>
            </a:r>
            <a:br>
              <a:rPr lang="en-US" dirty="0"/>
            </a:br>
            <a:r>
              <a:rPr lang="en-US" dirty="0"/>
              <a:t/>
            </a:r>
            <a:br>
              <a:rPr lang="en-US" dirty="0"/>
            </a:br>
            <a:r>
              <a:rPr lang="en-US" dirty="0"/>
              <a:t>Popular singer and actor Annette </a:t>
            </a:r>
            <a:r>
              <a:rPr lang="en-US" dirty="0" err="1"/>
              <a:t>Funicello</a:t>
            </a:r>
            <a:r>
              <a:rPr lang="en-US" dirty="0"/>
              <a:t> married her agent, Jack </a:t>
            </a:r>
            <a:r>
              <a:rPr lang="en-US" dirty="0" err="1"/>
              <a:t>Gilardi</a:t>
            </a:r>
            <a:r>
              <a:rPr lang="en-US" dirty="0"/>
              <a:t>, on January 9, 1965</a:t>
            </a:r>
            <a:r>
              <a:rPr lang="en-US" dirty="0" smtClean="0"/>
              <a:t>.</a:t>
            </a:r>
            <a:br>
              <a:rPr lang="en-US" dirty="0" smtClean="0"/>
            </a:br>
            <a:r>
              <a:rPr lang="en-US" dirty="0"/>
              <a:t/>
            </a:r>
            <a:br>
              <a:rPr lang="en-US" dirty="0"/>
            </a:b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3648441" y="0"/>
            <a:ext cx="5495559" cy="6858000"/>
          </a:xfrm>
          <a:prstGeom prst="rect">
            <a:avLst/>
          </a:prstGeom>
        </p:spPr>
      </p:pic>
    </p:spTree>
    <p:extLst>
      <p:ext uri="{BB962C8B-B14F-4D97-AF65-F5344CB8AC3E}">
        <p14:creationId xmlns:p14="http://schemas.microsoft.com/office/powerpoint/2010/main" val="495482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35" y="0"/>
            <a:ext cx="8226425" cy="698756"/>
          </a:xfrm>
        </p:spPr>
        <p:txBody>
          <a:bodyPr/>
          <a:lstStyle/>
          <a:p>
            <a:pPr algn="ctr"/>
            <a:r>
              <a:rPr lang="en-US" dirty="0" smtClean="0"/>
              <a:t>1966</a:t>
            </a:r>
            <a:endParaRPr lang="en-US" dirty="0"/>
          </a:p>
        </p:txBody>
      </p:sp>
      <p:sp>
        <p:nvSpPr>
          <p:cNvPr id="3" name="Content Placeholder 2"/>
          <p:cNvSpPr>
            <a:spLocks noGrp="1"/>
          </p:cNvSpPr>
          <p:nvPr>
            <p:ph idx="1"/>
          </p:nvPr>
        </p:nvSpPr>
        <p:spPr>
          <a:xfrm>
            <a:off x="162232" y="698756"/>
            <a:ext cx="8849033" cy="6159244"/>
          </a:xfrm>
        </p:spPr>
        <p:txBody>
          <a:bodyPr/>
          <a:lstStyle/>
          <a:p>
            <a:r>
              <a:rPr lang="en-US" dirty="0" smtClean="0"/>
              <a:t>My favorite year – I got married on June 11. In a few months after this was put together we will celebrate 50 years together. We tried to keep the costs modest because my father-in-law’s youngest daughter was to be married 9 months later. Interesting note:</a:t>
            </a:r>
          </a:p>
          <a:p>
            <a:r>
              <a:rPr lang="en-US" dirty="0" smtClean="0"/>
              <a:t>My parents 58 years</a:t>
            </a:r>
          </a:p>
          <a:p>
            <a:r>
              <a:rPr lang="en-US" dirty="0" smtClean="0"/>
              <a:t>My ln-laws 54 years</a:t>
            </a:r>
          </a:p>
          <a:p>
            <a:r>
              <a:rPr lang="en-US" dirty="0" smtClean="0"/>
              <a:t>My wife’s brother 50+</a:t>
            </a:r>
          </a:p>
          <a:p>
            <a:r>
              <a:rPr lang="en-US" dirty="0" smtClean="0"/>
              <a:t>My wife’s sister 50+</a:t>
            </a:r>
          </a:p>
          <a:p>
            <a:r>
              <a:rPr lang="en-US" dirty="0" smtClean="0"/>
              <a:t>My wife and I will soon have 50</a:t>
            </a:r>
          </a:p>
          <a:p>
            <a:r>
              <a:rPr lang="en-US" dirty="0" smtClean="0"/>
              <a:t>My wife’s younger sister will have 50 nine months after us</a:t>
            </a:r>
          </a:p>
          <a:p>
            <a:r>
              <a:rPr lang="en-US" dirty="0" smtClean="0"/>
              <a:t>My sister will have 50 two years after us</a:t>
            </a:r>
            <a:endParaRPr lang="en-US" dirty="0"/>
          </a:p>
        </p:txBody>
      </p:sp>
    </p:spTree>
    <p:extLst>
      <p:ext uri="{BB962C8B-B14F-4D97-AF65-F5344CB8AC3E}">
        <p14:creationId xmlns:p14="http://schemas.microsoft.com/office/powerpoint/2010/main" val="2244514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639762"/>
          </a:xfrm>
        </p:spPr>
        <p:txBody>
          <a:bodyPr/>
          <a:lstStyle/>
          <a:p>
            <a:r>
              <a:rPr lang="en-US" dirty="0" smtClean="0"/>
              <a:t>1966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2805"/>
            <a:ext cx="9144000" cy="6195195"/>
          </a:xfrm>
        </p:spPr>
      </p:pic>
    </p:spTree>
    <p:extLst>
      <p:ext uri="{BB962C8B-B14F-4D97-AF65-F5344CB8AC3E}">
        <p14:creationId xmlns:p14="http://schemas.microsoft.com/office/powerpoint/2010/main" val="5253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858" y="0"/>
            <a:ext cx="8226425" cy="580768"/>
          </a:xfrm>
        </p:spPr>
        <p:txBody>
          <a:bodyPr/>
          <a:lstStyle/>
          <a:p>
            <a:r>
              <a:rPr lang="en-US" dirty="0" smtClean="0"/>
              <a:t>1967 Elvis marries</a:t>
            </a:r>
            <a:endParaRPr lang="en-US" dirty="0"/>
          </a:p>
        </p:txBody>
      </p:sp>
      <p:pic>
        <p:nvPicPr>
          <p:cNvPr id="4" name="Content Placeholder 3"/>
          <p:cNvPicPr>
            <a:picLocks noGrp="1" noChangeAspect="1"/>
          </p:cNvPicPr>
          <p:nvPr>
            <p:ph idx="1"/>
          </p:nvPr>
        </p:nvPicPr>
        <p:blipFill>
          <a:blip r:embed="rId2"/>
          <a:stretch>
            <a:fillRect/>
          </a:stretch>
        </p:blipFill>
        <p:spPr>
          <a:xfrm>
            <a:off x="499858" y="580768"/>
            <a:ext cx="7875639" cy="6268366"/>
          </a:xfrm>
          <a:prstGeom prst="rect">
            <a:avLst/>
          </a:prstGeom>
        </p:spPr>
      </p:pic>
    </p:spTree>
    <p:extLst>
      <p:ext uri="{BB962C8B-B14F-4D97-AF65-F5344CB8AC3E}">
        <p14:creationId xmlns:p14="http://schemas.microsoft.com/office/powerpoint/2010/main" val="294291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2736" y="0"/>
            <a:ext cx="8849032" cy="6826396"/>
          </a:xfrm>
          <a:prstGeom prst="rect">
            <a:avLst/>
          </a:prstGeom>
        </p:spPr>
      </p:pic>
      <p:sp>
        <p:nvSpPr>
          <p:cNvPr id="2" name="Title 1"/>
          <p:cNvSpPr>
            <a:spLocks noGrp="1"/>
          </p:cNvSpPr>
          <p:nvPr>
            <p:ph type="title"/>
          </p:nvPr>
        </p:nvSpPr>
        <p:spPr>
          <a:xfrm>
            <a:off x="444039" y="0"/>
            <a:ext cx="8226425" cy="521775"/>
          </a:xfrm>
        </p:spPr>
        <p:txBody>
          <a:bodyPr/>
          <a:lstStyle/>
          <a:p>
            <a:r>
              <a:rPr lang="en-US" dirty="0" smtClean="0">
                <a:solidFill>
                  <a:schemeClr val="accent5">
                    <a:lumMod val="20000"/>
                    <a:lumOff val="80000"/>
                  </a:schemeClr>
                </a:solidFill>
              </a:rPr>
              <a:t>1968</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2104359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013" y="274638"/>
            <a:ext cx="4228025" cy="6362136"/>
          </a:xfrm>
        </p:spPr>
        <p:txBody>
          <a:bodyPr/>
          <a:lstStyle/>
          <a:p>
            <a:r>
              <a:rPr lang="en-US" sz="2800" dirty="0"/>
              <a:t/>
            </a:r>
            <a:br>
              <a:rPr lang="en-US" sz="2800" dirty="0"/>
            </a:br>
            <a:r>
              <a:rPr lang="en-US" sz="2800" dirty="0"/>
              <a:t>1969</a:t>
            </a:r>
            <a:br>
              <a:rPr lang="en-US" sz="2800" dirty="0"/>
            </a:br>
            <a:r>
              <a:rPr lang="en-US" sz="2800" dirty="0"/>
              <a:t/>
            </a:r>
            <a:br>
              <a:rPr lang="en-US" sz="2800" dirty="0"/>
            </a:br>
            <a:r>
              <a:rPr lang="en-US" sz="2800" dirty="0"/>
              <a:t>The popular '60s trend of brides wearing short wedding dresses was still going strong at the end of the decade, and some brides opted for a hat as opposed to a veil. Audrey Hepburn went for both trends, wearing a short dress and a head-covering</a:t>
            </a:r>
            <a:r>
              <a:rPr lang="en-US" sz="2800" dirty="0" smtClean="0"/>
              <a:t>.</a:t>
            </a:r>
            <a:br>
              <a:rPr lang="en-US" sz="2800" dirty="0" smtClean="0"/>
            </a:br>
            <a:endParaRPr lang="en-US" sz="2800" dirty="0"/>
          </a:p>
        </p:txBody>
      </p:sp>
      <p:pic>
        <p:nvPicPr>
          <p:cNvPr id="4" name="Content Placeholder 3"/>
          <p:cNvPicPr>
            <a:picLocks noGrp="1" noChangeAspect="1"/>
          </p:cNvPicPr>
          <p:nvPr>
            <p:ph idx="1"/>
          </p:nvPr>
        </p:nvPicPr>
        <p:blipFill>
          <a:blip r:embed="rId2"/>
          <a:stretch>
            <a:fillRect/>
          </a:stretch>
        </p:blipFill>
        <p:spPr>
          <a:xfrm>
            <a:off x="0" y="0"/>
            <a:ext cx="4297440" cy="6858000"/>
          </a:xfrm>
          <a:prstGeom prst="rect">
            <a:avLst/>
          </a:prstGeom>
        </p:spPr>
      </p:pic>
    </p:spTree>
    <p:extLst>
      <p:ext uri="{BB962C8B-B14F-4D97-AF65-F5344CB8AC3E}">
        <p14:creationId xmlns:p14="http://schemas.microsoft.com/office/powerpoint/2010/main" val="4234393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645"/>
            <a:ext cx="8226425" cy="1143000"/>
          </a:xfrm>
        </p:spPr>
        <p:txBody>
          <a:bodyPr/>
          <a:lstStyle/>
          <a:p>
            <a:r>
              <a:rPr lang="en-US" dirty="0" smtClean="0"/>
              <a:t> 1918</a:t>
            </a:r>
            <a:endParaRPr lang="en-US" dirty="0"/>
          </a:p>
        </p:txBody>
      </p:sp>
      <p:pic>
        <p:nvPicPr>
          <p:cNvPr id="4" name="Content Placeholder 3"/>
          <p:cNvPicPr>
            <a:picLocks noGrp="1" noChangeAspect="1"/>
          </p:cNvPicPr>
          <p:nvPr>
            <p:ph idx="1"/>
          </p:nvPr>
        </p:nvPicPr>
        <p:blipFill>
          <a:blip r:embed="rId2"/>
          <a:stretch>
            <a:fillRect/>
          </a:stretch>
        </p:blipFill>
        <p:spPr>
          <a:xfrm>
            <a:off x="1634683" y="0"/>
            <a:ext cx="7509318" cy="6858000"/>
          </a:xfrm>
          <a:prstGeom prst="rect">
            <a:avLst/>
          </a:prstGeom>
        </p:spPr>
      </p:pic>
    </p:spTree>
    <p:extLst>
      <p:ext uri="{BB962C8B-B14F-4D97-AF65-F5344CB8AC3E}">
        <p14:creationId xmlns:p14="http://schemas.microsoft.com/office/powerpoint/2010/main" val="2900781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747543" cy="6858000"/>
          </a:xfrm>
        </p:spPr>
        <p:txBody>
          <a:bodyPr/>
          <a:lstStyle/>
          <a:p>
            <a:r>
              <a:rPr lang="en-US" dirty="0"/>
              <a:t/>
            </a:r>
            <a:br>
              <a:rPr lang="en-US" dirty="0"/>
            </a:br>
            <a:r>
              <a:rPr lang="en-US" dirty="0"/>
              <a:t>1970</a:t>
            </a:r>
            <a:br>
              <a:rPr lang="en-US" dirty="0"/>
            </a:br>
            <a:r>
              <a:rPr lang="en-US" dirty="0"/>
              <a:t/>
            </a:r>
            <a:br>
              <a:rPr lang="en-US" dirty="0"/>
            </a:br>
            <a:r>
              <a:rPr lang="en-US" dirty="0"/>
              <a:t>In the1970s, wedding trends were all over the map, with brides wearing everything from traditional gowns to pantsuits. This was the decade when men started sporting colored tuxedos, too. </a:t>
            </a:r>
          </a:p>
        </p:txBody>
      </p:sp>
      <p:pic>
        <p:nvPicPr>
          <p:cNvPr id="4" name="Content Placeholder 3"/>
          <p:cNvPicPr>
            <a:picLocks noGrp="1" noChangeAspect="1"/>
          </p:cNvPicPr>
          <p:nvPr>
            <p:ph idx="1"/>
          </p:nvPr>
        </p:nvPicPr>
        <p:blipFill>
          <a:blip r:embed="rId2"/>
          <a:stretch>
            <a:fillRect/>
          </a:stretch>
        </p:blipFill>
        <p:spPr>
          <a:xfrm>
            <a:off x="3747543" y="0"/>
            <a:ext cx="5396458" cy="6858000"/>
          </a:xfrm>
          <a:prstGeom prst="rect">
            <a:avLst/>
          </a:prstGeom>
        </p:spPr>
      </p:pic>
    </p:spTree>
    <p:extLst>
      <p:ext uri="{BB962C8B-B14F-4D97-AF65-F5344CB8AC3E}">
        <p14:creationId xmlns:p14="http://schemas.microsoft.com/office/powerpoint/2010/main" val="669287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0378" y="274638"/>
            <a:ext cx="3943622" cy="6583362"/>
          </a:xfrm>
        </p:spPr>
        <p:txBody>
          <a:bodyPr/>
          <a:lstStyle/>
          <a:p>
            <a:r>
              <a:rPr lang="en-US" dirty="0"/>
              <a:t/>
            </a:r>
            <a:br>
              <a:rPr lang="en-US" dirty="0"/>
            </a:br>
            <a:r>
              <a:rPr lang="en-US" dirty="0"/>
              <a:t>1971</a:t>
            </a:r>
            <a:br>
              <a:rPr lang="en-US" dirty="0"/>
            </a:br>
            <a:r>
              <a:rPr lang="en-US" dirty="0"/>
              <a:t/>
            </a:r>
            <a:br>
              <a:rPr lang="en-US" dirty="0"/>
            </a:br>
            <a:r>
              <a:rPr lang="en-US" dirty="0"/>
              <a:t>In 1971, Bianca Jagger nixed the fairy tale dress in favor of an Yves St. Laurent Le Smoking jacket</a:t>
            </a:r>
            <a:r>
              <a:rPr lang="en-US" dirty="0" smtClean="0"/>
              <a:t>.</a:t>
            </a:r>
            <a:br>
              <a:rPr lang="en-US" dirty="0" smtClean="0"/>
            </a:br>
            <a:r>
              <a:rPr lang="en-US" dirty="0"/>
              <a:t/>
            </a:r>
            <a:br>
              <a:rPr lang="en-US" dirty="0"/>
            </a:b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0" y="0"/>
            <a:ext cx="5200378" cy="6858000"/>
          </a:xfrm>
          <a:prstGeom prst="rect">
            <a:avLst/>
          </a:prstGeom>
        </p:spPr>
      </p:pic>
    </p:spTree>
    <p:extLst>
      <p:ext uri="{BB962C8B-B14F-4D97-AF65-F5344CB8AC3E}">
        <p14:creationId xmlns:p14="http://schemas.microsoft.com/office/powerpoint/2010/main" val="3055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0"/>
            <a:ext cx="8226425" cy="698756"/>
          </a:xfrm>
        </p:spPr>
        <p:txBody>
          <a:bodyPr/>
          <a:lstStyle/>
          <a:p>
            <a:r>
              <a:rPr lang="en-US" dirty="0" smtClean="0"/>
              <a:t>1972</a:t>
            </a:r>
            <a:endParaRPr lang="en-US" dirty="0"/>
          </a:p>
        </p:txBody>
      </p:sp>
      <p:pic>
        <p:nvPicPr>
          <p:cNvPr id="4" name="Content Placeholder 3"/>
          <p:cNvPicPr>
            <a:picLocks noGrp="1" noChangeAspect="1"/>
          </p:cNvPicPr>
          <p:nvPr>
            <p:ph idx="1"/>
          </p:nvPr>
        </p:nvPicPr>
        <p:blipFill>
          <a:blip r:embed="rId2"/>
          <a:stretch>
            <a:fillRect/>
          </a:stretch>
        </p:blipFill>
        <p:spPr>
          <a:xfrm>
            <a:off x="709452" y="698756"/>
            <a:ext cx="7718744" cy="6159244"/>
          </a:xfrm>
          <a:prstGeom prst="rect">
            <a:avLst/>
          </a:prstGeom>
        </p:spPr>
      </p:pic>
    </p:spTree>
    <p:extLst>
      <p:ext uri="{BB962C8B-B14F-4D97-AF65-F5344CB8AC3E}">
        <p14:creationId xmlns:p14="http://schemas.microsoft.com/office/powerpoint/2010/main" val="3500724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99797"/>
          </a:xfrm>
        </p:spPr>
        <p:txBody>
          <a:bodyPr/>
          <a:lstStyle/>
          <a:p>
            <a:r>
              <a:rPr lang="en-US" dirty="0" smtClean="0"/>
              <a:t>1973 Princess Anne U.K.</a:t>
            </a:r>
            <a:endParaRPr lang="en-US" dirty="0"/>
          </a:p>
        </p:txBody>
      </p:sp>
      <p:pic>
        <p:nvPicPr>
          <p:cNvPr id="4" name="Content Placeholder 3"/>
          <p:cNvPicPr>
            <a:picLocks noGrp="1" noChangeAspect="1"/>
          </p:cNvPicPr>
          <p:nvPr>
            <p:ph idx="1"/>
          </p:nvPr>
        </p:nvPicPr>
        <p:blipFill>
          <a:blip r:embed="rId2"/>
          <a:stretch>
            <a:fillRect/>
          </a:stretch>
        </p:blipFill>
        <p:spPr>
          <a:xfrm>
            <a:off x="0" y="699797"/>
            <a:ext cx="9144000" cy="6158204"/>
          </a:xfrm>
          <a:prstGeom prst="rect">
            <a:avLst/>
          </a:prstGeom>
        </p:spPr>
      </p:pic>
    </p:spTree>
    <p:extLst>
      <p:ext uri="{BB962C8B-B14F-4D97-AF65-F5344CB8AC3E}">
        <p14:creationId xmlns:p14="http://schemas.microsoft.com/office/powerpoint/2010/main" val="2314718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0"/>
            <a:ext cx="8226425" cy="648929"/>
          </a:xfrm>
        </p:spPr>
        <p:txBody>
          <a:bodyPr/>
          <a:lstStyle/>
          <a:p>
            <a:pPr algn="ctr"/>
            <a:r>
              <a:rPr lang="en-US" dirty="0" smtClean="0"/>
              <a:t>1974</a:t>
            </a:r>
            <a:endParaRPr lang="en-US" dirty="0"/>
          </a:p>
        </p:txBody>
      </p:sp>
      <p:pic>
        <p:nvPicPr>
          <p:cNvPr id="4" name="Content Placeholder 3"/>
          <p:cNvPicPr>
            <a:picLocks noGrp="1" noChangeAspect="1"/>
          </p:cNvPicPr>
          <p:nvPr>
            <p:ph idx="1"/>
          </p:nvPr>
        </p:nvPicPr>
        <p:blipFill>
          <a:blip r:embed="rId2"/>
          <a:stretch>
            <a:fillRect/>
          </a:stretch>
        </p:blipFill>
        <p:spPr>
          <a:xfrm>
            <a:off x="835673" y="1892519"/>
            <a:ext cx="7509523" cy="4965481"/>
          </a:xfrm>
          <a:prstGeom prst="rect">
            <a:avLst/>
          </a:prstGeom>
        </p:spPr>
      </p:pic>
      <p:pic>
        <p:nvPicPr>
          <p:cNvPr id="5" name="Picture 4"/>
          <p:cNvPicPr>
            <a:picLocks noChangeAspect="1"/>
          </p:cNvPicPr>
          <p:nvPr/>
        </p:nvPicPr>
        <p:blipFill>
          <a:blip r:embed="rId3"/>
          <a:stretch>
            <a:fillRect/>
          </a:stretch>
        </p:blipFill>
        <p:spPr>
          <a:xfrm>
            <a:off x="0" y="557032"/>
            <a:ext cx="9144000" cy="1335487"/>
          </a:xfrm>
          <a:prstGeom prst="rect">
            <a:avLst/>
          </a:prstGeom>
        </p:spPr>
      </p:pic>
    </p:spTree>
    <p:extLst>
      <p:ext uri="{BB962C8B-B14F-4D97-AF65-F5344CB8AC3E}">
        <p14:creationId xmlns:p14="http://schemas.microsoft.com/office/powerpoint/2010/main" val="2012568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0"/>
            <a:ext cx="8226425" cy="684007"/>
          </a:xfrm>
        </p:spPr>
        <p:txBody>
          <a:bodyPr/>
          <a:lstStyle/>
          <a:p>
            <a:r>
              <a:rPr lang="en-US" dirty="0" smtClean="0"/>
              <a:t>1975</a:t>
            </a:r>
            <a:endParaRPr lang="en-US" dirty="0"/>
          </a:p>
        </p:txBody>
      </p:sp>
      <p:pic>
        <p:nvPicPr>
          <p:cNvPr id="4" name="Content Placeholder 3"/>
          <p:cNvPicPr>
            <a:picLocks noGrp="1" noChangeAspect="1"/>
          </p:cNvPicPr>
          <p:nvPr>
            <p:ph idx="1"/>
          </p:nvPr>
        </p:nvPicPr>
        <p:blipFill>
          <a:blip r:embed="rId2"/>
          <a:stretch>
            <a:fillRect/>
          </a:stretch>
        </p:blipFill>
        <p:spPr>
          <a:xfrm>
            <a:off x="0" y="858416"/>
            <a:ext cx="9144000" cy="5999584"/>
          </a:xfrm>
          <a:prstGeom prst="rect">
            <a:avLst/>
          </a:prstGeom>
        </p:spPr>
      </p:pic>
    </p:spTree>
    <p:extLst>
      <p:ext uri="{BB962C8B-B14F-4D97-AF65-F5344CB8AC3E}">
        <p14:creationId xmlns:p14="http://schemas.microsoft.com/office/powerpoint/2010/main" val="3872275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620" y="0"/>
            <a:ext cx="8226425" cy="589935"/>
          </a:xfrm>
        </p:spPr>
        <p:txBody>
          <a:bodyPr/>
          <a:lstStyle/>
          <a:p>
            <a:r>
              <a:rPr lang="en-US" dirty="0" smtClean="0"/>
              <a:t>1976 Royal wedding in Germany</a:t>
            </a:r>
            <a:endParaRPr lang="en-US" dirty="0"/>
          </a:p>
        </p:txBody>
      </p:sp>
      <p:pic>
        <p:nvPicPr>
          <p:cNvPr id="4" name="Content Placeholder 3"/>
          <p:cNvPicPr>
            <a:picLocks noGrp="1" noChangeAspect="1"/>
          </p:cNvPicPr>
          <p:nvPr>
            <p:ph idx="1"/>
          </p:nvPr>
        </p:nvPicPr>
        <p:blipFill>
          <a:blip r:embed="rId2"/>
          <a:stretch>
            <a:fillRect/>
          </a:stretch>
        </p:blipFill>
        <p:spPr>
          <a:xfrm>
            <a:off x="0" y="839754"/>
            <a:ext cx="9144000" cy="6018246"/>
          </a:xfrm>
          <a:prstGeom prst="rect">
            <a:avLst/>
          </a:prstGeom>
        </p:spPr>
      </p:pic>
    </p:spTree>
    <p:extLst>
      <p:ext uri="{BB962C8B-B14F-4D97-AF65-F5344CB8AC3E}">
        <p14:creationId xmlns:p14="http://schemas.microsoft.com/office/powerpoint/2010/main" val="18660154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126851" cy="6695768"/>
          </a:xfrm>
        </p:spPr>
        <p:txBody>
          <a:bodyPr/>
          <a:lstStyle/>
          <a:p>
            <a:r>
              <a:rPr lang="en-US" dirty="0" smtClean="0"/>
              <a:t>1977</a:t>
            </a:r>
            <a:br>
              <a:rPr lang="en-US" dirty="0" smtClean="0"/>
            </a:br>
            <a:r>
              <a:rPr lang="en-US" dirty="0" smtClean="0"/>
              <a:t>Colorful and floppy hats</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US" dirty="0"/>
          </a:p>
        </p:txBody>
      </p:sp>
      <p:pic>
        <p:nvPicPr>
          <p:cNvPr id="4" name="Content Placeholder 3"/>
          <p:cNvPicPr>
            <a:picLocks noGrp="1" noChangeAspect="1"/>
          </p:cNvPicPr>
          <p:nvPr>
            <p:ph idx="1"/>
          </p:nvPr>
        </p:nvPicPr>
        <p:blipFill rotWithShape="1">
          <a:blip r:embed="rId2"/>
          <a:srcRect l="16687" r="16596"/>
          <a:stretch/>
        </p:blipFill>
        <p:spPr>
          <a:xfrm>
            <a:off x="2126851" y="0"/>
            <a:ext cx="7017149" cy="6858000"/>
          </a:xfrm>
          <a:prstGeom prst="rect">
            <a:avLst/>
          </a:prstGeom>
        </p:spPr>
      </p:pic>
    </p:spTree>
    <p:extLst>
      <p:ext uri="{BB962C8B-B14F-4D97-AF65-F5344CB8AC3E}">
        <p14:creationId xmlns:p14="http://schemas.microsoft.com/office/powerpoint/2010/main" val="1354039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5007" y="117987"/>
            <a:ext cx="3985753" cy="6518787"/>
          </a:xfrm>
        </p:spPr>
        <p:txBody>
          <a:bodyPr/>
          <a:lstStyle/>
          <a:p>
            <a:r>
              <a:rPr lang="en-US" sz="2800" dirty="0"/>
              <a:t/>
            </a:r>
            <a:br>
              <a:rPr lang="en-US" sz="2800" dirty="0"/>
            </a:br>
            <a:r>
              <a:rPr lang="en-US" sz="2800" dirty="0"/>
              <a:t>1978</a:t>
            </a:r>
            <a:br>
              <a:rPr lang="en-US" sz="2800" dirty="0"/>
            </a:br>
            <a:r>
              <a:rPr lang="en-US" sz="2800" dirty="0"/>
              <a:t/>
            </a:r>
            <a:br>
              <a:rPr lang="en-US" sz="2800" dirty="0"/>
            </a:br>
            <a:r>
              <a:rPr lang="en-US" sz="2800" dirty="0"/>
              <a:t>The 1970s was a big decade for tech inventions, which, of course, would eventually come to transform the way weddings were planned. The VCR was invented in 1970, and email arrived in 1971; the inkjet printer and Apple were both born in 1976</a:t>
            </a:r>
            <a:r>
              <a:rPr lang="en-US" sz="2800" dirty="0" smtClean="0"/>
              <a:t>.</a:t>
            </a:r>
            <a:endParaRPr lang="en-US" sz="2800" dirty="0"/>
          </a:p>
        </p:txBody>
      </p:sp>
      <p:pic>
        <p:nvPicPr>
          <p:cNvPr id="4" name="Content Placeholder 3"/>
          <p:cNvPicPr>
            <a:picLocks noGrp="1" noChangeAspect="1"/>
          </p:cNvPicPr>
          <p:nvPr>
            <p:ph idx="1"/>
          </p:nvPr>
        </p:nvPicPr>
        <p:blipFill>
          <a:blip r:embed="rId2"/>
          <a:stretch>
            <a:fillRect/>
          </a:stretch>
        </p:blipFill>
        <p:spPr>
          <a:xfrm>
            <a:off x="-1" y="0"/>
            <a:ext cx="5055009" cy="6740013"/>
          </a:xfrm>
          <a:prstGeom prst="rect">
            <a:avLst/>
          </a:prstGeom>
        </p:spPr>
      </p:pic>
    </p:spTree>
    <p:extLst>
      <p:ext uri="{BB962C8B-B14F-4D97-AF65-F5344CB8AC3E}">
        <p14:creationId xmlns:p14="http://schemas.microsoft.com/office/powerpoint/2010/main" val="2050503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20" y="245140"/>
            <a:ext cx="4288780" cy="6612859"/>
          </a:xfrm>
        </p:spPr>
        <p:txBody>
          <a:bodyPr/>
          <a:lstStyle/>
          <a:p>
            <a:r>
              <a:rPr lang="en-US" dirty="0"/>
              <a:t/>
            </a:r>
            <a:br>
              <a:rPr lang="en-US" dirty="0"/>
            </a:br>
            <a:r>
              <a:rPr lang="en-US" dirty="0"/>
              <a:t>1979</a:t>
            </a:r>
            <a:br>
              <a:rPr lang="en-US" dirty="0"/>
            </a:br>
            <a:r>
              <a:rPr lang="en-US" dirty="0"/>
              <a:t/>
            </a:r>
            <a:br>
              <a:rPr lang="en-US" dirty="0"/>
            </a:br>
            <a:r>
              <a:rPr lang="en-US" dirty="0"/>
              <a:t>For her wedding to Rod Stewart in April 1979, Alana Hamilton wore an off-the-shoulder dress and a crown of baby's breath</a:t>
            </a:r>
            <a:r>
              <a:rPr lang="en-US" dirty="0" smtClean="0"/>
              <a:t>.</a:t>
            </a:r>
            <a:br>
              <a:rPr lang="en-US" dirty="0" smtClean="0"/>
            </a:br>
            <a:r>
              <a:rPr lang="en-US" dirty="0"/>
              <a:t/>
            </a:r>
            <a:br>
              <a:rPr lang="en-US" dirty="0"/>
            </a:b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0" y="0"/>
            <a:ext cx="4855220" cy="6858000"/>
          </a:xfrm>
          <a:prstGeom prst="rect">
            <a:avLst/>
          </a:prstGeom>
        </p:spPr>
      </p:pic>
    </p:spTree>
    <p:extLst>
      <p:ext uri="{BB962C8B-B14F-4D97-AF65-F5344CB8AC3E}">
        <p14:creationId xmlns:p14="http://schemas.microsoft.com/office/powerpoint/2010/main" val="3369641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2333"/>
            <a:ext cx="8226425" cy="571500"/>
          </a:xfrm>
        </p:spPr>
        <p:txBody>
          <a:bodyPr/>
          <a:lstStyle/>
          <a:p>
            <a:r>
              <a:rPr lang="en-US" dirty="0" smtClean="0"/>
              <a:t>1919</a:t>
            </a:r>
            <a:endParaRPr lang="en-US" dirty="0"/>
          </a:p>
        </p:txBody>
      </p:sp>
      <p:pic>
        <p:nvPicPr>
          <p:cNvPr id="4" name="Content Placeholder 3"/>
          <p:cNvPicPr>
            <a:picLocks noGrp="1" noChangeAspect="1"/>
          </p:cNvPicPr>
          <p:nvPr>
            <p:ph idx="1"/>
          </p:nvPr>
        </p:nvPicPr>
        <p:blipFill>
          <a:blip r:embed="rId2"/>
          <a:stretch>
            <a:fillRect/>
          </a:stretch>
        </p:blipFill>
        <p:spPr>
          <a:xfrm>
            <a:off x="0" y="569167"/>
            <a:ext cx="9144000" cy="6288833"/>
          </a:xfrm>
          <a:prstGeom prst="rect">
            <a:avLst/>
          </a:prstGeom>
        </p:spPr>
      </p:pic>
    </p:spTree>
    <p:extLst>
      <p:ext uri="{BB962C8B-B14F-4D97-AF65-F5344CB8AC3E}">
        <p14:creationId xmlns:p14="http://schemas.microsoft.com/office/powerpoint/2010/main" val="1856237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141204" cy="6858000"/>
          </a:xfrm>
        </p:spPr>
        <p:txBody>
          <a:bodyPr/>
          <a:lstStyle/>
          <a:p>
            <a:r>
              <a:rPr lang="en-US" dirty="0"/>
              <a:t/>
            </a:r>
            <a:br>
              <a:rPr lang="en-US" dirty="0"/>
            </a:br>
            <a:r>
              <a:rPr lang="en-US" dirty="0"/>
              <a:t>1980</a:t>
            </a:r>
            <a:br>
              <a:rPr lang="en-US" dirty="0"/>
            </a:br>
            <a:r>
              <a:rPr lang="en-US" dirty="0"/>
              <a:t/>
            </a:r>
            <a:br>
              <a:rPr lang="en-US" dirty="0"/>
            </a:br>
            <a:r>
              <a:rPr lang="en-US" dirty="0"/>
              <a:t>Welcome to the1980s—the decade of </a:t>
            </a:r>
            <a:r>
              <a:rPr lang="en-US" dirty="0" err="1"/>
              <a:t>poofy</a:t>
            </a:r>
            <a:r>
              <a:rPr lang="en-US" dirty="0"/>
              <a:t> shoulders, taffeta, lace frills, and cathedral trains.</a:t>
            </a:r>
            <a:br>
              <a:rPr lang="en-US" dirty="0"/>
            </a:br>
            <a:r>
              <a:rPr lang="en-US" dirty="0" smtClean="0"/>
              <a:t/>
            </a:r>
            <a:br>
              <a:rPr lang="en-US" dirty="0" smtClean="0"/>
            </a:br>
            <a:r>
              <a:rPr lang="en-US" dirty="0"/>
              <a:t/>
            </a:r>
            <a:br>
              <a:rPr lang="en-US" dirty="0"/>
            </a:b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4141204" y="0"/>
            <a:ext cx="5002796" cy="6858000"/>
          </a:xfrm>
          <a:prstGeom prst="rect">
            <a:avLst/>
          </a:prstGeom>
        </p:spPr>
      </p:pic>
    </p:spTree>
    <p:extLst>
      <p:ext uri="{BB962C8B-B14F-4D97-AF65-F5344CB8AC3E}">
        <p14:creationId xmlns:p14="http://schemas.microsoft.com/office/powerpoint/2010/main" val="3536916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664" y="274637"/>
            <a:ext cx="4609336" cy="6258897"/>
          </a:xfrm>
        </p:spPr>
        <p:txBody>
          <a:bodyPr/>
          <a:lstStyle/>
          <a:p>
            <a:r>
              <a:rPr lang="en-US" sz="2800" dirty="0"/>
              <a:t/>
            </a:r>
            <a:br>
              <a:rPr lang="en-US" sz="2800" dirty="0"/>
            </a:br>
            <a:r>
              <a:rPr lang="en-US" sz="2800" dirty="0"/>
              <a:t>1981</a:t>
            </a:r>
            <a:br>
              <a:rPr lang="en-US" sz="2800" dirty="0"/>
            </a:br>
            <a:r>
              <a:rPr lang="en-US" sz="2800" dirty="0"/>
              <a:t/>
            </a:r>
            <a:br>
              <a:rPr lang="en-US" sz="2800" dirty="0"/>
            </a:br>
            <a:r>
              <a:rPr lang="en-US" sz="2800" dirty="0"/>
              <a:t>The 1981 wedding of Lady Diana Spencer and Prince Charles was an absolute game changer in the wedding world. An estimated 750 million people watched the ceremony on television—and soon brides everywhere were demanding a fairytale wedding.</a:t>
            </a:r>
            <a:br>
              <a:rPr lang="en-US" sz="2800" dirty="0"/>
            </a:br>
            <a:endParaRPr lang="en-US" sz="2800" dirty="0"/>
          </a:p>
        </p:txBody>
      </p:sp>
      <p:pic>
        <p:nvPicPr>
          <p:cNvPr id="4" name="Content Placeholder 3"/>
          <p:cNvPicPr>
            <a:picLocks noGrp="1" noChangeAspect="1"/>
          </p:cNvPicPr>
          <p:nvPr>
            <p:ph idx="1"/>
          </p:nvPr>
        </p:nvPicPr>
        <p:blipFill>
          <a:blip r:embed="rId2"/>
          <a:stretch>
            <a:fillRect/>
          </a:stretch>
        </p:blipFill>
        <p:spPr>
          <a:xfrm>
            <a:off x="0" y="0"/>
            <a:ext cx="4534664" cy="6754761"/>
          </a:xfrm>
          <a:prstGeom prst="rect">
            <a:avLst/>
          </a:prstGeom>
        </p:spPr>
      </p:pic>
    </p:spTree>
    <p:extLst>
      <p:ext uri="{BB962C8B-B14F-4D97-AF65-F5344CB8AC3E}">
        <p14:creationId xmlns:p14="http://schemas.microsoft.com/office/powerpoint/2010/main" val="31154130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36723" cy="6858000"/>
          </a:xfrm>
        </p:spPr>
        <p:txBody>
          <a:bodyPr/>
          <a:lstStyle/>
          <a:p>
            <a:r>
              <a:rPr lang="en-US" sz="2400" dirty="0"/>
              <a:t/>
            </a:r>
            <a:br>
              <a:rPr lang="en-US" sz="2400" dirty="0"/>
            </a:br>
            <a:r>
              <a:rPr lang="en-US" sz="2400" dirty="0"/>
              <a:t>1982</a:t>
            </a:r>
            <a:br>
              <a:rPr lang="en-US" sz="2400" dirty="0"/>
            </a:br>
            <a:r>
              <a:rPr lang="en-US" sz="2400" dirty="0"/>
              <a:t/>
            </a:r>
            <a:br>
              <a:rPr lang="en-US" sz="2400" dirty="0"/>
            </a:br>
            <a:r>
              <a:rPr lang="en-US" sz="2400" dirty="0"/>
              <a:t>After Princess Diana's wedding, everyone began channeling their inner royal. Extra lace accents, longer veils, and bigger bouquets abounded. Figure skater Dorothy Hamill married Dean Paul Martin in 1982, complete with—you guessed it—a big bouquet and lace details.</a:t>
            </a:r>
            <a:br>
              <a:rPr lang="en-US" sz="2400" dirty="0"/>
            </a:br>
            <a:r>
              <a:rPr lang="en-US" sz="2400" dirty="0" smtClean="0"/>
              <a:t/>
            </a:r>
            <a:br>
              <a:rPr lang="en-US" sz="2400" dirty="0" smtClean="0"/>
            </a:br>
            <a:r>
              <a:rPr lang="en-US" sz="2400" dirty="0"/>
              <a:t/>
            </a:r>
            <a:br>
              <a:rPr lang="en-US" sz="2400" dirty="0"/>
            </a:br>
            <a:endParaRPr lang="en-US" sz="2400" dirty="0"/>
          </a:p>
        </p:txBody>
      </p:sp>
      <p:pic>
        <p:nvPicPr>
          <p:cNvPr id="4" name="Content Placeholder 3"/>
          <p:cNvPicPr>
            <a:picLocks noGrp="1" noChangeAspect="1"/>
          </p:cNvPicPr>
          <p:nvPr>
            <p:ph idx="1"/>
          </p:nvPr>
        </p:nvPicPr>
        <p:blipFill>
          <a:blip r:embed="rId2"/>
          <a:stretch>
            <a:fillRect/>
          </a:stretch>
        </p:blipFill>
        <p:spPr>
          <a:xfrm>
            <a:off x="3936723" y="0"/>
            <a:ext cx="5103627" cy="6858000"/>
          </a:xfrm>
          <a:prstGeom prst="rect">
            <a:avLst/>
          </a:prstGeom>
        </p:spPr>
      </p:pic>
    </p:spTree>
    <p:extLst>
      <p:ext uri="{BB962C8B-B14F-4D97-AF65-F5344CB8AC3E}">
        <p14:creationId xmlns:p14="http://schemas.microsoft.com/office/powerpoint/2010/main" val="2657297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65111"/>
          </a:xfrm>
        </p:spPr>
        <p:txBody>
          <a:bodyPr/>
          <a:lstStyle/>
          <a:p>
            <a:r>
              <a:rPr lang="en-US" sz="2800" dirty="0" smtClean="0"/>
              <a:t>1983 and the video camera – memories are made of this</a:t>
            </a:r>
            <a:endParaRPr lang="en-US" sz="2800" dirty="0"/>
          </a:p>
        </p:txBody>
      </p:sp>
      <p:pic>
        <p:nvPicPr>
          <p:cNvPr id="4" name="Content Placeholder 3"/>
          <p:cNvPicPr>
            <a:picLocks noGrp="1" noChangeAspect="1"/>
          </p:cNvPicPr>
          <p:nvPr>
            <p:ph idx="1"/>
          </p:nvPr>
        </p:nvPicPr>
        <p:blipFill>
          <a:blip r:embed="rId2"/>
          <a:stretch>
            <a:fillRect/>
          </a:stretch>
        </p:blipFill>
        <p:spPr>
          <a:xfrm>
            <a:off x="0" y="765111"/>
            <a:ext cx="9144000" cy="6092890"/>
          </a:xfrm>
          <a:prstGeom prst="rect">
            <a:avLst/>
          </a:prstGeom>
        </p:spPr>
      </p:pic>
    </p:spTree>
    <p:extLst>
      <p:ext uri="{BB962C8B-B14F-4D97-AF65-F5344CB8AC3E}">
        <p14:creationId xmlns:p14="http://schemas.microsoft.com/office/powerpoint/2010/main" val="2534875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259" y="274637"/>
            <a:ext cx="4183780" cy="6450627"/>
          </a:xfrm>
        </p:spPr>
        <p:txBody>
          <a:bodyPr/>
          <a:lstStyle/>
          <a:p>
            <a:r>
              <a:rPr lang="en-US" sz="2800" dirty="0"/>
              <a:t/>
            </a:r>
            <a:br>
              <a:rPr lang="en-US" sz="2800" dirty="0"/>
            </a:br>
            <a:r>
              <a:rPr lang="en-US" sz="2800" dirty="0"/>
              <a:t>1984</a:t>
            </a:r>
            <a:br>
              <a:rPr lang="en-US" sz="2800" dirty="0"/>
            </a:br>
            <a:r>
              <a:rPr lang="en-US" sz="2800" dirty="0"/>
              <a:t/>
            </a:r>
            <a:br>
              <a:rPr lang="en-US" sz="2800" dirty="0"/>
            </a:br>
            <a:r>
              <a:rPr lang="en-US" sz="2800" dirty="0"/>
              <a:t>After the recession ended in 1983, wedding receptions became more and more extravagant. Elaborate multi-tiered wedding cakes—like this one featured on an episode of Knight Rider—were a must-have, with some towering as tall as eight tiers high.</a:t>
            </a:r>
          </a:p>
        </p:txBody>
      </p:sp>
      <p:pic>
        <p:nvPicPr>
          <p:cNvPr id="4" name="Content Placeholder 3"/>
          <p:cNvPicPr>
            <a:picLocks noGrp="1" noChangeAspect="1"/>
          </p:cNvPicPr>
          <p:nvPr>
            <p:ph idx="1"/>
          </p:nvPr>
        </p:nvPicPr>
        <p:blipFill>
          <a:blip r:embed="rId2"/>
          <a:stretch>
            <a:fillRect/>
          </a:stretch>
        </p:blipFill>
        <p:spPr>
          <a:xfrm>
            <a:off x="0" y="0"/>
            <a:ext cx="4386042" cy="6725265"/>
          </a:xfrm>
          <a:prstGeom prst="rect">
            <a:avLst/>
          </a:prstGeom>
        </p:spPr>
      </p:pic>
    </p:spTree>
    <p:extLst>
      <p:ext uri="{BB962C8B-B14F-4D97-AF65-F5344CB8AC3E}">
        <p14:creationId xmlns:p14="http://schemas.microsoft.com/office/powerpoint/2010/main" val="25699062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665308" cy="6858000"/>
          </a:xfrm>
        </p:spPr>
        <p:txBody>
          <a:bodyPr/>
          <a:lstStyle/>
          <a:p>
            <a:r>
              <a:rPr lang="en-US" dirty="0"/>
              <a:t/>
            </a:r>
            <a:br>
              <a:rPr lang="en-US" dirty="0"/>
            </a:br>
            <a:r>
              <a:rPr lang="en-US" dirty="0"/>
              <a:t>1985</a:t>
            </a:r>
            <a:br>
              <a:rPr lang="en-US" dirty="0"/>
            </a:br>
            <a:r>
              <a:rPr lang="en-US" dirty="0"/>
              <a:t/>
            </a:r>
            <a:br>
              <a:rPr lang="en-US" dirty="0"/>
            </a:br>
            <a:r>
              <a:rPr lang="en-US" dirty="0"/>
              <a:t>After taking a look at the getup actress Kristian-Joy Alfonso wore for her character Hope's (first!) wedding to Peter </a:t>
            </a:r>
            <a:r>
              <a:rPr lang="en-US" dirty="0" err="1"/>
              <a:t>Reckell's</a:t>
            </a:r>
            <a:r>
              <a:rPr lang="en-US" dirty="0"/>
              <a:t> Bo Brady on the soap opera Days of Our Lives in 1985, there's no question as to why the '80s were known as "The Decade of Excess</a:t>
            </a:r>
            <a:r>
              <a:rPr lang="en-US"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4665308" y="0"/>
            <a:ext cx="4478692" cy="6858000"/>
          </a:xfrm>
          <a:prstGeom prst="rect">
            <a:avLst/>
          </a:prstGeom>
        </p:spPr>
      </p:pic>
    </p:spTree>
    <p:extLst>
      <p:ext uri="{BB962C8B-B14F-4D97-AF65-F5344CB8AC3E}">
        <p14:creationId xmlns:p14="http://schemas.microsoft.com/office/powerpoint/2010/main" val="14727868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43607"/>
          </a:xfrm>
        </p:spPr>
        <p:txBody>
          <a:bodyPr/>
          <a:lstStyle/>
          <a:p>
            <a:r>
              <a:rPr lang="en-US" dirty="0" smtClean="0"/>
              <a:t>1986 Sarah Ferguson and Prince Andrew U.K.</a:t>
            </a:r>
            <a:endParaRPr lang="en-US" dirty="0"/>
          </a:p>
        </p:txBody>
      </p:sp>
      <p:pic>
        <p:nvPicPr>
          <p:cNvPr id="4" name="Content Placeholder 3"/>
          <p:cNvPicPr>
            <a:picLocks noGrp="1" noChangeAspect="1"/>
          </p:cNvPicPr>
          <p:nvPr>
            <p:ph idx="1"/>
          </p:nvPr>
        </p:nvPicPr>
        <p:blipFill>
          <a:blip r:embed="rId2"/>
          <a:stretch>
            <a:fillRect/>
          </a:stretch>
        </p:blipFill>
        <p:spPr>
          <a:xfrm>
            <a:off x="0" y="1343607"/>
            <a:ext cx="9144000" cy="5514393"/>
          </a:xfrm>
          <a:prstGeom prst="rect">
            <a:avLst/>
          </a:prstGeom>
        </p:spPr>
      </p:pic>
    </p:spTree>
    <p:extLst>
      <p:ext uri="{BB962C8B-B14F-4D97-AF65-F5344CB8AC3E}">
        <p14:creationId xmlns:p14="http://schemas.microsoft.com/office/powerpoint/2010/main" val="5136360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258" y="-1"/>
            <a:ext cx="4668742" cy="6666271"/>
          </a:xfrm>
        </p:spPr>
        <p:txBody>
          <a:bodyPr/>
          <a:lstStyle/>
          <a:p>
            <a:r>
              <a:rPr lang="en-US" dirty="0"/>
              <a:t/>
            </a:r>
            <a:br>
              <a:rPr lang="en-US" dirty="0"/>
            </a:br>
            <a:r>
              <a:rPr lang="en-US" dirty="0"/>
              <a:t>1987</a:t>
            </a:r>
            <a:br>
              <a:rPr lang="en-US" dirty="0"/>
            </a:br>
            <a:r>
              <a:rPr lang="en-US" dirty="0"/>
              <a:t/>
            </a:r>
            <a:br>
              <a:rPr lang="en-US" dirty="0"/>
            </a:br>
            <a:r>
              <a:rPr lang="en-US" dirty="0"/>
              <a:t>Dirty Dancing premiered in 1987 and the film's hit song "(I've Had) The Time of My Life" became an instant wedding classic</a:t>
            </a:r>
            <a:r>
              <a:rPr lang="en-US" dirty="0" smtClean="0"/>
              <a:t>.</a:t>
            </a:r>
            <a:br>
              <a:rPr lang="en-US" dirty="0" smtClean="0"/>
            </a:b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0" y="0"/>
            <a:ext cx="4475258" cy="6666271"/>
          </a:xfrm>
          <a:prstGeom prst="rect">
            <a:avLst/>
          </a:prstGeom>
        </p:spPr>
      </p:pic>
    </p:spTree>
    <p:extLst>
      <p:ext uri="{BB962C8B-B14F-4D97-AF65-F5344CB8AC3E}">
        <p14:creationId xmlns:p14="http://schemas.microsoft.com/office/powerpoint/2010/main" val="1174838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1" y="0"/>
            <a:ext cx="4113213" cy="6858000"/>
          </a:xfrm>
        </p:spPr>
        <p:txBody>
          <a:bodyPr/>
          <a:lstStyle/>
          <a:p>
            <a:r>
              <a:rPr lang="en-US" dirty="0"/>
              <a:t/>
            </a:r>
            <a:br>
              <a:rPr lang="en-US" dirty="0"/>
            </a:br>
            <a:r>
              <a:rPr lang="en-US" dirty="0"/>
              <a:t>1988</a:t>
            </a:r>
            <a:br>
              <a:rPr lang="en-US" dirty="0"/>
            </a:br>
            <a:r>
              <a:rPr lang="en-US" dirty="0"/>
              <a:t/>
            </a:r>
            <a:br>
              <a:rPr lang="en-US" dirty="0"/>
            </a:br>
            <a:r>
              <a:rPr lang="en-US" dirty="0"/>
              <a:t>Tom Hanks and Rita Wilson tied the knot in 1988—and they're still going strong 28 years later</a:t>
            </a:r>
            <a:r>
              <a:rPr lang="en-US" dirty="0" smtClean="0"/>
              <a:t>.</a:t>
            </a: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4141204" y="0"/>
            <a:ext cx="5002796" cy="6858000"/>
          </a:xfrm>
          <a:prstGeom prst="rect">
            <a:avLst/>
          </a:prstGeom>
        </p:spPr>
      </p:pic>
    </p:spTree>
    <p:extLst>
      <p:ext uri="{BB962C8B-B14F-4D97-AF65-F5344CB8AC3E}">
        <p14:creationId xmlns:p14="http://schemas.microsoft.com/office/powerpoint/2010/main" val="2639488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32" y="0"/>
            <a:ext cx="8226425" cy="765112"/>
          </a:xfrm>
        </p:spPr>
        <p:txBody>
          <a:bodyPr/>
          <a:lstStyle/>
          <a:p>
            <a:r>
              <a:rPr lang="en-US" dirty="0" smtClean="0"/>
              <a:t>1989</a:t>
            </a:r>
            <a:endParaRPr lang="en-US" dirty="0"/>
          </a:p>
        </p:txBody>
      </p:sp>
      <p:pic>
        <p:nvPicPr>
          <p:cNvPr id="4" name="Content Placeholder 3"/>
          <p:cNvPicPr>
            <a:picLocks noGrp="1" noChangeAspect="1"/>
          </p:cNvPicPr>
          <p:nvPr>
            <p:ph idx="1"/>
          </p:nvPr>
        </p:nvPicPr>
        <p:blipFill>
          <a:blip r:embed="rId2"/>
          <a:stretch>
            <a:fillRect/>
          </a:stretch>
        </p:blipFill>
        <p:spPr>
          <a:xfrm>
            <a:off x="0" y="765112"/>
            <a:ext cx="9144000" cy="6092889"/>
          </a:xfrm>
          <a:prstGeom prst="rect">
            <a:avLst/>
          </a:prstGeom>
        </p:spPr>
      </p:pic>
    </p:spTree>
    <p:extLst>
      <p:ext uri="{BB962C8B-B14F-4D97-AF65-F5344CB8AC3E}">
        <p14:creationId xmlns:p14="http://schemas.microsoft.com/office/powerpoint/2010/main" val="3129768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69" y="274638"/>
            <a:ext cx="4774974" cy="6273646"/>
          </a:xfrm>
        </p:spPr>
        <p:txBody>
          <a:bodyPr/>
          <a:lstStyle/>
          <a:p>
            <a:r>
              <a:rPr lang="en-US" dirty="0"/>
              <a:t>1920 What better way to usher in the Jazz Age than with the wedding of the era's most iconic couple? F. Scott Fitzgerald and Zelda Sayre exchanged vows in front of just eight guests on April 3, 1920 at St. Patrick's Cathedral in New York City.</a:t>
            </a:r>
          </a:p>
        </p:txBody>
      </p:sp>
      <p:pic>
        <p:nvPicPr>
          <p:cNvPr id="4" name="Content Placeholder 3"/>
          <p:cNvPicPr>
            <a:picLocks noGrp="1" noChangeAspect="1"/>
          </p:cNvPicPr>
          <p:nvPr>
            <p:ph idx="1"/>
          </p:nvPr>
        </p:nvPicPr>
        <p:blipFill>
          <a:blip r:embed="rId2"/>
          <a:stretch>
            <a:fillRect/>
          </a:stretch>
        </p:blipFill>
        <p:spPr>
          <a:xfrm>
            <a:off x="5069942" y="0"/>
            <a:ext cx="4074058" cy="6858000"/>
          </a:xfrm>
          <a:prstGeom prst="rect">
            <a:avLst/>
          </a:prstGeom>
        </p:spPr>
      </p:pic>
    </p:spTree>
    <p:extLst>
      <p:ext uri="{BB962C8B-B14F-4D97-AF65-F5344CB8AC3E}">
        <p14:creationId xmlns:p14="http://schemas.microsoft.com/office/powerpoint/2010/main" val="10903427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83771"/>
          </a:xfrm>
        </p:spPr>
        <p:txBody>
          <a:bodyPr/>
          <a:lstStyle/>
          <a:p>
            <a:r>
              <a:rPr lang="en-US" dirty="0" smtClean="0"/>
              <a:t>1990 Vera Wang collection</a:t>
            </a:r>
            <a:endParaRPr lang="en-US" dirty="0"/>
          </a:p>
        </p:txBody>
      </p:sp>
      <p:pic>
        <p:nvPicPr>
          <p:cNvPr id="5" name="Content Placeholder 4"/>
          <p:cNvPicPr>
            <a:picLocks noGrp="1" noChangeAspect="1"/>
          </p:cNvPicPr>
          <p:nvPr>
            <p:ph idx="1"/>
          </p:nvPr>
        </p:nvPicPr>
        <p:blipFill>
          <a:blip r:embed="rId2"/>
          <a:stretch>
            <a:fillRect/>
          </a:stretch>
        </p:blipFill>
        <p:spPr>
          <a:xfrm>
            <a:off x="0" y="783771"/>
            <a:ext cx="9144000" cy="6074229"/>
          </a:xfrm>
          <a:prstGeom prst="rect">
            <a:avLst/>
          </a:prstGeom>
        </p:spPr>
      </p:pic>
    </p:spTree>
    <p:extLst>
      <p:ext uri="{BB962C8B-B14F-4D97-AF65-F5344CB8AC3E}">
        <p14:creationId xmlns:p14="http://schemas.microsoft.com/office/powerpoint/2010/main" val="1425818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551" y="-1"/>
            <a:ext cx="3117449" cy="6754761"/>
          </a:xfrm>
        </p:spPr>
        <p:txBody>
          <a:bodyPr/>
          <a:lstStyle/>
          <a:p>
            <a:r>
              <a:rPr lang="en-US" sz="2400" dirty="0"/>
              <a:t>1991</a:t>
            </a:r>
            <a:br>
              <a:rPr lang="en-US" sz="2400" dirty="0"/>
            </a:br>
            <a:r>
              <a:rPr lang="en-US" sz="2400" dirty="0"/>
              <a:t/>
            </a:r>
            <a:br>
              <a:rPr lang="en-US" sz="2400" dirty="0"/>
            </a:br>
            <a:r>
              <a:rPr lang="en-US" sz="2400" dirty="0"/>
              <a:t>The 90s saw a new obsession with wedding movies, ushered in by the release of Father of the Bride starring Steve Martin. The decade would also see the release of Four Weddings and a Funeral (1994), Muriel's Wedding (1994), My Best Friend's Wedding (1997), and Runaway Bride (1999).</a:t>
            </a:r>
          </a:p>
        </p:txBody>
      </p:sp>
      <p:pic>
        <p:nvPicPr>
          <p:cNvPr id="4" name="Content Placeholder 3"/>
          <p:cNvPicPr>
            <a:picLocks noGrp="1" noChangeAspect="1"/>
          </p:cNvPicPr>
          <p:nvPr>
            <p:ph idx="1"/>
          </p:nvPr>
        </p:nvPicPr>
        <p:blipFill>
          <a:blip r:embed="rId2"/>
          <a:stretch>
            <a:fillRect/>
          </a:stretch>
        </p:blipFill>
        <p:spPr>
          <a:xfrm>
            <a:off x="0" y="0"/>
            <a:ext cx="6026551" cy="6754761"/>
          </a:xfrm>
          <a:prstGeom prst="rect">
            <a:avLst/>
          </a:prstGeom>
        </p:spPr>
      </p:pic>
    </p:spTree>
    <p:extLst>
      <p:ext uri="{BB962C8B-B14F-4D97-AF65-F5344CB8AC3E}">
        <p14:creationId xmlns:p14="http://schemas.microsoft.com/office/powerpoint/2010/main" val="18293221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1992</a:t>
            </a:r>
            <a:endParaRPr lang="en-US" dirty="0"/>
          </a:p>
        </p:txBody>
      </p:sp>
      <p:pic>
        <p:nvPicPr>
          <p:cNvPr id="4" name="Content Placeholder 3"/>
          <p:cNvPicPr>
            <a:picLocks noGrp="1" noChangeAspect="1"/>
          </p:cNvPicPr>
          <p:nvPr>
            <p:ph idx="1"/>
          </p:nvPr>
        </p:nvPicPr>
        <p:blipFill>
          <a:blip r:embed="rId2"/>
          <a:stretch>
            <a:fillRect/>
          </a:stretch>
        </p:blipFill>
        <p:spPr>
          <a:xfrm>
            <a:off x="0" y="1444389"/>
            <a:ext cx="9144000" cy="5413612"/>
          </a:xfrm>
          <a:prstGeom prst="rect">
            <a:avLst/>
          </a:prstGeom>
        </p:spPr>
      </p:pic>
    </p:spTree>
    <p:extLst>
      <p:ext uri="{BB962C8B-B14F-4D97-AF65-F5344CB8AC3E}">
        <p14:creationId xmlns:p14="http://schemas.microsoft.com/office/powerpoint/2010/main" val="27599058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406"/>
            <a:ext cx="4527115" cy="6745594"/>
          </a:xfrm>
        </p:spPr>
        <p:txBody>
          <a:bodyPr/>
          <a:lstStyle/>
          <a:p>
            <a:r>
              <a:rPr lang="en-US" dirty="0"/>
              <a:t/>
            </a:r>
            <a:br>
              <a:rPr lang="en-US" dirty="0"/>
            </a:br>
            <a:r>
              <a:rPr lang="en-US" dirty="0"/>
              <a:t>1993</a:t>
            </a:r>
            <a:br>
              <a:rPr lang="en-US" dirty="0"/>
            </a:br>
            <a:r>
              <a:rPr lang="en-US" dirty="0"/>
              <a:t/>
            </a:r>
            <a:br>
              <a:rPr lang="en-US" dirty="0"/>
            </a:br>
            <a:r>
              <a:rPr lang="en-US" dirty="0"/>
              <a:t>Bridal gowns of the '90s were more sleek and simple than the styles popular in the 1980s, but brides still loved a small touch of poof and drama, which is evident in this photo from the wedding of Marla Maples and Donald Trump. </a:t>
            </a:r>
          </a:p>
        </p:txBody>
      </p:sp>
      <p:pic>
        <p:nvPicPr>
          <p:cNvPr id="4" name="Content Placeholder 3"/>
          <p:cNvPicPr>
            <a:picLocks noGrp="1" noChangeAspect="1"/>
          </p:cNvPicPr>
          <p:nvPr>
            <p:ph idx="1"/>
          </p:nvPr>
        </p:nvPicPr>
        <p:blipFill>
          <a:blip r:embed="rId2"/>
          <a:stretch>
            <a:fillRect/>
          </a:stretch>
        </p:blipFill>
        <p:spPr>
          <a:xfrm>
            <a:off x="4527115" y="0"/>
            <a:ext cx="4616885" cy="6858000"/>
          </a:xfrm>
          <a:prstGeom prst="rect">
            <a:avLst/>
          </a:prstGeom>
        </p:spPr>
      </p:pic>
    </p:spTree>
    <p:extLst>
      <p:ext uri="{BB962C8B-B14F-4D97-AF65-F5344CB8AC3E}">
        <p14:creationId xmlns:p14="http://schemas.microsoft.com/office/powerpoint/2010/main" val="2000809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84007"/>
          </a:xfrm>
        </p:spPr>
        <p:txBody>
          <a:bodyPr/>
          <a:lstStyle/>
          <a:p>
            <a:r>
              <a:rPr lang="en-US" dirty="0" smtClean="0"/>
              <a:t>1994</a:t>
            </a:r>
            <a:endParaRPr lang="en-US" dirty="0"/>
          </a:p>
        </p:txBody>
      </p:sp>
      <p:pic>
        <p:nvPicPr>
          <p:cNvPr id="4" name="Content Placeholder 3"/>
          <p:cNvPicPr>
            <a:picLocks noGrp="1" noChangeAspect="1"/>
          </p:cNvPicPr>
          <p:nvPr>
            <p:ph idx="1"/>
          </p:nvPr>
        </p:nvPicPr>
        <p:blipFill>
          <a:blip r:embed="rId2"/>
          <a:stretch>
            <a:fillRect/>
          </a:stretch>
        </p:blipFill>
        <p:spPr>
          <a:xfrm>
            <a:off x="0" y="783771"/>
            <a:ext cx="9144000" cy="6074229"/>
          </a:xfrm>
          <a:prstGeom prst="rect">
            <a:avLst/>
          </a:prstGeom>
        </p:spPr>
      </p:pic>
    </p:spTree>
    <p:extLst>
      <p:ext uri="{BB962C8B-B14F-4D97-AF65-F5344CB8AC3E}">
        <p14:creationId xmlns:p14="http://schemas.microsoft.com/office/powerpoint/2010/main" val="32461504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195" y="309717"/>
            <a:ext cx="3778806" cy="6548284"/>
          </a:xfrm>
        </p:spPr>
        <p:txBody>
          <a:bodyPr/>
          <a:lstStyle/>
          <a:p>
            <a:r>
              <a:rPr lang="en-US" dirty="0"/>
              <a:t/>
            </a:r>
            <a:br>
              <a:rPr lang="en-US" dirty="0"/>
            </a:br>
            <a:r>
              <a:rPr lang="en-US" dirty="0"/>
              <a:t>1995</a:t>
            </a:r>
            <a:br>
              <a:rPr lang="en-US" dirty="0"/>
            </a:br>
            <a:r>
              <a:rPr lang="en-US" dirty="0"/>
              <a:t/>
            </a:r>
            <a:br>
              <a:rPr lang="en-US" dirty="0"/>
            </a:br>
            <a:r>
              <a:rPr lang="en-US" dirty="0"/>
              <a:t>Target becomes one of the first retailers to offer an online gift registry, with the introduction of Club </a:t>
            </a:r>
            <a:r>
              <a:rPr lang="en-US" dirty="0" err="1"/>
              <a:t>Wedd</a:t>
            </a:r>
            <a:r>
              <a:rPr lang="en-US" dirty="0"/>
              <a:t>. Within the first year, more than 125,000 couples registered with Target.</a:t>
            </a:r>
          </a:p>
        </p:txBody>
      </p:sp>
      <p:pic>
        <p:nvPicPr>
          <p:cNvPr id="4" name="Content Placeholder 3"/>
          <p:cNvPicPr>
            <a:picLocks noGrp="1" noChangeAspect="1"/>
          </p:cNvPicPr>
          <p:nvPr>
            <p:ph idx="1"/>
          </p:nvPr>
        </p:nvPicPr>
        <p:blipFill>
          <a:blip r:embed="rId2"/>
          <a:stretch>
            <a:fillRect/>
          </a:stretch>
        </p:blipFill>
        <p:spPr>
          <a:xfrm>
            <a:off x="0" y="0"/>
            <a:ext cx="5257194" cy="6858000"/>
          </a:xfrm>
          <a:prstGeom prst="rect">
            <a:avLst/>
          </a:prstGeom>
        </p:spPr>
      </p:pic>
    </p:spTree>
    <p:extLst>
      <p:ext uri="{BB962C8B-B14F-4D97-AF65-F5344CB8AC3E}">
        <p14:creationId xmlns:p14="http://schemas.microsoft.com/office/powerpoint/2010/main" val="6543734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21299"/>
            <a:ext cx="9144000" cy="6979299"/>
          </a:xfrm>
          <a:prstGeom prst="rect">
            <a:avLst/>
          </a:prstGeom>
        </p:spPr>
      </p:pic>
      <p:sp>
        <p:nvSpPr>
          <p:cNvPr id="2" name="Title 1"/>
          <p:cNvSpPr>
            <a:spLocks noGrp="1"/>
          </p:cNvSpPr>
          <p:nvPr>
            <p:ph type="title"/>
          </p:nvPr>
        </p:nvSpPr>
        <p:spPr>
          <a:xfrm>
            <a:off x="455613" y="0"/>
            <a:ext cx="8226425" cy="639762"/>
          </a:xfrm>
        </p:spPr>
        <p:txBody>
          <a:bodyPr/>
          <a:lstStyle/>
          <a:p>
            <a:pPr algn="r"/>
            <a:r>
              <a:rPr lang="en-US" dirty="0" smtClean="0">
                <a:solidFill>
                  <a:schemeClr val="accent5">
                    <a:lumMod val="20000"/>
                    <a:lumOff val="80000"/>
                  </a:schemeClr>
                </a:solidFill>
              </a:rPr>
              <a:t>1996</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37770244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711921" cy="6858000"/>
          </a:xfrm>
        </p:spPr>
        <p:txBody>
          <a:bodyPr/>
          <a:lstStyle/>
          <a:p>
            <a:r>
              <a:rPr lang="en-US" dirty="0"/>
              <a:t/>
            </a:r>
            <a:br>
              <a:rPr lang="en-US" dirty="0"/>
            </a:br>
            <a:r>
              <a:rPr lang="en-US" dirty="0"/>
              <a:t>1997</a:t>
            </a:r>
            <a:br>
              <a:rPr lang="en-US" dirty="0"/>
            </a:br>
            <a:r>
              <a:rPr lang="en-US" dirty="0"/>
              <a:t/>
            </a:r>
            <a:br>
              <a:rPr lang="en-US" dirty="0"/>
            </a:br>
            <a:r>
              <a:rPr lang="en-US" dirty="0"/>
              <a:t>Thanks to Carolyn </a:t>
            </a:r>
            <a:r>
              <a:rPr lang="en-US" dirty="0" err="1"/>
              <a:t>Bessette</a:t>
            </a:r>
            <a:r>
              <a:rPr lang="en-US" dirty="0"/>
              <a:t>, minimal and simplistic bridal styles defined the latter part of the decade—spaghetti straps were a hot trend</a:t>
            </a:r>
            <a:r>
              <a:rPr lang="en-US" dirty="0" smtClean="0"/>
              <a:t>.</a:t>
            </a:r>
            <a:br>
              <a:rPr lang="en-US" dirty="0" smtClean="0"/>
            </a:b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3711921" y="0"/>
            <a:ext cx="5432079" cy="6858000"/>
          </a:xfrm>
          <a:prstGeom prst="rect">
            <a:avLst/>
          </a:prstGeom>
        </p:spPr>
      </p:pic>
    </p:spTree>
    <p:extLst>
      <p:ext uri="{BB962C8B-B14F-4D97-AF65-F5344CB8AC3E}">
        <p14:creationId xmlns:p14="http://schemas.microsoft.com/office/powerpoint/2010/main" val="2273595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2594" y="103239"/>
            <a:ext cx="2993922" cy="6622025"/>
          </a:xfrm>
        </p:spPr>
        <p:txBody>
          <a:bodyPr/>
          <a:lstStyle/>
          <a:p>
            <a:r>
              <a:rPr lang="en-US" dirty="0" smtClean="0"/>
              <a:t>1998</a:t>
            </a:r>
            <a:r>
              <a:rPr lang="en-US" dirty="0"/>
              <a:t/>
            </a:r>
            <a:br>
              <a:rPr lang="en-US" dirty="0"/>
            </a:br>
            <a:r>
              <a:rPr lang="en-US" dirty="0" smtClean="0"/>
              <a:t>Precious Moments cake toppers are popular</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pic>
        <p:nvPicPr>
          <p:cNvPr id="4" name="Content Placeholder 3"/>
          <p:cNvPicPr>
            <a:picLocks noGrp="1" noChangeAspect="1"/>
          </p:cNvPicPr>
          <p:nvPr>
            <p:ph idx="1"/>
          </p:nvPr>
        </p:nvPicPr>
        <p:blipFill rotWithShape="1">
          <a:blip r:embed="rId2"/>
          <a:srcRect l="10319" r="9561"/>
          <a:stretch/>
        </p:blipFill>
        <p:spPr>
          <a:xfrm>
            <a:off x="0" y="0"/>
            <a:ext cx="5840361" cy="6725265"/>
          </a:xfrm>
          <a:prstGeom prst="rect">
            <a:avLst/>
          </a:prstGeom>
        </p:spPr>
      </p:pic>
    </p:spTree>
    <p:extLst>
      <p:ext uri="{BB962C8B-B14F-4D97-AF65-F5344CB8AC3E}">
        <p14:creationId xmlns:p14="http://schemas.microsoft.com/office/powerpoint/2010/main" val="15060441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9214" y="-32448"/>
            <a:ext cx="8613058" cy="6890448"/>
          </a:xfrm>
          <a:prstGeom prst="rect">
            <a:avLst/>
          </a:prstGeom>
        </p:spPr>
      </p:pic>
      <p:sp>
        <p:nvSpPr>
          <p:cNvPr id="2" name="Title 1"/>
          <p:cNvSpPr>
            <a:spLocks noGrp="1"/>
          </p:cNvSpPr>
          <p:nvPr>
            <p:ph type="title"/>
          </p:nvPr>
        </p:nvSpPr>
        <p:spPr>
          <a:xfrm>
            <a:off x="339214" y="-708819"/>
            <a:ext cx="8682038" cy="1417638"/>
          </a:xfrm>
        </p:spPr>
        <p:txBody>
          <a:bodyPr/>
          <a:lstStyle/>
          <a:p>
            <a:r>
              <a:rPr lang="en-US" dirty="0" smtClean="0"/>
              <a:t>1999 disposable cameras provided for guests</a:t>
            </a:r>
            <a:endParaRPr lang="en-US" dirty="0"/>
          </a:p>
        </p:txBody>
      </p:sp>
    </p:spTree>
    <p:extLst>
      <p:ext uri="{BB962C8B-B14F-4D97-AF65-F5344CB8AC3E}">
        <p14:creationId xmlns:p14="http://schemas.microsoft.com/office/powerpoint/2010/main" val="1691581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0392"/>
            <a:ext cx="3860148" cy="6391633"/>
          </a:xfrm>
        </p:spPr>
        <p:txBody>
          <a:bodyPr/>
          <a:lstStyle/>
          <a:p>
            <a:r>
              <a:rPr lang="en-US" dirty="0"/>
              <a:t/>
            </a:r>
            <a:br>
              <a:rPr lang="en-US" dirty="0"/>
            </a:br>
            <a:r>
              <a:rPr lang="en-US" dirty="0"/>
              <a:t>1921</a:t>
            </a:r>
            <a:br>
              <a:rPr lang="en-US" dirty="0"/>
            </a:br>
            <a:r>
              <a:rPr lang="en-US" dirty="0"/>
              <a:t/>
            </a:r>
            <a:br>
              <a:rPr lang="en-US" dirty="0"/>
            </a:br>
            <a:r>
              <a:rPr lang="en-US" dirty="0"/>
              <a:t>Silent film actress Natalie Talmadge married Hollywood great Buster Keaton in 1921, carrying a bouquet of roses intertwined with long ribbon streamers, a popular bouquet style in the U.S. at the time.</a:t>
            </a:r>
          </a:p>
        </p:txBody>
      </p:sp>
      <p:pic>
        <p:nvPicPr>
          <p:cNvPr id="4" name="Content Placeholder 3"/>
          <p:cNvPicPr>
            <a:picLocks noGrp="1" noChangeAspect="1"/>
          </p:cNvPicPr>
          <p:nvPr>
            <p:ph idx="1"/>
          </p:nvPr>
        </p:nvPicPr>
        <p:blipFill>
          <a:blip r:embed="rId2"/>
          <a:stretch>
            <a:fillRect/>
          </a:stretch>
        </p:blipFill>
        <p:spPr>
          <a:xfrm>
            <a:off x="3860148" y="0"/>
            <a:ext cx="5283852" cy="6858000"/>
          </a:xfrm>
          <a:prstGeom prst="rect">
            <a:avLst/>
          </a:prstGeom>
        </p:spPr>
      </p:pic>
    </p:spTree>
    <p:extLst>
      <p:ext uri="{BB962C8B-B14F-4D97-AF65-F5344CB8AC3E}">
        <p14:creationId xmlns:p14="http://schemas.microsoft.com/office/powerpoint/2010/main" val="1930488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68037" cy="6858000"/>
          </a:xfrm>
        </p:spPr>
        <p:txBody>
          <a:bodyPr/>
          <a:lstStyle/>
          <a:p>
            <a:r>
              <a:rPr lang="en-US" sz="2800" dirty="0"/>
              <a:t/>
            </a:r>
            <a:br>
              <a:rPr lang="en-US" sz="2800" dirty="0"/>
            </a:br>
            <a:r>
              <a:rPr lang="en-US" sz="2800" dirty="0"/>
              <a:t>2000</a:t>
            </a:r>
            <a:br>
              <a:rPr lang="en-US" sz="2800" dirty="0"/>
            </a:br>
            <a:r>
              <a:rPr lang="en-US" sz="2800" dirty="0"/>
              <a:t/>
            </a:r>
            <a:br>
              <a:rPr lang="en-US" sz="2800" dirty="0"/>
            </a:br>
            <a:r>
              <a:rPr lang="en-US" sz="2800" dirty="0"/>
              <a:t>Golden couple Brad Pitt and Jennifer Aniston married in Malibu on July 29th, 2000. The now-divorced couple reportedly recited quirky vows, that included Brad pledging to "split the difference on the thermostat" and Jennifer promising to always make his "favorite banana milk shake</a:t>
            </a:r>
            <a:r>
              <a:rPr lang="en-US" sz="2800" dirty="0" smtClean="0"/>
              <a:t>.“</a:t>
            </a:r>
            <a:br>
              <a:rPr lang="en-US" sz="2800" dirty="0" smtClean="0"/>
            </a:br>
            <a:endParaRPr lang="en-US" sz="2800" dirty="0"/>
          </a:p>
        </p:txBody>
      </p:sp>
      <p:pic>
        <p:nvPicPr>
          <p:cNvPr id="4" name="Content Placeholder 3"/>
          <p:cNvPicPr>
            <a:picLocks noGrp="1" noChangeAspect="1"/>
          </p:cNvPicPr>
          <p:nvPr>
            <p:ph idx="1"/>
          </p:nvPr>
        </p:nvPicPr>
        <p:blipFill>
          <a:blip r:embed="rId2"/>
          <a:stretch>
            <a:fillRect/>
          </a:stretch>
        </p:blipFill>
        <p:spPr>
          <a:xfrm>
            <a:off x="4568037" y="0"/>
            <a:ext cx="4575963" cy="6740013"/>
          </a:xfrm>
          <a:prstGeom prst="rect">
            <a:avLst/>
          </a:prstGeom>
        </p:spPr>
      </p:pic>
    </p:spTree>
    <p:extLst>
      <p:ext uri="{BB962C8B-B14F-4D97-AF65-F5344CB8AC3E}">
        <p14:creationId xmlns:p14="http://schemas.microsoft.com/office/powerpoint/2010/main" val="23096673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442452"/>
          </a:xfrm>
        </p:spPr>
        <p:txBody>
          <a:bodyPr/>
          <a:lstStyle/>
          <a:p>
            <a:r>
              <a:rPr lang="en-US" dirty="0" smtClean="0"/>
              <a:t>21</a:t>
            </a:r>
            <a:r>
              <a:rPr lang="en-US" baseline="30000" dirty="0" smtClean="0"/>
              <a:t>st</a:t>
            </a:r>
            <a:r>
              <a:rPr lang="en-US" dirty="0" smtClean="0"/>
              <a:t> Century</a:t>
            </a:r>
            <a:endParaRPr lang="en-US" dirty="0"/>
          </a:p>
        </p:txBody>
      </p:sp>
      <p:sp>
        <p:nvSpPr>
          <p:cNvPr id="3" name="Content Placeholder 2"/>
          <p:cNvSpPr>
            <a:spLocks noGrp="1"/>
          </p:cNvSpPr>
          <p:nvPr>
            <p:ph idx="1"/>
          </p:nvPr>
        </p:nvSpPr>
        <p:spPr>
          <a:xfrm>
            <a:off x="455613" y="575188"/>
            <a:ext cx="8226425" cy="6164826"/>
          </a:xfrm>
        </p:spPr>
        <p:txBody>
          <a:bodyPr/>
          <a:lstStyle/>
          <a:p>
            <a:r>
              <a:rPr lang="en-US" dirty="0" smtClean="0"/>
              <a:t>Less emphasis on the wedding and more on the reception. After all, many couples had been living together for several years before the wedding – some had already had children before the wedding.</a:t>
            </a:r>
          </a:p>
          <a:p>
            <a:endParaRPr lang="en-US" dirty="0"/>
          </a:p>
          <a:p>
            <a:r>
              <a:rPr lang="en-US" dirty="0" smtClean="0"/>
              <a:t>Also popular – Exotic locations like beach weddings in Jamaica</a:t>
            </a:r>
          </a:p>
          <a:p>
            <a:endParaRPr lang="en-US" dirty="0"/>
          </a:p>
          <a:p>
            <a:r>
              <a:rPr lang="en-US" dirty="0" smtClean="0"/>
              <a:t>More emphasis on the honeymoon than on the wedding.</a:t>
            </a:r>
          </a:p>
          <a:p>
            <a:endParaRPr lang="en-US" dirty="0"/>
          </a:p>
          <a:p>
            <a:r>
              <a:rPr lang="en-US" dirty="0" smtClean="0"/>
              <a:t>Parents going in debt for $10,000 - $40,000 extravaganzas – particularly the receptions</a:t>
            </a:r>
          </a:p>
          <a:p>
            <a:endParaRPr lang="en-US" dirty="0"/>
          </a:p>
          <a:p>
            <a:r>
              <a:rPr lang="en-US" dirty="0" smtClean="0"/>
              <a:t>I don’t know that this results in marriages that make the 50+ year mark.</a:t>
            </a:r>
            <a:endParaRPr lang="en-US" dirty="0"/>
          </a:p>
        </p:txBody>
      </p:sp>
    </p:spTree>
    <p:extLst>
      <p:ext uri="{BB962C8B-B14F-4D97-AF65-F5344CB8AC3E}">
        <p14:creationId xmlns:p14="http://schemas.microsoft.com/office/powerpoint/2010/main" val="9593093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802433"/>
          </a:xfrm>
        </p:spPr>
        <p:txBody>
          <a:bodyPr/>
          <a:lstStyle/>
          <a:p>
            <a:r>
              <a:rPr lang="en-US" dirty="0" smtClean="0"/>
              <a:t>2001 Monica &amp; Chandler on Friends</a:t>
            </a:r>
            <a:endParaRPr lang="en-US" dirty="0"/>
          </a:p>
        </p:txBody>
      </p:sp>
      <p:pic>
        <p:nvPicPr>
          <p:cNvPr id="4" name="Content Placeholder 3"/>
          <p:cNvPicPr>
            <a:picLocks noGrp="1" noChangeAspect="1"/>
          </p:cNvPicPr>
          <p:nvPr>
            <p:ph idx="1"/>
          </p:nvPr>
        </p:nvPicPr>
        <p:blipFill>
          <a:blip r:embed="rId2"/>
          <a:stretch>
            <a:fillRect/>
          </a:stretch>
        </p:blipFill>
        <p:spPr>
          <a:xfrm>
            <a:off x="0" y="802433"/>
            <a:ext cx="9144000" cy="6055568"/>
          </a:xfrm>
          <a:prstGeom prst="rect">
            <a:avLst/>
          </a:prstGeom>
        </p:spPr>
      </p:pic>
    </p:spTree>
    <p:extLst>
      <p:ext uri="{BB962C8B-B14F-4D97-AF65-F5344CB8AC3E}">
        <p14:creationId xmlns:p14="http://schemas.microsoft.com/office/powerpoint/2010/main" val="41758637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5111"/>
          </a:xfrm>
        </p:spPr>
        <p:txBody>
          <a:bodyPr/>
          <a:lstStyle/>
          <a:p>
            <a:r>
              <a:rPr lang="en-US" dirty="0" smtClean="0"/>
              <a:t>2002 Bachelor TV Show</a:t>
            </a:r>
            <a:endParaRPr lang="en-US" dirty="0"/>
          </a:p>
        </p:txBody>
      </p:sp>
      <p:pic>
        <p:nvPicPr>
          <p:cNvPr id="4" name="Content Placeholder 3"/>
          <p:cNvPicPr>
            <a:picLocks noGrp="1" noChangeAspect="1"/>
          </p:cNvPicPr>
          <p:nvPr>
            <p:ph idx="1"/>
          </p:nvPr>
        </p:nvPicPr>
        <p:blipFill>
          <a:blip r:embed="rId2"/>
          <a:stretch>
            <a:fillRect/>
          </a:stretch>
        </p:blipFill>
        <p:spPr>
          <a:xfrm>
            <a:off x="0" y="765111"/>
            <a:ext cx="9144000" cy="6092890"/>
          </a:xfrm>
          <a:prstGeom prst="rect">
            <a:avLst/>
          </a:prstGeom>
        </p:spPr>
      </p:pic>
    </p:spTree>
    <p:extLst>
      <p:ext uri="{BB962C8B-B14F-4D97-AF65-F5344CB8AC3E}">
        <p14:creationId xmlns:p14="http://schemas.microsoft.com/office/powerpoint/2010/main" val="30450228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8417"/>
          </a:xfrm>
        </p:spPr>
        <p:txBody>
          <a:bodyPr/>
          <a:lstStyle/>
          <a:p>
            <a:r>
              <a:rPr lang="en-US" dirty="0" smtClean="0"/>
              <a:t>2003 Military loved ones miss weddings</a:t>
            </a:r>
            <a:endParaRPr lang="en-US" dirty="0"/>
          </a:p>
        </p:txBody>
      </p:sp>
      <p:pic>
        <p:nvPicPr>
          <p:cNvPr id="4" name="Content Placeholder 3"/>
          <p:cNvPicPr>
            <a:picLocks noGrp="1" noChangeAspect="1"/>
          </p:cNvPicPr>
          <p:nvPr>
            <p:ph idx="1"/>
          </p:nvPr>
        </p:nvPicPr>
        <p:blipFill>
          <a:blip r:embed="rId2"/>
          <a:stretch>
            <a:fillRect/>
          </a:stretch>
        </p:blipFill>
        <p:spPr>
          <a:xfrm>
            <a:off x="0" y="858417"/>
            <a:ext cx="9144000" cy="5999584"/>
          </a:xfrm>
          <a:prstGeom prst="rect">
            <a:avLst/>
          </a:prstGeom>
        </p:spPr>
      </p:pic>
    </p:spTree>
    <p:extLst>
      <p:ext uri="{BB962C8B-B14F-4D97-AF65-F5344CB8AC3E}">
        <p14:creationId xmlns:p14="http://schemas.microsoft.com/office/powerpoint/2010/main" val="11424944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0315" y="0"/>
            <a:ext cx="8627522" cy="6858000"/>
          </a:xfrm>
          <a:prstGeom prst="rect">
            <a:avLst/>
          </a:prstGeom>
        </p:spPr>
      </p:pic>
      <p:sp>
        <p:nvSpPr>
          <p:cNvPr id="2" name="Title 1"/>
          <p:cNvSpPr>
            <a:spLocks noGrp="1"/>
          </p:cNvSpPr>
          <p:nvPr>
            <p:ph type="title"/>
          </p:nvPr>
        </p:nvSpPr>
        <p:spPr>
          <a:xfrm>
            <a:off x="440864" y="0"/>
            <a:ext cx="8226425" cy="604684"/>
          </a:xfrm>
        </p:spPr>
        <p:txBody>
          <a:bodyPr/>
          <a:lstStyle/>
          <a:p>
            <a:r>
              <a:rPr lang="en-US" dirty="0" smtClean="0">
                <a:solidFill>
                  <a:schemeClr val="accent5">
                    <a:lumMod val="20000"/>
                    <a:lumOff val="80000"/>
                  </a:schemeClr>
                </a:solidFill>
              </a:rPr>
              <a:t>2004 strapless</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21772021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47314" y="1378060"/>
            <a:ext cx="8249371" cy="5479940"/>
          </a:xfrm>
          <a:prstGeom prst="rect">
            <a:avLst/>
          </a:prstGeom>
        </p:spPr>
      </p:pic>
      <p:pic>
        <p:nvPicPr>
          <p:cNvPr id="4" name="Picture 3"/>
          <p:cNvPicPr>
            <a:picLocks noChangeAspect="1"/>
          </p:cNvPicPr>
          <p:nvPr/>
        </p:nvPicPr>
        <p:blipFill>
          <a:blip r:embed="rId3"/>
          <a:stretch>
            <a:fillRect/>
          </a:stretch>
        </p:blipFill>
        <p:spPr>
          <a:xfrm>
            <a:off x="0" y="0"/>
            <a:ext cx="9144000" cy="1378060"/>
          </a:xfrm>
          <a:prstGeom prst="rect">
            <a:avLst/>
          </a:prstGeom>
        </p:spPr>
      </p:pic>
    </p:spTree>
    <p:extLst>
      <p:ext uri="{BB962C8B-B14F-4D97-AF65-F5344CB8AC3E}">
        <p14:creationId xmlns:p14="http://schemas.microsoft.com/office/powerpoint/2010/main" val="30943289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24947" y="1464683"/>
            <a:ext cx="8094105" cy="5393317"/>
          </a:xfrm>
          <a:prstGeom prst="rect">
            <a:avLst/>
          </a:prstGeom>
        </p:spPr>
      </p:pic>
      <p:pic>
        <p:nvPicPr>
          <p:cNvPr id="4" name="Picture 3"/>
          <p:cNvPicPr>
            <a:picLocks noChangeAspect="1"/>
          </p:cNvPicPr>
          <p:nvPr/>
        </p:nvPicPr>
        <p:blipFill>
          <a:blip r:embed="rId3"/>
          <a:stretch>
            <a:fillRect/>
          </a:stretch>
        </p:blipFill>
        <p:spPr>
          <a:xfrm>
            <a:off x="0" y="0"/>
            <a:ext cx="9144000" cy="1464683"/>
          </a:xfrm>
          <a:prstGeom prst="rect">
            <a:avLst/>
          </a:prstGeom>
        </p:spPr>
      </p:pic>
    </p:spTree>
    <p:extLst>
      <p:ext uri="{BB962C8B-B14F-4D97-AF65-F5344CB8AC3E}">
        <p14:creationId xmlns:p14="http://schemas.microsoft.com/office/powerpoint/2010/main" val="17392730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7758" y="1"/>
            <a:ext cx="4266242" cy="6666270"/>
          </a:xfrm>
        </p:spPr>
        <p:txBody>
          <a:bodyPr/>
          <a:lstStyle/>
          <a:p>
            <a:r>
              <a:rPr lang="en-US" sz="2000" dirty="0"/>
              <a:t/>
            </a:r>
            <a:br>
              <a:rPr lang="en-US" sz="2000" dirty="0"/>
            </a:br>
            <a:r>
              <a:rPr lang="en-US" sz="2000" dirty="0"/>
              <a:t>2007</a:t>
            </a:r>
            <a:br>
              <a:rPr lang="en-US" sz="2000" dirty="0"/>
            </a:br>
            <a:r>
              <a:rPr lang="en-US" sz="2000" dirty="0"/>
              <a:t/>
            </a:r>
            <a:br>
              <a:rPr lang="en-US" sz="2000" dirty="0"/>
            </a:br>
            <a:r>
              <a:rPr lang="en-US" sz="2000" dirty="0"/>
              <a:t>Weddings are no longer just an intimate family affair. Couples are publicizing their ceremonies through media outlets, like when Jessica </a:t>
            </a:r>
            <a:r>
              <a:rPr lang="en-US" sz="2000" dirty="0" err="1"/>
              <a:t>Mapel</a:t>
            </a:r>
            <a:r>
              <a:rPr lang="en-US" sz="2000" dirty="0"/>
              <a:t> and Cody </a:t>
            </a:r>
            <a:r>
              <a:rPr lang="en-US" sz="2000" dirty="0" err="1"/>
              <a:t>Heleson</a:t>
            </a:r>
            <a:r>
              <a:rPr lang="en-US" sz="2000" dirty="0"/>
              <a:t> wed on "Today Throws a Martha Stewart Wedding" (the first televised wedding on the Today show happened in 2000). Millions of viewers voted on every detail of their big day, including which wedding cake they would cut into. Say Yes to the Dress also premiered in 2007, providing an intimate peek into the dress buying process</a:t>
            </a:r>
            <a:r>
              <a:rPr lang="en-US" sz="2000" dirty="0" smtClean="0"/>
              <a:t>.</a:t>
            </a:r>
            <a:br>
              <a:rPr lang="en-US" sz="2000" dirty="0" smtClean="0"/>
            </a:br>
            <a:r>
              <a:rPr lang="en-US" sz="2000" dirty="0"/>
              <a:t/>
            </a:r>
            <a:br>
              <a:rPr lang="en-US" sz="2000" dirty="0"/>
            </a:br>
            <a:r>
              <a:rPr lang="en-US" sz="2000" dirty="0" smtClean="0"/>
              <a:t/>
            </a:r>
            <a:br>
              <a:rPr lang="en-US" sz="2000" dirty="0" smtClean="0"/>
            </a:br>
            <a:endParaRPr lang="en-US" sz="2000" dirty="0"/>
          </a:p>
        </p:txBody>
      </p:sp>
      <p:pic>
        <p:nvPicPr>
          <p:cNvPr id="4" name="Content Placeholder 3"/>
          <p:cNvPicPr>
            <a:picLocks noGrp="1" noChangeAspect="1"/>
          </p:cNvPicPr>
          <p:nvPr>
            <p:ph idx="1"/>
          </p:nvPr>
        </p:nvPicPr>
        <p:blipFill>
          <a:blip r:embed="rId2"/>
          <a:stretch>
            <a:fillRect/>
          </a:stretch>
        </p:blipFill>
        <p:spPr>
          <a:xfrm>
            <a:off x="-1" y="0"/>
            <a:ext cx="4877759" cy="6666271"/>
          </a:xfrm>
          <a:prstGeom prst="rect">
            <a:avLst/>
          </a:prstGeom>
        </p:spPr>
      </p:pic>
    </p:spTree>
    <p:extLst>
      <p:ext uri="{BB962C8B-B14F-4D97-AF65-F5344CB8AC3E}">
        <p14:creationId xmlns:p14="http://schemas.microsoft.com/office/powerpoint/2010/main" val="29219286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1" y="0"/>
            <a:ext cx="8226425" cy="619432"/>
          </a:xfrm>
        </p:spPr>
        <p:txBody>
          <a:bodyPr/>
          <a:lstStyle/>
          <a:p>
            <a:r>
              <a:rPr lang="en-US" dirty="0" smtClean="0"/>
              <a:t>2008 Sex in the City fashion</a:t>
            </a:r>
            <a:endParaRPr lang="en-US" dirty="0"/>
          </a:p>
        </p:txBody>
      </p:sp>
      <p:pic>
        <p:nvPicPr>
          <p:cNvPr id="4" name="Content Placeholder 3"/>
          <p:cNvPicPr>
            <a:picLocks noGrp="1" noChangeAspect="1"/>
          </p:cNvPicPr>
          <p:nvPr>
            <p:ph idx="1"/>
          </p:nvPr>
        </p:nvPicPr>
        <p:blipFill rotWithShape="1">
          <a:blip r:embed="rId2"/>
          <a:srcRect b="5224"/>
          <a:stretch/>
        </p:blipFill>
        <p:spPr>
          <a:xfrm>
            <a:off x="0" y="619432"/>
            <a:ext cx="9143999" cy="6154892"/>
          </a:xfrm>
          <a:prstGeom prst="rect">
            <a:avLst/>
          </a:prstGeom>
        </p:spPr>
      </p:pic>
    </p:spTree>
    <p:extLst>
      <p:ext uri="{BB962C8B-B14F-4D97-AF65-F5344CB8AC3E}">
        <p14:creationId xmlns:p14="http://schemas.microsoft.com/office/powerpoint/2010/main" val="328174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2204_slide">
  <a:themeElements>
    <a:clrScheme name="Default Design 2">
      <a:dk1>
        <a:srgbClr val="000000"/>
      </a:dk1>
      <a:lt1>
        <a:srgbClr val="FF99FF"/>
      </a:lt1>
      <a:dk2>
        <a:srgbClr val="000000"/>
      </a:dk2>
      <a:lt2>
        <a:srgbClr val="CCCCCC"/>
      </a:lt2>
      <a:accent1>
        <a:srgbClr val="552E99"/>
      </a:accent1>
      <a:accent2>
        <a:srgbClr val="992643"/>
      </a:accent2>
      <a:accent3>
        <a:srgbClr val="FFCAFF"/>
      </a:accent3>
      <a:accent4>
        <a:srgbClr val="000000"/>
      </a:accent4>
      <a:accent5>
        <a:srgbClr val="B4ADCA"/>
      </a:accent5>
      <a:accent6>
        <a:srgbClr val="8A213C"/>
      </a:accent6>
      <a:hlink>
        <a:srgbClr val="263780"/>
      </a:hlink>
      <a:folHlink>
        <a:srgbClr val="6E006E"/>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99FF"/>
        </a:lt1>
        <a:dk2>
          <a:srgbClr val="000000"/>
        </a:dk2>
        <a:lt2>
          <a:srgbClr val="CCCCCC"/>
        </a:lt2>
        <a:accent1>
          <a:srgbClr val="991F99"/>
        </a:accent1>
        <a:accent2>
          <a:srgbClr val="852185"/>
        </a:accent2>
        <a:accent3>
          <a:srgbClr val="FFCAFF"/>
        </a:accent3>
        <a:accent4>
          <a:srgbClr val="000000"/>
        </a:accent4>
        <a:accent5>
          <a:srgbClr val="CAABCA"/>
        </a:accent5>
        <a:accent6>
          <a:srgbClr val="781D78"/>
        </a:accent6>
        <a:hlink>
          <a:srgbClr val="730B73"/>
        </a:hlink>
        <a:folHlink>
          <a:srgbClr val="661A66"/>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99FF"/>
        </a:lt1>
        <a:dk2>
          <a:srgbClr val="000000"/>
        </a:dk2>
        <a:lt2>
          <a:srgbClr val="CCCCCC"/>
        </a:lt2>
        <a:accent1>
          <a:srgbClr val="552E99"/>
        </a:accent1>
        <a:accent2>
          <a:srgbClr val="992643"/>
        </a:accent2>
        <a:accent3>
          <a:srgbClr val="FFCAFF"/>
        </a:accent3>
        <a:accent4>
          <a:srgbClr val="000000"/>
        </a:accent4>
        <a:accent5>
          <a:srgbClr val="B4ADCA"/>
        </a:accent5>
        <a:accent6>
          <a:srgbClr val="8A213C"/>
        </a:accent6>
        <a:hlink>
          <a:srgbClr val="263780"/>
        </a:hlink>
        <a:folHlink>
          <a:srgbClr val="6E006E"/>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99FF"/>
        </a:lt1>
        <a:dk2>
          <a:srgbClr val="000000"/>
        </a:dk2>
        <a:lt2>
          <a:srgbClr val="CCCCCC"/>
        </a:lt2>
        <a:accent1>
          <a:srgbClr val="457322"/>
        </a:accent1>
        <a:accent2>
          <a:srgbClr val="800080"/>
        </a:accent2>
        <a:accent3>
          <a:srgbClr val="FFCAFF"/>
        </a:accent3>
        <a:accent4>
          <a:srgbClr val="000000"/>
        </a:accent4>
        <a:accent5>
          <a:srgbClr val="B0BCAB"/>
        </a:accent5>
        <a:accent6>
          <a:srgbClr val="730073"/>
        </a:accent6>
        <a:hlink>
          <a:srgbClr val="005947"/>
        </a:hlink>
        <a:folHlink>
          <a:srgbClr val="595009"/>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99FF"/>
        </a:lt1>
        <a:dk2>
          <a:srgbClr val="000000"/>
        </a:dk2>
        <a:lt2>
          <a:srgbClr val="CCCCCC"/>
        </a:lt2>
        <a:accent1>
          <a:srgbClr val="5E6600"/>
        </a:accent1>
        <a:accent2>
          <a:srgbClr val="8C4B0E"/>
        </a:accent2>
        <a:accent3>
          <a:srgbClr val="FFCAFF"/>
        </a:accent3>
        <a:accent4>
          <a:srgbClr val="000000"/>
        </a:accent4>
        <a:accent5>
          <a:srgbClr val="B6B8AA"/>
        </a:accent5>
        <a:accent6>
          <a:srgbClr val="7E430C"/>
        </a:accent6>
        <a:hlink>
          <a:srgbClr val="00446E"/>
        </a:hlink>
        <a:folHlink>
          <a:srgbClr val="730073"/>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CCCCCC"/>
        </a:lt2>
        <a:accent1>
          <a:srgbClr val="991F99"/>
        </a:accent1>
        <a:accent2>
          <a:srgbClr val="852185"/>
        </a:accent2>
        <a:accent3>
          <a:srgbClr val="FFFFFF"/>
        </a:accent3>
        <a:accent4>
          <a:srgbClr val="000000"/>
        </a:accent4>
        <a:accent5>
          <a:srgbClr val="CAABCA"/>
        </a:accent5>
        <a:accent6>
          <a:srgbClr val="781D78"/>
        </a:accent6>
        <a:hlink>
          <a:srgbClr val="730B73"/>
        </a:hlink>
        <a:folHlink>
          <a:srgbClr val="661A66"/>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CCCCCC"/>
        </a:lt2>
        <a:accent1>
          <a:srgbClr val="552E99"/>
        </a:accent1>
        <a:accent2>
          <a:srgbClr val="992643"/>
        </a:accent2>
        <a:accent3>
          <a:srgbClr val="FFFFFF"/>
        </a:accent3>
        <a:accent4>
          <a:srgbClr val="000000"/>
        </a:accent4>
        <a:accent5>
          <a:srgbClr val="B4ADCA"/>
        </a:accent5>
        <a:accent6>
          <a:srgbClr val="8A213C"/>
        </a:accent6>
        <a:hlink>
          <a:srgbClr val="263780"/>
        </a:hlink>
        <a:folHlink>
          <a:srgbClr val="6E006E"/>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CCCCCC"/>
        </a:lt2>
        <a:accent1>
          <a:srgbClr val="457322"/>
        </a:accent1>
        <a:accent2>
          <a:srgbClr val="800080"/>
        </a:accent2>
        <a:accent3>
          <a:srgbClr val="FFFFFF"/>
        </a:accent3>
        <a:accent4>
          <a:srgbClr val="000000"/>
        </a:accent4>
        <a:accent5>
          <a:srgbClr val="B0BCAB"/>
        </a:accent5>
        <a:accent6>
          <a:srgbClr val="730073"/>
        </a:accent6>
        <a:hlink>
          <a:srgbClr val="005947"/>
        </a:hlink>
        <a:folHlink>
          <a:srgbClr val="595009"/>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CCCCCC"/>
        </a:lt2>
        <a:accent1>
          <a:srgbClr val="5E6600"/>
        </a:accent1>
        <a:accent2>
          <a:srgbClr val="8C4B0E"/>
        </a:accent2>
        <a:accent3>
          <a:srgbClr val="FFFFFF"/>
        </a:accent3>
        <a:accent4>
          <a:srgbClr val="000000"/>
        </a:accent4>
        <a:accent5>
          <a:srgbClr val="B6B8AA"/>
        </a:accent5>
        <a:accent6>
          <a:srgbClr val="7E430C"/>
        </a:accent6>
        <a:hlink>
          <a:srgbClr val="00446E"/>
        </a:hlink>
        <a:folHlink>
          <a:srgbClr val="73007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99FF"/>
      </a:lt1>
      <a:dk2>
        <a:srgbClr val="000000"/>
      </a:dk2>
      <a:lt2>
        <a:srgbClr val="CCCCCC"/>
      </a:lt2>
      <a:accent1>
        <a:srgbClr val="552E99"/>
      </a:accent1>
      <a:accent2>
        <a:srgbClr val="992643"/>
      </a:accent2>
      <a:accent3>
        <a:srgbClr val="FFCAFF"/>
      </a:accent3>
      <a:accent4>
        <a:srgbClr val="000000"/>
      </a:accent4>
      <a:accent5>
        <a:srgbClr val="B4ADCA"/>
      </a:accent5>
      <a:accent6>
        <a:srgbClr val="8A213C"/>
      </a:accent6>
      <a:hlink>
        <a:srgbClr val="263780"/>
      </a:hlink>
      <a:folHlink>
        <a:srgbClr val="6E006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99FF"/>
        </a:lt1>
        <a:dk2>
          <a:srgbClr val="000000"/>
        </a:dk2>
        <a:lt2>
          <a:srgbClr val="CCCCCC"/>
        </a:lt2>
        <a:accent1>
          <a:srgbClr val="991F99"/>
        </a:accent1>
        <a:accent2>
          <a:srgbClr val="852185"/>
        </a:accent2>
        <a:accent3>
          <a:srgbClr val="FFCAFF"/>
        </a:accent3>
        <a:accent4>
          <a:srgbClr val="000000"/>
        </a:accent4>
        <a:accent5>
          <a:srgbClr val="CAABCA"/>
        </a:accent5>
        <a:accent6>
          <a:srgbClr val="781D78"/>
        </a:accent6>
        <a:hlink>
          <a:srgbClr val="730B73"/>
        </a:hlink>
        <a:folHlink>
          <a:srgbClr val="661A66"/>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99FF"/>
        </a:lt1>
        <a:dk2>
          <a:srgbClr val="000000"/>
        </a:dk2>
        <a:lt2>
          <a:srgbClr val="CCCCCC"/>
        </a:lt2>
        <a:accent1>
          <a:srgbClr val="552E99"/>
        </a:accent1>
        <a:accent2>
          <a:srgbClr val="992643"/>
        </a:accent2>
        <a:accent3>
          <a:srgbClr val="FFCAFF"/>
        </a:accent3>
        <a:accent4>
          <a:srgbClr val="000000"/>
        </a:accent4>
        <a:accent5>
          <a:srgbClr val="B4ADCA"/>
        </a:accent5>
        <a:accent6>
          <a:srgbClr val="8A213C"/>
        </a:accent6>
        <a:hlink>
          <a:srgbClr val="263780"/>
        </a:hlink>
        <a:folHlink>
          <a:srgbClr val="6E006E"/>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99FF"/>
        </a:lt1>
        <a:dk2>
          <a:srgbClr val="000000"/>
        </a:dk2>
        <a:lt2>
          <a:srgbClr val="CCCCCC"/>
        </a:lt2>
        <a:accent1>
          <a:srgbClr val="457322"/>
        </a:accent1>
        <a:accent2>
          <a:srgbClr val="800080"/>
        </a:accent2>
        <a:accent3>
          <a:srgbClr val="FFCAFF"/>
        </a:accent3>
        <a:accent4>
          <a:srgbClr val="000000"/>
        </a:accent4>
        <a:accent5>
          <a:srgbClr val="B0BCAB"/>
        </a:accent5>
        <a:accent6>
          <a:srgbClr val="730073"/>
        </a:accent6>
        <a:hlink>
          <a:srgbClr val="005947"/>
        </a:hlink>
        <a:folHlink>
          <a:srgbClr val="59500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99FF"/>
        </a:lt1>
        <a:dk2>
          <a:srgbClr val="000000"/>
        </a:dk2>
        <a:lt2>
          <a:srgbClr val="CCCCCC"/>
        </a:lt2>
        <a:accent1>
          <a:srgbClr val="5E6600"/>
        </a:accent1>
        <a:accent2>
          <a:srgbClr val="8C4B0E"/>
        </a:accent2>
        <a:accent3>
          <a:srgbClr val="FFCAFF"/>
        </a:accent3>
        <a:accent4>
          <a:srgbClr val="000000"/>
        </a:accent4>
        <a:accent5>
          <a:srgbClr val="B6B8AA"/>
        </a:accent5>
        <a:accent6>
          <a:srgbClr val="7E430C"/>
        </a:accent6>
        <a:hlink>
          <a:srgbClr val="00446E"/>
        </a:hlink>
        <a:folHlink>
          <a:srgbClr val="730073"/>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991F99"/>
        </a:accent1>
        <a:accent2>
          <a:srgbClr val="852185"/>
        </a:accent2>
        <a:accent3>
          <a:srgbClr val="FFFFFF"/>
        </a:accent3>
        <a:accent4>
          <a:srgbClr val="000000"/>
        </a:accent4>
        <a:accent5>
          <a:srgbClr val="CAABCA"/>
        </a:accent5>
        <a:accent6>
          <a:srgbClr val="781D78"/>
        </a:accent6>
        <a:hlink>
          <a:srgbClr val="730B73"/>
        </a:hlink>
        <a:folHlink>
          <a:srgbClr val="661A66"/>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552E99"/>
        </a:accent1>
        <a:accent2>
          <a:srgbClr val="992643"/>
        </a:accent2>
        <a:accent3>
          <a:srgbClr val="FFFFFF"/>
        </a:accent3>
        <a:accent4>
          <a:srgbClr val="000000"/>
        </a:accent4>
        <a:accent5>
          <a:srgbClr val="B4ADCA"/>
        </a:accent5>
        <a:accent6>
          <a:srgbClr val="8A213C"/>
        </a:accent6>
        <a:hlink>
          <a:srgbClr val="263780"/>
        </a:hlink>
        <a:folHlink>
          <a:srgbClr val="6E006E"/>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457322"/>
        </a:accent1>
        <a:accent2>
          <a:srgbClr val="800080"/>
        </a:accent2>
        <a:accent3>
          <a:srgbClr val="FFFFFF"/>
        </a:accent3>
        <a:accent4>
          <a:srgbClr val="000000"/>
        </a:accent4>
        <a:accent5>
          <a:srgbClr val="B0BCAB"/>
        </a:accent5>
        <a:accent6>
          <a:srgbClr val="730073"/>
        </a:accent6>
        <a:hlink>
          <a:srgbClr val="005947"/>
        </a:hlink>
        <a:folHlink>
          <a:srgbClr val="59500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E6600"/>
        </a:accent1>
        <a:accent2>
          <a:srgbClr val="8C4B0E"/>
        </a:accent2>
        <a:accent3>
          <a:srgbClr val="FFFFFF"/>
        </a:accent3>
        <a:accent4>
          <a:srgbClr val="000000"/>
        </a:accent4>
        <a:accent5>
          <a:srgbClr val="B6B8AA"/>
        </a:accent5>
        <a:accent6>
          <a:srgbClr val="7E430C"/>
        </a:accent6>
        <a:hlink>
          <a:srgbClr val="00446E"/>
        </a:hlink>
        <a:folHlink>
          <a:srgbClr val="73007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time</Template>
  <TotalTime>314</TotalTime>
  <Words>589</Words>
  <Application>Microsoft Office PowerPoint</Application>
  <PresentationFormat>On-screen Show (4:3)</PresentationFormat>
  <Paragraphs>116</Paragraphs>
  <Slides>107</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107</vt:i4>
      </vt:variant>
    </vt:vector>
  </HeadingPairs>
  <TitlesOfParts>
    <vt:vector size="110" baseType="lpstr">
      <vt:lpstr>Arial</vt:lpstr>
      <vt:lpstr>ind_2204_slide</vt:lpstr>
      <vt:lpstr>1_Default Design</vt:lpstr>
      <vt:lpstr>Here's What Weddings Looked Like</vt:lpstr>
      <vt:lpstr>PowerPoint Presentation</vt:lpstr>
      <vt:lpstr>Probably between 1910 and 1914 – My poor, immigrant grandparents from Sicily were married in St. Louis, MO.     </vt:lpstr>
      <vt:lpstr>1916 Britain</vt:lpstr>
      <vt:lpstr>1917 The tradition of bridesmaids wearing matching dresses dates back to ancient Rome, when bridesmaids not only wore the same dresses as each other, but also the same dress as the bride in order to act as decoys against evil spirits (and the bride's exes). Matching striped frocks and fancy hats were worn by these bridesmaids in 1917. </vt:lpstr>
      <vt:lpstr> 1918</vt:lpstr>
      <vt:lpstr>1919</vt:lpstr>
      <vt:lpstr>1920 What better way to usher in the Jazz Age than with the wedding of the era's most iconic couple? F. Scott Fitzgerald and Zelda Sayre exchanged vows in front of just eight guests on April 3, 1920 at St. Patrick's Cathedral in New York City.</vt:lpstr>
      <vt:lpstr> 1921  Silent film actress Natalie Talmadge married Hollywood great Buster Keaton in 1921, carrying a bouquet of roses intertwined with long ribbon streamers, a popular bouquet style in the U.S. at the time.</vt:lpstr>
      <vt:lpstr>PowerPoint Presentation</vt:lpstr>
      <vt:lpstr>PowerPoint Presentation</vt:lpstr>
      <vt:lpstr>PowerPoint Presentation</vt:lpstr>
      <vt:lpstr>PowerPoint Presentation</vt:lpstr>
      <vt:lpstr> 1926  In December 1926, guests showered legendary director Alfred Hitchcock and Alma Reville after the two got "hitch"-ed.   </vt:lpstr>
      <vt:lpstr>PowerPoint Presentation</vt:lpstr>
      <vt:lpstr>1928</vt:lpstr>
      <vt:lpstr>PowerPoint Presentation</vt:lpstr>
      <vt:lpstr> 1930  Wedding cakes were initially thought of as a luxury item, as the refined sugars needed to make pure white frosting were very expensive. In fact, the term "royal icing" came about thanks to Queen Victoria and her extravagant, multitiered white-frosted wedding cake. Pictured here is a wedding cake from 1930. </vt:lpstr>
      <vt:lpstr> 1931  Las Vegas County issued its first gambling license in 1931—and weddings have been a mainstay of Sin City ever since, luring lovebirds with tax licensing laws that meant no blood tests and no waiting periods. Among the earliest celebrities to wed in Las Vegas were the actors Clara Bow and Rex Bell, who tied the knot there in 1931.   </vt:lpstr>
      <vt:lpstr>1932 – There have always been “kooks”</vt:lpstr>
      <vt:lpstr>1933 – legal to have booze at any occasion.</vt:lpstr>
      <vt:lpstr> 1934  The first issue of BRIDES magazine hit newsstands in 1934 under the title So You're Going to Be Married, before being renamed.    </vt:lpstr>
      <vt:lpstr>1935 The Bride of Frankenstein </vt:lpstr>
      <vt:lpstr> 1936  Famed English tennis player Eileen Bennett wed racehorse trainer Marcus Marsh on September 28, 1936. She often wore headbands on the court and chose to walk down the aisle in a headpiece and long veil, which were in fashion at the time.  </vt:lpstr>
      <vt:lpstr> 1937  King Edward VIII gave up his crown to marry Wallis Simpson, a twice-divorced American, on June 1937. At just 326 days, Edward's reign was one of the shortest in British history. </vt:lpstr>
      <vt:lpstr>Special for 1938</vt:lpstr>
      <vt:lpstr>1938</vt:lpstr>
      <vt:lpstr>PowerPoint Presentation</vt:lpstr>
      <vt:lpstr>940  Prior to World War II, male wedding bands were not as common as they are today. American men chose to wear these rings while fighting overseas to remind themselves of their wives and families back home. It worked for some, not all. </vt:lpstr>
      <vt:lpstr>1941</vt:lpstr>
      <vt:lpstr> 1942  Sixteen-year-old Marilyn Monroe (then known as Norma Jean Baker) married her 21-year-old neighbor, James Dougherty, on June 19, 1942.   </vt:lpstr>
      <vt:lpstr>1943</vt:lpstr>
      <vt:lpstr>1944 Wartime weddings at city hall</vt:lpstr>
      <vt:lpstr>1945 War is over</vt:lpstr>
      <vt:lpstr>1946 on the carousel where they met</vt:lpstr>
      <vt:lpstr> 1947  Engagement rings haven't always held sparkly rocks. The trend took off in the late '40s, when a copywriter working for De Beers wrote the famous slogan, "A Diamond is Forever," dramatically shifting public view of diamonds, from tokens of individual relationships to family heirlooms.    </vt:lpstr>
      <vt:lpstr> 1948  Jazz singers Nat King Cole and Maria Ellington wed on Easter Sunday in Harlem, New York.   </vt:lpstr>
      <vt:lpstr> 1949  Necklines plunged during 1949, and wedding gowns were no exception. Shoulder-length, curled hair was also in style, and veils became shorter and simpler.   </vt:lpstr>
      <vt:lpstr> 1950  Eighteen-year-old Elizabeth Taylor wed the first of her seven spouses, Conrad "Nicky" Hilton, 23, on May 6, 1950. Their Bel-Air Country Club reception was Hollywood's social event of the year. Liz wore a gown by designer Helen Rose, who created both Taylor's wardrobe in Father of the Bride (released in 1950) and Grace Kelly's wedding dress.   </vt:lpstr>
      <vt:lpstr>1951</vt:lpstr>
      <vt:lpstr> 1952  Future president Ronald Reagan wed actress Nancy Davis on March 4, 1952. The couple, who said their vows at Little Brown Church of the Valley in Los Angeles, had a marriage that lasted 52 years, until Reagan's death in 2004.  </vt:lpstr>
      <vt:lpstr> 1953  In September 1953, the media turned its spotlight to John Kennedy and Jackie Bouvier, as the famous couple wed in Rhode Island. Jackie's Battenburg lace dress was made from 50 yards of material, and she donned a veil that was originally worn by her grandmother.  </vt:lpstr>
      <vt:lpstr>1954 </vt:lpstr>
      <vt:lpstr> 1955  Actress Olivia de Havilland donned a Christian Dior wedding dress with a high neck and long sleeves while filming the romantic comedy The Ambassador's Daughter, which was released the following year.</vt:lpstr>
      <vt:lpstr> 1956  A wedding for the history books, Grace Kelly wed the Prince of Monaco in 1956, making the Hollywood starlet a real-life princess. Her wedding dress, designed by Helen Rode of MGM, is known as one of the most iconic wedding dresses and of all time— it's now on display at the Philadelphia Museum of Art.</vt:lpstr>
      <vt:lpstr> 1957  Robert Wagner and Natalie Wood celebrated their first wedding on December 28, 1957 in Arizona. The couple divorced in 1962, only to rekindle their relationship and marry again in 1972. </vt:lpstr>
      <vt:lpstr> 1958 Though her divorce from Paul Mansfield had only been finalized days before, actress Jayne Mansfield wed Mickey Hargitay on January 13, 1958. The Mr. Universe winner had proposed to her with 10-carat diamond ring just two months prior.</vt:lpstr>
      <vt:lpstr>1959</vt:lpstr>
      <vt:lpstr> 1960  Etta James recorded her version of Mack Gordon and Harry Warren's 1941 tune "At Last," changing wedding playlists forevermore.  </vt:lpstr>
      <vt:lpstr> 1961  The Berlin Wall was built in 1961, effectively dividing the German city in half. This photo, taken during the first year of the wall's existence, shows the bride with her parents, who resided in East Berlin and were unable to get permission to take part in their daughter's wedding in West Berlin.</vt:lpstr>
      <vt:lpstr>PowerPoint Presentation</vt:lpstr>
      <vt:lpstr>PowerPoint Presentation</vt:lpstr>
      <vt:lpstr> 1964  For her first wedding to Richard Burton Elizabeth Taylor wore a bold yellow dress and extravagant floral headdress. The couple divorced in 1974, but married again in1975.  </vt:lpstr>
      <vt:lpstr> 1965  Popular singer and actor Annette Funicello married her agent, Jack Gilardi, on January 9, 1965.   </vt:lpstr>
      <vt:lpstr>1966</vt:lpstr>
      <vt:lpstr>1966</vt:lpstr>
      <vt:lpstr>1967 Elvis marries</vt:lpstr>
      <vt:lpstr>1968</vt:lpstr>
      <vt:lpstr> 1969  The popular '60s trend of brides wearing short wedding dresses was still going strong at the end of the decade, and some brides opted for a hat as opposed to a veil. Audrey Hepburn went for both trends, wearing a short dress and a head-covering. </vt:lpstr>
      <vt:lpstr> 1970  In the1970s, wedding trends were all over the map, with brides wearing everything from traditional gowns to pantsuits. This was the decade when men started sporting colored tuxedos, too. </vt:lpstr>
      <vt:lpstr> 1971  In 1971, Bianca Jagger nixed the fairy tale dress in favor of an Yves St. Laurent Le Smoking jacket.   </vt:lpstr>
      <vt:lpstr>1972</vt:lpstr>
      <vt:lpstr>1973 Princess Anne U.K.</vt:lpstr>
      <vt:lpstr>1974</vt:lpstr>
      <vt:lpstr>1975</vt:lpstr>
      <vt:lpstr>1976 Royal wedding in Germany</vt:lpstr>
      <vt:lpstr>1977 Colorful and floppy hats     </vt:lpstr>
      <vt:lpstr> 1978  The 1970s was a big decade for tech inventions, which, of course, would eventually come to transform the way weddings were planned. The VCR was invented in 1970, and email arrived in 1971; the inkjet printer and Apple were both born in 1976.</vt:lpstr>
      <vt:lpstr> 1979  For her wedding to Rod Stewart in April 1979, Alana Hamilton wore an off-the-shoulder dress and a crown of baby's breath.   </vt:lpstr>
      <vt:lpstr> 1980  Welcome to the1980s—the decade of poofy shoulders, taffeta, lace frills, and cathedral trains.    </vt:lpstr>
      <vt:lpstr> 1981  The 1981 wedding of Lady Diana Spencer and Prince Charles was an absolute game changer in the wedding world. An estimated 750 million people watched the ceremony on television—and soon brides everywhere were demanding a fairytale wedding. </vt:lpstr>
      <vt:lpstr> 1982  After Princess Diana's wedding, everyone began channeling their inner royal. Extra lace accents, longer veils, and bigger bouquets abounded. Figure skater Dorothy Hamill married Dean Paul Martin in 1982, complete with—you guessed it—a big bouquet and lace details.   </vt:lpstr>
      <vt:lpstr>1983 and the video camera – memories are made of this</vt:lpstr>
      <vt:lpstr> 1984  After the recession ended in 1983, wedding receptions became more and more extravagant. Elaborate multi-tiered wedding cakes—like this one featured on an episode of Knight Rider—were a must-have, with some towering as tall as eight tiers high.</vt:lpstr>
      <vt:lpstr> 1985  After taking a look at the getup actress Kristian-Joy Alfonso wore for her character Hope's (first!) wedding to Peter Reckell's Bo Brady on the soap opera Days of Our Lives in 1985, there's no question as to why the '80s were known as "The Decade of Excess."</vt:lpstr>
      <vt:lpstr>1986 Sarah Ferguson and Prince Andrew U.K.</vt:lpstr>
      <vt:lpstr> 1987  Dirty Dancing premiered in 1987 and the film's hit song "(I've Had) The Time of My Life" became an instant wedding classic.  </vt:lpstr>
      <vt:lpstr> 1988  Tom Hanks and Rita Wilson tied the knot in 1988—and they're still going strong 28 years later.    </vt:lpstr>
      <vt:lpstr>1989</vt:lpstr>
      <vt:lpstr>1990 Vera Wang collection</vt:lpstr>
      <vt:lpstr>1991  The 90s saw a new obsession with wedding movies, ushered in by the release of Father of the Bride starring Steve Martin. The decade would also see the release of Four Weddings and a Funeral (1994), Muriel's Wedding (1994), My Best Friend's Wedding (1997), and Runaway Bride (1999).</vt:lpstr>
      <vt:lpstr>1992</vt:lpstr>
      <vt:lpstr> 1993  Bridal gowns of the '90s were more sleek and simple than the styles popular in the 1980s, but brides still loved a small touch of poof and drama, which is evident in this photo from the wedding of Marla Maples and Donald Trump. </vt:lpstr>
      <vt:lpstr>1994</vt:lpstr>
      <vt:lpstr> 1995  Target becomes one of the first retailers to offer an online gift registry, with the introduction of Club Wedd. Within the first year, more than 125,000 couples registered with Target.</vt:lpstr>
      <vt:lpstr>1996</vt:lpstr>
      <vt:lpstr> 1997  Thanks to Carolyn Bessette, minimal and simplistic bridal styles defined the latter part of the decade—spaghetti straps were a hot trend.  </vt:lpstr>
      <vt:lpstr>1998 Precious Moments cake toppers are popular    </vt:lpstr>
      <vt:lpstr>1999 disposable cameras provided for guests</vt:lpstr>
      <vt:lpstr> 2000  Golden couple Brad Pitt and Jennifer Aniston married in Malibu on July 29th, 2000. The now-divorced couple reportedly recited quirky vows, that included Brad pledging to "split the difference on the thermostat" and Jennifer promising to always make his "favorite banana milk shake.“ </vt:lpstr>
      <vt:lpstr>21st Century</vt:lpstr>
      <vt:lpstr>2001 Monica &amp; Chandler on Friends</vt:lpstr>
      <vt:lpstr>2002 Bachelor TV Show</vt:lpstr>
      <vt:lpstr>2003 Military loved ones miss weddings</vt:lpstr>
      <vt:lpstr>2004 strapless</vt:lpstr>
      <vt:lpstr>PowerPoint Presentation</vt:lpstr>
      <vt:lpstr>PowerPoint Presentation</vt:lpstr>
      <vt:lpstr> 2007  Weddings are no longer just an intimate family affair. Couples are publicizing their ceremonies through media outlets, like when Jessica Mapel and Cody Heleson wed on "Today Throws a Martha Stewart Wedding" (the first televised wedding on the Today show happened in 2000). Millions of viewers voted on every detail of their big day, including which wedding cake they would cut into. Say Yes to the Dress also premiered in 2007, providing an intimate peek into the dress buying process.   </vt:lpstr>
      <vt:lpstr>2008 Sex in the City fashion</vt:lpstr>
      <vt:lpstr> 2009 the "JK Wedding Dance" video went viral, brides everywhere were inspired to turn their ceremonies into entertainment, with flash mob-style dances down the aisle.</vt:lpstr>
      <vt:lpstr> 2010 launches and engaged women begin using the social network to find inspiration for the wedding of their dreams, spawning the term "Pinterest bride."</vt:lpstr>
      <vt:lpstr>2011</vt:lpstr>
      <vt:lpstr> 2012 Style Me Pretty launched in 2007, A Practical Wedding launched in 2008, 100 Layer Cake launched in 2009—and by 2012, brides everywhere were turning to wedding blogs as a way to plan their big day.</vt:lpstr>
      <vt:lpstr> 2013  Kelly Clarkson married Brandon Blackstock in a scenic ceremony at Blackberry Farm, a pastoral Tennessee resort. Kelly's romantic dress with lace sleeves is a nod towards the vintage wedding style that's come back in vogue in recent years.</vt:lpstr>
      <vt:lpstr> 2014  The social media obsession has officially infiltrated weddings, with couples inventing wedding hashtags to encourage guests to post photos to platforms like Instagram and Twitter.   </vt:lpstr>
      <vt:lpstr>PowerPoint Presentation</vt:lpstr>
      <vt:lpstr> 2016 - Prince William and Kate Middleton celebrated their fifth wedding anniversary on April 29, as the world takes a look back at their fairytale nuptials.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Here's What Weddings Looked Like</dc:title>
  <dc:creator>Joseph Naumann</dc:creator>
  <cp:lastModifiedBy>Joseph Naumann</cp:lastModifiedBy>
  <cp:revision>24</cp:revision>
  <dcterms:created xsi:type="dcterms:W3CDTF">2016-04-30T22:39:45Z</dcterms:created>
  <dcterms:modified xsi:type="dcterms:W3CDTF">2016-05-01T06:14:04Z</dcterms:modified>
</cp:coreProperties>
</file>