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2" autoAdjust="0"/>
    <p:restoredTop sz="94600"/>
  </p:normalViewPr>
  <p:slideViewPr>
    <p:cSldViewPr>
      <p:cViewPr varScale="1">
        <p:scale>
          <a:sx n="75" d="100"/>
          <a:sy n="75" d="100"/>
        </p:scale>
        <p:origin x="7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CA1CE94-61FF-4919-98E1-C6C27ACB2754}" type="slidenum">
              <a:rPr lang="en-US" altLang="en-US"/>
              <a:pPr/>
              <a:t>‹#›</a:t>
            </a:fld>
            <a:endParaRPr lang="en-US" altLang="en-US"/>
          </a:p>
        </p:txBody>
      </p:sp>
    </p:spTree>
    <p:extLst>
      <p:ext uri="{BB962C8B-B14F-4D97-AF65-F5344CB8AC3E}">
        <p14:creationId xmlns:p14="http://schemas.microsoft.com/office/powerpoint/2010/main" val="9581932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altLang="en-US" noProof="0" smtClean="0"/>
              <a:t>Click to edit Master title style</a:t>
            </a:r>
            <a:endParaRPr lang="en-US" altLang="en-US" noProof="0" smtClean="0"/>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63FD9EF3-D0B4-4130-BB11-D44CF1320CC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DB7964-4885-4FA5-A6BF-3AF9C5F30C3D}" type="slidenum">
              <a:rPr lang="en-US" altLang="en-US"/>
              <a:pPr/>
              <a:t>‹#›</a:t>
            </a:fld>
            <a:endParaRPr lang="en-US" altLang="en-US"/>
          </a:p>
        </p:txBody>
      </p:sp>
    </p:spTree>
    <p:extLst>
      <p:ext uri="{BB962C8B-B14F-4D97-AF65-F5344CB8AC3E}">
        <p14:creationId xmlns:p14="http://schemas.microsoft.com/office/powerpoint/2010/main" val="336368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D1C650-70AE-492A-B4FE-FE2DCC7E96C1}" type="slidenum">
              <a:rPr lang="en-US" altLang="en-US"/>
              <a:pPr/>
              <a:t>‹#›</a:t>
            </a:fld>
            <a:endParaRPr lang="en-US" altLang="en-US"/>
          </a:p>
        </p:txBody>
      </p:sp>
    </p:spTree>
    <p:extLst>
      <p:ext uri="{BB962C8B-B14F-4D97-AF65-F5344CB8AC3E}">
        <p14:creationId xmlns:p14="http://schemas.microsoft.com/office/powerpoint/2010/main" val="888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552D2DD0-AF15-4BC9-A977-1CF8059B6E0C}"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8B8702-325E-4205-8A5F-9650FBBB8CEA}" type="slidenum">
              <a:rPr lang="en-US" altLang="en-US"/>
              <a:pPr/>
              <a:t>‹#›</a:t>
            </a:fld>
            <a:endParaRPr lang="en-US" altLang="en-US"/>
          </a:p>
        </p:txBody>
      </p:sp>
    </p:spTree>
    <p:extLst>
      <p:ext uri="{BB962C8B-B14F-4D97-AF65-F5344CB8AC3E}">
        <p14:creationId xmlns:p14="http://schemas.microsoft.com/office/powerpoint/2010/main" val="303767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260403-6829-41D1-9CFF-2249B73267F7}" type="slidenum">
              <a:rPr lang="en-US" altLang="en-US"/>
              <a:pPr/>
              <a:t>‹#›</a:t>
            </a:fld>
            <a:endParaRPr lang="en-US" altLang="en-US"/>
          </a:p>
        </p:txBody>
      </p:sp>
    </p:spTree>
    <p:extLst>
      <p:ext uri="{BB962C8B-B14F-4D97-AF65-F5344CB8AC3E}">
        <p14:creationId xmlns:p14="http://schemas.microsoft.com/office/powerpoint/2010/main" val="313604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7DB8B65-BA39-4651-9662-28DA36754479}" type="slidenum">
              <a:rPr lang="en-US" altLang="en-US"/>
              <a:pPr/>
              <a:t>‹#›</a:t>
            </a:fld>
            <a:endParaRPr lang="en-US" altLang="en-US"/>
          </a:p>
        </p:txBody>
      </p:sp>
    </p:spTree>
    <p:extLst>
      <p:ext uri="{BB962C8B-B14F-4D97-AF65-F5344CB8AC3E}">
        <p14:creationId xmlns:p14="http://schemas.microsoft.com/office/powerpoint/2010/main" val="355240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27B95F6-7941-4960-8CC2-A7375AD24D10}" type="slidenum">
              <a:rPr lang="en-US" altLang="en-US"/>
              <a:pPr/>
              <a:t>‹#›</a:t>
            </a:fld>
            <a:endParaRPr lang="en-US" altLang="en-US"/>
          </a:p>
        </p:txBody>
      </p:sp>
    </p:spTree>
    <p:extLst>
      <p:ext uri="{BB962C8B-B14F-4D97-AF65-F5344CB8AC3E}">
        <p14:creationId xmlns:p14="http://schemas.microsoft.com/office/powerpoint/2010/main" val="1174196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114D52C-4343-42DB-8531-1C4173B5BF4A}" type="slidenum">
              <a:rPr lang="en-US" altLang="en-US"/>
              <a:pPr/>
              <a:t>‹#›</a:t>
            </a:fld>
            <a:endParaRPr lang="en-US" altLang="en-US"/>
          </a:p>
        </p:txBody>
      </p:sp>
    </p:spTree>
    <p:extLst>
      <p:ext uri="{BB962C8B-B14F-4D97-AF65-F5344CB8AC3E}">
        <p14:creationId xmlns:p14="http://schemas.microsoft.com/office/powerpoint/2010/main" val="425657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ECAB692-0C2F-48CB-93D1-FE525B6EE022}" type="slidenum">
              <a:rPr lang="en-US" altLang="en-US"/>
              <a:pPr/>
              <a:t>‹#›</a:t>
            </a:fld>
            <a:endParaRPr lang="en-US" altLang="en-US"/>
          </a:p>
        </p:txBody>
      </p:sp>
    </p:spTree>
    <p:extLst>
      <p:ext uri="{BB962C8B-B14F-4D97-AF65-F5344CB8AC3E}">
        <p14:creationId xmlns:p14="http://schemas.microsoft.com/office/powerpoint/2010/main" val="4260777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19FE06B-8951-40B2-916A-A0AF83217BAA}" type="slidenum">
              <a:rPr lang="en-US" altLang="en-US"/>
              <a:pPr/>
              <a:t>‹#›</a:t>
            </a:fld>
            <a:endParaRPr lang="en-US" altLang="en-US"/>
          </a:p>
        </p:txBody>
      </p:sp>
    </p:spTree>
    <p:extLst>
      <p:ext uri="{BB962C8B-B14F-4D97-AF65-F5344CB8AC3E}">
        <p14:creationId xmlns:p14="http://schemas.microsoft.com/office/powerpoint/2010/main" val="163938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AA952F-91FA-41F7-8681-65CF8783E7B1}" type="slidenum">
              <a:rPr lang="en-US" altLang="en-US"/>
              <a:pPr/>
              <a:t>‹#›</a:t>
            </a:fld>
            <a:endParaRPr lang="en-US" altLang="en-US"/>
          </a:p>
        </p:txBody>
      </p:sp>
    </p:spTree>
    <p:extLst>
      <p:ext uri="{BB962C8B-B14F-4D97-AF65-F5344CB8AC3E}">
        <p14:creationId xmlns:p14="http://schemas.microsoft.com/office/powerpoint/2010/main" val="709080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45B051B-CA0D-4052-BD9E-0F89F887F1E2}" type="slidenum">
              <a:rPr lang="en-US" altLang="en-US"/>
              <a:pPr/>
              <a:t>‹#›</a:t>
            </a:fld>
            <a:endParaRPr lang="en-US" altLang="en-US"/>
          </a:p>
        </p:txBody>
      </p:sp>
    </p:spTree>
    <p:extLst>
      <p:ext uri="{BB962C8B-B14F-4D97-AF65-F5344CB8AC3E}">
        <p14:creationId xmlns:p14="http://schemas.microsoft.com/office/powerpoint/2010/main" val="364686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3A2E2F5-BE08-4E0D-B5F1-E8912C500C86}" type="slidenum">
              <a:rPr lang="en-US" altLang="en-US"/>
              <a:pPr/>
              <a:t>‹#›</a:t>
            </a:fld>
            <a:endParaRPr lang="en-US" altLang="en-US"/>
          </a:p>
        </p:txBody>
      </p:sp>
    </p:spTree>
    <p:extLst>
      <p:ext uri="{BB962C8B-B14F-4D97-AF65-F5344CB8AC3E}">
        <p14:creationId xmlns:p14="http://schemas.microsoft.com/office/powerpoint/2010/main" val="22161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D91BF66-9C52-48FF-82D1-988BA4116603}" type="slidenum">
              <a:rPr lang="en-US" altLang="en-US"/>
              <a:pPr/>
              <a:t>‹#›</a:t>
            </a:fld>
            <a:endParaRPr lang="en-US" altLang="en-US"/>
          </a:p>
        </p:txBody>
      </p:sp>
    </p:spTree>
    <p:extLst>
      <p:ext uri="{BB962C8B-B14F-4D97-AF65-F5344CB8AC3E}">
        <p14:creationId xmlns:p14="http://schemas.microsoft.com/office/powerpoint/2010/main" val="242996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C2A879-EBC5-47A6-A7B9-BE0159CCFBA6}" type="slidenum">
              <a:rPr lang="en-US" altLang="en-US"/>
              <a:pPr/>
              <a:t>‹#›</a:t>
            </a:fld>
            <a:endParaRPr lang="en-US" altLang="en-US"/>
          </a:p>
        </p:txBody>
      </p:sp>
    </p:spTree>
    <p:extLst>
      <p:ext uri="{BB962C8B-B14F-4D97-AF65-F5344CB8AC3E}">
        <p14:creationId xmlns:p14="http://schemas.microsoft.com/office/powerpoint/2010/main" val="60474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CADA40B-391D-4D54-9336-62596CAE7CC1}" type="slidenum">
              <a:rPr lang="en-US" altLang="en-US"/>
              <a:pPr/>
              <a:t>‹#›</a:t>
            </a:fld>
            <a:endParaRPr lang="en-US" altLang="en-US"/>
          </a:p>
        </p:txBody>
      </p:sp>
    </p:spTree>
    <p:extLst>
      <p:ext uri="{BB962C8B-B14F-4D97-AF65-F5344CB8AC3E}">
        <p14:creationId xmlns:p14="http://schemas.microsoft.com/office/powerpoint/2010/main" val="130205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DF160E-6823-4729-A323-317E7D253740}" type="slidenum">
              <a:rPr lang="en-US" altLang="en-US"/>
              <a:pPr/>
              <a:t>‹#›</a:t>
            </a:fld>
            <a:endParaRPr lang="en-US" altLang="en-US"/>
          </a:p>
        </p:txBody>
      </p:sp>
    </p:spTree>
    <p:extLst>
      <p:ext uri="{BB962C8B-B14F-4D97-AF65-F5344CB8AC3E}">
        <p14:creationId xmlns:p14="http://schemas.microsoft.com/office/powerpoint/2010/main" val="8852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30CF987-EFC0-4BF7-95B6-430DAFA3E382}" type="slidenum">
              <a:rPr lang="en-US" altLang="en-US"/>
              <a:pPr/>
              <a:t>‹#›</a:t>
            </a:fld>
            <a:endParaRPr lang="en-US" altLang="en-US"/>
          </a:p>
        </p:txBody>
      </p:sp>
    </p:spTree>
    <p:extLst>
      <p:ext uri="{BB962C8B-B14F-4D97-AF65-F5344CB8AC3E}">
        <p14:creationId xmlns:p14="http://schemas.microsoft.com/office/powerpoint/2010/main" val="378017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93C7433-40C5-4C1D-AC2A-391580ED19DE}" type="slidenum">
              <a:rPr lang="en-US" altLang="en-US"/>
              <a:pPr/>
              <a:t>‹#›</a:t>
            </a:fld>
            <a:endParaRPr lang="en-US" altLang="en-US"/>
          </a:p>
        </p:txBody>
      </p:sp>
    </p:spTree>
    <p:extLst>
      <p:ext uri="{BB962C8B-B14F-4D97-AF65-F5344CB8AC3E}">
        <p14:creationId xmlns:p14="http://schemas.microsoft.com/office/powerpoint/2010/main" val="290002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015A5BF-F13E-496E-8517-2C6FCF056582}" type="slidenum">
              <a:rPr lang="en-US" altLang="en-US"/>
              <a:pPr/>
              <a:t>‹#›</a:t>
            </a:fld>
            <a:endParaRPr lang="en-US" altLang="en-US"/>
          </a:p>
        </p:txBody>
      </p:sp>
    </p:spTree>
    <p:extLst>
      <p:ext uri="{BB962C8B-B14F-4D97-AF65-F5344CB8AC3E}">
        <p14:creationId xmlns:p14="http://schemas.microsoft.com/office/powerpoint/2010/main" val="397983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EFF2D1F-8FC8-4483-A62B-0B3A2DA06FDB}" type="slidenum">
              <a:rPr lang="en-US" altLang="en-US"/>
              <a:pPr/>
              <a:t>‹#›</a:t>
            </a:fld>
            <a:endParaRPr lang="en-US" altLang="en-US"/>
          </a:p>
        </p:txBody>
      </p:sp>
    </p:spTree>
    <p:extLst>
      <p:ext uri="{BB962C8B-B14F-4D97-AF65-F5344CB8AC3E}">
        <p14:creationId xmlns:p14="http://schemas.microsoft.com/office/powerpoint/2010/main" val="164549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329F581-4D37-4F59-8EFE-144DB9B804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7E2969-F805-4E56-B405-B65450BAA0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1752600" y="2130426"/>
            <a:ext cx="8250767" cy="1470025"/>
          </a:xfrm>
        </p:spPr>
        <p:txBody>
          <a:bodyPr/>
          <a:lstStyle/>
          <a:p>
            <a:pPr algn="ctr"/>
            <a:r>
              <a:rPr lang="en-US" altLang="en-US" sz="4000" b="1" dirty="0"/>
              <a:t>God's Chosen People</a:t>
            </a:r>
            <a:r>
              <a:rPr lang="en-US" altLang="en-US" sz="4000" b="1"/>
              <a:t>: </a:t>
            </a:r>
            <a:r>
              <a:rPr lang="en-US" altLang="en-US" sz="4000" b="1" smtClean="0"/>
              <a:t>Interesting </a:t>
            </a:r>
            <a:r>
              <a:rPr lang="en-US" altLang="en-US" sz="4000" b="1" dirty="0"/>
              <a:t>Facts About Judaism</a:t>
            </a:r>
            <a:endParaRPr lang="en-US" altLang="en-US" sz="4000" b="1" dirty="0"/>
          </a:p>
        </p:txBody>
      </p:sp>
      <p:sp>
        <p:nvSpPr>
          <p:cNvPr id="53251" name="Rectangle 3"/>
          <p:cNvSpPr>
            <a:spLocks noGrp="1" noChangeArrowheads="1"/>
          </p:cNvSpPr>
          <p:nvPr>
            <p:ph type="subTitle" idx="1"/>
          </p:nvPr>
        </p:nvSpPr>
        <p:spPr/>
        <p:txBody>
          <a:bodyPr/>
          <a:lstStyle/>
          <a:p>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68199" cy="1295400"/>
          </a:xfrm>
        </p:spPr>
        <p:txBody>
          <a:bodyPr/>
          <a:lstStyle/>
          <a:p>
            <a:r>
              <a:rPr lang="en-US" sz="2400" dirty="0"/>
              <a:t>Moses is also a main figure. According to the Bible, Moses freed the Jews from Egyptian slavery, and then the people of Israel wandered in the Sinai desert for 40 years before conquering Canaan in 1400 BCE under the command of Joshua. </a:t>
            </a:r>
          </a:p>
        </p:txBody>
      </p:sp>
      <p:pic>
        <p:nvPicPr>
          <p:cNvPr id="4" name="Content Placeholder 3"/>
          <p:cNvPicPr>
            <a:picLocks noGrp="1" noChangeAspect="1"/>
          </p:cNvPicPr>
          <p:nvPr>
            <p:ph idx="1"/>
          </p:nvPr>
        </p:nvPicPr>
        <p:blipFill>
          <a:blip r:embed="rId2"/>
          <a:stretch>
            <a:fillRect/>
          </a:stretch>
        </p:blipFill>
        <p:spPr>
          <a:xfrm>
            <a:off x="1975017" y="1295400"/>
            <a:ext cx="8318163" cy="5549900"/>
          </a:xfrm>
          <a:prstGeom prst="rect">
            <a:avLst/>
          </a:prstGeom>
        </p:spPr>
      </p:pic>
    </p:spTree>
    <p:extLst>
      <p:ext uri="{BB962C8B-B14F-4D97-AF65-F5344CB8AC3E}">
        <p14:creationId xmlns:p14="http://schemas.microsoft.com/office/powerpoint/2010/main" val="90423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90600"/>
          </a:xfrm>
        </p:spPr>
        <p:txBody>
          <a:bodyPr/>
          <a:lstStyle/>
          <a:p>
            <a:r>
              <a:rPr lang="en-US" dirty="0"/>
              <a:t>While living in the desert, Moses received the Ten Commandments at Mount Sinai from God.</a:t>
            </a:r>
          </a:p>
        </p:txBody>
      </p:sp>
      <p:pic>
        <p:nvPicPr>
          <p:cNvPr id="4" name="Content Placeholder 3"/>
          <p:cNvPicPr>
            <a:picLocks noGrp="1" noChangeAspect="1"/>
          </p:cNvPicPr>
          <p:nvPr>
            <p:ph idx="1"/>
          </p:nvPr>
        </p:nvPicPr>
        <p:blipFill>
          <a:blip r:embed="rId2"/>
          <a:stretch>
            <a:fillRect/>
          </a:stretch>
        </p:blipFill>
        <p:spPr>
          <a:xfrm>
            <a:off x="1698983" y="990600"/>
            <a:ext cx="8794031" cy="5867400"/>
          </a:xfrm>
          <a:prstGeom prst="rect">
            <a:avLst/>
          </a:prstGeom>
        </p:spPr>
      </p:pic>
    </p:spTree>
    <p:extLst>
      <p:ext uri="{BB962C8B-B14F-4D97-AF65-F5344CB8AC3E}">
        <p14:creationId xmlns:p14="http://schemas.microsoft.com/office/powerpoint/2010/main" val="562286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lstStyle/>
          <a:p>
            <a:r>
              <a:rPr lang="en-US" sz="2400" dirty="0"/>
              <a:t>Jewish people are also considered an ethno-religious group. They descend from the Israelites, or Hebrews, of the Ancient Near East. Jewish ethnicity, culture, nationality, and religion are closely interwoven. </a:t>
            </a:r>
          </a:p>
        </p:txBody>
      </p:sp>
      <p:pic>
        <p:nvPicPr>
          <p:cNvPr id="4" name="Content Placeholder 3"/>
          <p:cNvPicPr>
            <a:picLocks noGrp="1" noChangeAspect="1"/>
          </p:cNvPicPr>
          <p:nvPr>
            <p:ph idx="1"/>
          </p:nvPr>
        </p:nvPicPr>
        <p:blipFill>
          <a:blip r:embed="rId2"/>
          <a:stretch>
            <a:fillRect/>
          </a:stretch>
        </p:blipFill>
        <p:spPr>
          <a:xfrm>
            <a:off x="1832226" y="1168400"/>
            <a:ext cx="8527545" cy="5689600"/>
          </a:xfrm>
          <a:prstGeom prst="rect">
            <a:avLst/>
          </a:prstGeom>
        </p:spPr>
      </p:pic>
    </p:spTree>
    <p:extLst>
      <p:ext uri="{BB962C8B-B14F-4D97-AF65-F5344CB8AC3E}">
        <p14:creationId xmlns:p14="http://schemas.microsoft.com/office/powerpoint/2010/main" val="404902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219200"/>
          </a:xfrm>
        </p:spPr>
        <p:txBody>
          <a:bodyPr/>
          <a:lstStyle/>
          <a:p>
            <a:r>
              <a:rPr lang="en-US" sz="2400" dirty="0"/>
              <a:t>Judaism is comprised of different sects, including Conservative Judaism, Orthodox Judaism, Hasidic Judaism, and Reform Judaism. Non-religious Jews, like Bernie Sanders, sometimes identify as "secular Jews."</a:t>
            </a:r>
          </a:p>
        </p:txBody>
      </p:sp>
      <p:pic>
        <p:nvPicPr>
          <p:cNvPr id="4" name="Content Placeholder 3"/>
          <p:cNvPicPr>
            <a:picLocks noGrp="1" noChangeAspect="1"/>
          </p:cNvPicPr>
          <p:nvPr>
            <p:ph idx="1"/>
          </p:nvPr>
        </p:nvPicPr>
        <p:blipFill>
          <a:blip r:embed="rId2"/>
          <a:stretch>
            <a:fillRect/>
          </a:stretch>
        </p:blipFill>
        <p:spPr>
          <a:xfrm>
            <a:off x="1778428" y="1231900"/>
            <a:ext cx="8432372" cy="5626100"/>
          </a:xfrm>
          <a:prstGeom prst="rect">
            <a:avLst/>
          </a:prstGeom>
        </p:spPr>
      </p:pic>
    </p:spTree>
    <p:extLst>
      <p:ext uri="{BB962C8B-B14F-4D97-AF65-F5344CB8AC3E}">
        <p14:creationId xmlns:p14="http://schemas.microsoft.com/office/powerpoint/2010/main" val="344486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lstStyle/>
          <a:p>
            <a:r>
              <a:rPr lang="en-US" sz="2400" dirty="0"/>
              <a:t>Judaism is a faith of action and Jews believe people should be judged by the way they live their faith, not by the content of their beliefs. Observant Jews strive to make every aspect of their lives holy in some way.</a:t>
            </a:r>
          </a:p>
        </p:txBody>
      </p:sp>
      <p:pic>
        <p:nvPicPr>
          <p:cNvPr id="4" name="Content Placeholder 3"/>
          <p:cNvPicPr>
            <a:picLocks noGrp="1" noChangeAspect="1"/>
          </p:cNvPicPr>
          <p:nvPr>
            <p:ph idx="1"/>
          </p:nvPr>
        </p:nvPicPr>
        <p:blipFill>
          <a:blip r:embed="rId2"/>
          <a:stretch>
            <a:fillRect/>
          </a:stretch>
        </p:blipFill>
        <p:spPr>
          <a:xfrm>
            <a:off x="1828800" y="1155700"/>
            <a:ext cx="8546580" cy="5702300"/>
          </a:xfrm>
          <a:prstGeom prst="rect">
            <a:avLst/>
          </a:prstGeom>
        </p:spPr>
      </p:pic>
    </p:spTree>
    <p:extLst>
      <p:ext uri="{BB962C8B-B14F-4D97-AF65-F5344CB8AC3E}">
        <p14:creationId xmlns:p14="http://schemas.microsoft.com/office/powerpoint/2010/main" val="372435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15799" cy="990600"/>
          </a:xfrm>
        </p:spPr>
        <p:txBody>
          <a:bodyPr/>
          <a:lstStyle/>
          <a:p>
            <a:r>
              <a:rPr lang="en-US" sz="2800" dirty="0"/>
              <a:t>Jews believe that God is the sole creator of the universe, and that He can have an individual and personal relationship with Jews and non-Jews alike.</a:t>
            </a:r>
          </a:p>
        </p:txBody>
      </p:sp>
      <p:pic>
        <p:nvPicPr>
          <p:cNvPr id="4" name="Content Placeholder 3"/>
          <p:cNvPicPr>
            <a:picLocks noGrp="1" noChangeAspect="1"/>
          </p:cNvPicPr>
          <p:nvPr>
            <p:ph idx="1"/>
          </p:nvPr>
        </p:nvPicPr>
        <p:blipFill>
          <a:blip r:embed="rId2"/>
          <a:stretch>
            <a:fillRect/>
          </a:stretch>
        </p:blipFill>
        <p:spPr>
          <a:xfrm>
            <a:off x="1676399" y="990600"/>
            <a:ext cx="8794031" cy="5867400"/>
          </a:xfrm>
          <a:prstGeom prst="rect">
            <a:avLst/>
          </a:prstGeom>
        </p:spPr>
      </p:pic>
    </p:spTree>
    <p:extLst>
      <p:ext uri="{BB962C8B-B14F-4D97-AF65-F5344CB8AC3E}">
        <p14:creationId xmlns:p14="http://schemas.microsoft.com/office/powerpoint/2010/main" val="4003535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lstStyle/>
          <a:p>
            <a:r>
              <a:rPr lang="en-US" sz="2400" dirty="0"/>
              <a:t>God’s name is considered holy and must be treated with the utmost respect according to Jewish law and tradition. “God” is often written as “G-d” in mediums that can be discarded, such as paper or in a computer document. </a:t>
            </a:r>
          </a:p>
        </p:txBody>
      </p:sp>
      <p:pic>
        <p:nvPicPr>
          <p:cNvPr id="4" name="Content Placeholder 3"/>
          <p:cNvPicPr>
            <a:picLocks noGrp="1" noChangeAspect="1"/>
          </p:cNvPicPr>
          <p:nvPr>
            <p:ph idx="1"/>
          </p:nvPr>
        </p:nvPicPr>
        <p:blipFill>
          <a:blip r:embed="rId2"/>
          <a:stretch>
            <a:fillRect/>
          </a:stretch>
        </p:blipFill>
        <p:spPr>
          <a:xfrm>
            <a:off x="1752600" y="1219200"/>
            <a:ext cx="8451406" cy="5638800"/>
          </a:xfrm>
          <a:prstGeom prst="rect">
            <a:avLst/>
          </a:prstGeom>
        </p:spPr>
      </p:pic>
    </p:spTree>
    <p:extLst>
      <p:ext uri="{BB962C8B-B14F-4D97-AF65-F5344CB8AC3E}">
        <p14:creationId xmlns:p14="http://schemas.microsoft.com/office/powerpoint/2010/main" val="211793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417638"/>
          </a:xfrm>
        </p:spPr>
        <p:txBody>
          <a:bodyPr/>
          <a:lstStyle/>
          <a:p>
            <a:r>
              <a:rPr lang="en-US" sz="2800" dirty="0" smtClean="0"/>
              <a:t>Judaism's </a:t>
            </a:r>
            <a:r>
              <a:rPr lang="en-US" sz="2800" dirty="0"/>
              <a:t>central and most important religious document is the Torah, which contains 613 commandments. The </a:t>
            </a:r>
            <a:r>
              <a:rPr lang="en-US" sz="2800" dirty="0" err="1"/>
              <a:t>Halakhah</a:t>
            </a:r>
            <a:r>
              <a:rPr lang="en-US" sz="2800" dirty="0"/>
              <a:t> is the oral interpretation of the Torah. </a:t>
            </a:r>
            <a:r>
              <a:rPr lang="en-US" sz="2800" dirty="0" smtClean="0"/>
              <a:t>(the first five books in the Christian scriptures)</a:t>
            </a:r>
            <a:endParaRPr lang="en-US" sz="2800" dirty="0"/>
          </a:p>
        </p:txBody>
      </p:sp>
      <p:pic>
        <p:nvPicPr>
          <p:cNvPr id="4" name="Content Placeholder 3"/>
          <p:cNvPicPr>
            <a:picLocks noGrp="1" noChangeAspect="1"/>
          </p:cNvPicPr>
          <p:nvPr>
            <p:ph idx="1"/>
          </p:nvPr>
        </p:nvPicPr>
        <p:blipFill>
          <a:blip r:embed="rId2"/>
          <a:stretch>
            <a:fillRect/>
          </a:stretch>
        </p:blipFill>
        <p:spPr>
          <a:xfrm>
            <a:off x="1981200" y="1485900"/>
            <a:ext cx="7994573" cy="5334000"/>
          </a:xfrm>
          <a:prstGeom prst="rect">
            <a:avLst/>
          </a:prstGeom>
        </p:spPr>
      </p:pic>
    </p:spTree>
    <p:extLst>
      <p:ext uri="{BB962C8B-B14F-4D97-AF65-F5344CB8AC3E}">
        <p14:creationId xmlns:p14="http://schemas.microsoft.com/office/powerpoint/2010/main" val="236648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8" y="0"/>
            <a:ext cx="12185652" cy="914400"/>
          </a:xfrm>
        </p:spPr>
        <p:txBody>
          <a:bodyPr/>
          <a:lstStyle/>
          <a:p>
            <a:r>
              <a:rPr lang="en-US" sz="2800" dirty="0"/>
              <a:t>The Torah, also called the Pentateuch, consists of the first five books of the Bible: Genesis, Exodus, Leviticus, Numbers, and Deuteronomy.</a:t>
            </a:r>
          </a:p>
        </p:txBody>
      </p:sp>
      <p:pic>
        <p:nvPicPr>
          <p:cNvPr id="4" name="Content Placeholder 3"/>
          <p:cNvPicPr>
            <a:picLocks noGrp="1" noChangeAspect="1"/>
          </p:cNvPicPr>
          <p:nvPr>
            <p:ph idx="1"/>
          </p:nvPr>
        </p:nvPicPr>
        <p:blipFill>
          <a:blip r:embed="rId2"/>
          <a:stretch>
            <a:fillRect/>
          </a:stretch>
        </p:blipFill>
        <p:spPr>
          <a:xfrm>
            <a:off x="1447799" y="914400"/>
            <a:ext cx="8908239" cy="5943600"/>
          </a:xfrm>
          <a:prstGeom prst="rect">
            <a:avLst/>
          </a:prstGeom>
        </p:spPr>
      </p:pic>
    </p:spTree>
    <p:extLst>
      <p:ext uri="{BB962C8B-B14F-4D97-AF65-F5344CB8AC3E}">
        <p14:creationId xmlns:p14="http://schemas.microsoft.com/office/powerpoint/2010/main" val="360868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lstStyle/>
          <a:p>
            <a:r>
              <a:rPr lang="en-US" dirty="0"/>
              <a:t>The Talmud, which often cites the Hebrew scriptures, is the basic book of Jewish law.</a:t>
            </a:r>
          </a:p>
        </p:txBody>
      </p:sp>
      <p:pic>
        <p:nvPicPr>
          <p:cNvPr id="4" name="Content Placeholder 3"/>
          <p:cNvPicPr>
            <a:picLocks noGrp="1" noChangeAspect="1"/>
          </p:cNvPicPr>
          <p:nvPr>
            <p:ph idx="1"/>
          </p:nvPr>
        </p:nvPicPr>
        <p:blipFill>
          <a:blip r:embed="rId2"/>
          <a:stretch>
            <a:fillRect/>
          </a:stretch>
        </p:blipFill>
        <p:spPr>
          <a:xfrm>
            <a:off x="1813192" y="1104900"/>
            <a:ext cx="8565614" cy="5715000"/>
          </a:xfrm>
          <a:prstGeom prst="rect">
            <a:avLst/>
          </a:prstGeom>
        </p:spPr>
      </p:pic>
    </p:spTree>
    <p:extLst>
      <p:ext uri="{BB962C8B-B14F-4D97-AF65-F5344CB8AC3E}">
        <p14:creationId xmlns:p14="http://schemas.microsoft.com/office/powerpoint/2010/main" val="744211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591985" y="-152400"/>
            <a:ext cx="8422216" cy="1143000"/>
          </a:xfrm>
        </p:spPr>
        <p:txBody>
          <a:bodyPr/>
          <a:lstStyle/>
          <a:p>
            <a:r>
              <a:rPr lang="en-US" altLang="en-US" dirty="0" smtClean="0"/>
              <a:t>Keep this in mind . . . </a:t>
            </a:r>
            <a:endParaRPr lang="en-US" altLang="en-US" dirty="0"/>
          </a:p>
        </p:txBody>
      </p:sp>
      <p:sp>
        <p:nvSpPr>
          <p:cNvPr id="54275" name="Rectangle 3"/>
          <p:cNvSpPr>
            <a:spLocks noGrp="1" noChangeArrowheads="1"/>
          </p:cNvSpPr>
          <p:nvPr>
            <p:ph type="body" idx="1"/>
          </p:nvPr>
        </p:nvSpPr>
        <p:spPr>
          <a:xfrm>
            <a:off x="457200" y="1219200"/>
            <a:ext cx="11353800" cy="5334000"/>
          </a:xfrm>
        </p:spPr>
        <p:txBody>
          <a:bodyPr/>
          <a:lstStyle/>
          <a:p>
            <a:r>
              <a:rPr lang="en-US" altLang="en-US" dirty="0" smtClean="0"/>
              <a:t>There are differences among the branches of Judaism – many Jewish people may not ascribe to all of these beliefs and/or practices. In Judaism, there are different branches:</a:t>
            </a:r>
          </a:p>
          <a:p>
            <a:pPr lvl="1"/>
            <a:r>
              <a:rPr lang="en-US" altLang="en-US" dirty="0" smtClean="0"/>
              <a:t>Orthodox Judaism – the most strictly Biblical and yet there are differences among Orthodox Jews from the ultra-orthodox to the just orthodox</a:t>
            </a:r>
          </a:p>
          <a:p>
            <a:pPr lvl="1"/>
            <a:r>
              <a:rPr lang="en-US" altLang="en-US" dirty="0" smtClean="0"/>
              <a:t>Conservative Judaism </a:t>
            </a:r>
          </a:p>
          <a:p>
            <a:pPr lvl="1"/>
            <a:r>
              <a:rPr lang="en-US" altLang="en-US" dirty="0" smtClean="0"/>
              <a:t>Reformed Judaism – the most liberal Jews</a:t>
            </a:r>
          </a:p>
          <a:p>
            <a:pPr lvl="1"/>
            <a:endParaRPr lang="en-US" altLang="en-US" dirty="0"/>
          </a:p>
          <a:p>
            <a:r>
              <a:rPr lang="en-US" altLang="en-US" dirty="0" smtClean="0"/>
              <a:t>There is no leader or leadership group among Rabbis who exercise authority over all Jewish branches.</a:t>
            </a: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9"/>
            <a:ext cx="12191999" cy="1524001"/>
          </a:xfrm>
        </p:spPr>
        <p:txBody>
          <a:bodyPr/>
          <a:lstStyle/>
          <a:p>
            <a:r>
              <a:rPr lang="en-US" sz="2400" dirty="0"/>
              <a:t>The practice of Jewish law is intended to serve as a foundation for a meaningful life and to bring a person closer to God and with their community. It guides dietary restrictions, worship practices, and more. However, adherence ranges from strict observance to not at all.</a:t>
            </a:r>
          </a:p>
        </p:txBody>
      </p:sp>
      <p:pic>
        <p:nvPicPr>
          <p:cNvPr id="4" name="Content Placeholder 3"/>
          <p:cNvPicPr>
            <a:picLocks noGrp="1" noChangeAspect="1"/>
          </p:cNvPicPr>
          <p:nvPr>
            <p:ph idx="1"/>
          </p:nvPr>
        </p:nvPicPr>
        <p:blipFill>
          <a:blip r:embed="rId2"/>
          <a:stretch>
            <a:fillRect/>
          </a:stretch>
        </p:blipFill>
        <p:spPr>
          <a:xfrm>
            <a:off x="1676400" y="1295400"/>
            <a:ext cx="8337198" cy="5562600"/>
          </a:xfrm>
          <a:prstGeom prst="rect">
            <a:avLst/>
          </a:prstGeom>
        </p:spPr>
      </p:pic>
    </p:spTree>
    <p:extLst>
      <p:ext uri="{BB962C8B-B14F-4D97-AF65-F5344CB8AC3E}">
        <p14:creationId xmlns:p14="http://schemas.microsoft.com/office/powerpoint/2010/main" val="124328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09600"/>
          </a:xfrm>
        </p:spPr>
        <p:txBody>
          <a:bodyPr/>
          <a:lstStyle/>
          <a:p>
            <a:r>
              <a:rPr lang="en-US" dirty="0"/>
              <a:t>Hebrew is the liturgical language of Judaism.</a:t>
            </a:r>
          </a:p>
        </p:txBody>
      </p:sp>
      <p:pic>
        <p:nvPicPr>
          <p:cNvPr id="4" name="Content Placeholder 3"/>
          <p:cNvPicPr>
            <a:picLocks noGrp="1" noChangeAspect="1"/>
          </p:cNvPicPr>
          <p:nvPr>
            <p:ph idx="1"/>
          </p:nvPr>
        </p:nvPicPr>
        <p:blipFill>
          <a:blip r:embed="rId2"/>
          <a:stretch>
            <a:fillRect/>
          </a:stretch>
        </p:blipFill>
        <p:spPr>
          <a:xfrm>
            <a:off x="1527672" y="762000"/>
            <a:ext cx="9136655" cy="6096000"/>
          </a:xfrm>
          <a:prstGeom prst="rect">
            <a:avLst/>
          </a:prstGeom>
        </p:spPr>
      </p:pic>
    </p:spTree>
    <p:extLst>
      <p:ext uri="{BB962C8B-B14F-4D97-AF65-F5344CB8AC3E}">
        <p14:creationId xmlns:p14="http://schemas.microsoft.com/office/powerpoint/2010/main" val="1578681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1999" cy="1493838"/>
          </a:xfrm>
        </p:spPr>
        <p:txBody>
          <a:bodyPr/>
          <a:lstStyle/>
          <a:p>
            <a:r>
              <a:rPr lang="en-US" sz="2800" dirty="0"/>
              <a:t>Judaism’s spiritual leaders are called Rabbis, and Jews worship in Synagogues. Many Jewish religious customs, however, take place in the home. </a:t>
            </a:r>
          </a:p>
        </p:txBody>
      </p:sp>
      <p:pic>
        <p:nvPicPr>
          <p:cNvPr id="4" name="Content Placeholder 3"/>
          <p:cNvPicPr>
            <a:picLocks noGrp="1" noChangeAspect="1"/>
          </p:cNvPicPr>
          <p:nvPr>
            <p:ph idx="1"/>
          </p:nvPr>
        </p:nvPicPr>
        <p:blipFill>
          <a:blip r:embed="rId2"/>
          <a:stretch>
            <a:fillRect/>
          </a:stretch>
        </p:blipFill>
        <p:spPr>
          <a:xfrm>
            <a:off x="1752600" y="1219200"/>
            <a:ext cx="8451406" cy="5638800"/>
          </a:xfrm>
          <a:prstGeom prst="rect">
            <a:avLst/>
          </a:prstGeom>
        </p:spPr>
      </p:pic>
    </p:spTree>
    <p:extLst>
      <p:ext uri="{BB962C8B-B14F-4D97-AF65-F5344CB8AC3E}">
        <p14:creationId xmlns:p14="http://schemas.microsoft.com/office/powerpoint/2010/main" val="326276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8" y="0"/>
            <a:ext cx="12185652" cy="990600"/>
          </a:xfrm>
        </p:spPr>
        <p:txBody>
          <a:bodyPr/>
          <a:lstStyle/>
          <a:p>
            <a:r>
              <a:rPr lang="en-US" sz="2800" dirty="0"/>
              <a:t>From January 30, 1933 to May 8, 1945, six million Jews were murdered in the Holocaust in Nazi Germany's systemic attempt to wipe out Judaism.</a:t>
            </a:r>
          </a:p>
        </p:txBody>
      </p:sp>
      <p:pic>
        <p:nvPicPr>
          <p:cNvPr id="4" name="Content Placeholder 3"/>
          <p:cNvPicPr>
            <a:picLocks noGrp="1" noChangeAspect="1"/>
          </p:cNvPicPr>
          <p:nvPr>
            <p:ph idx="1"/>
          </p:nvPr>
        </p:nvPicPr>
        <p:blipFill>
          <a:blip r:embed="rId2"/>
          <a:stretch>
            <a:fillRect/>
          </a:stretch>
        </p:blipFill>
        <p:spPr>
          <a:xfrm>
            <a:off x="1600200" y="990600"/>
            <a:ext cx="8794031" cy="5867400"/>
          </a:xfrm>
          <a:prstGeom prst="rect">
            <a:avLst/>
          </a:prstGeom>
        </p:spPr>
      </p:pic>
    </p:spTree>
    <p:extLst>
      <p:ext uri="{BB962C8B-B14F-4D97-AF65-F5344CB8AC3E}">
        <p14:creationId xmlns:p14="http://schemas.microsoft.com/office/powerpoint/2010/main" val="301469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219200"/>
          </a:xfrm>
        </p:spPr>
        <p:txBody>
          <a:bodyPr/>
          <a:lstStyle/>
          <a:p>
            <a:r>
              <a:rPr lang="en-US" sz="2400" dirty="0"/>
              <a:t>Many scholars trace the roots of modern antisemitism to both Pagan antiquity and early Christianity. Jewish religious leaders and sociologists acknowledge that Jewish identity has been profoundly influenced by antisemitism.</a:t>
            </a:r>
          </a:p>
        </p:txBody>
      </p:sp>
      <p:pic>
        <p:nvPicPr>
          <p:cNvPr id="4" name="Content Placeholder 3"/>
          <p:cNvPicPr>
            <a:picLocks noGrp="1" noChangeAspect="1"/>
          </p:cNvPicPr>
          <p:nvPr>
            <p:ph idx="1"/>
          </p:nvPr>
        </p:nvPicPr>
        <p:blipFill>
          <a:blip r:embed="rId2"/>
          <a:stretch>
            <a:fillRect/>
          </a:stretch>
        </p:blipFill>
        <p:spPr>
          <a:xfrm>
            <a:off x="1927400" y="1295400"/>
            <a:ext cx="8337198" cy="5562600"/>
          </a:xfrm>
          <a:prstGeom prst="rect">
            <a:avLst/>
          </a:prstGeom>
        </p:spPr>
      </p:pic>
    </p:spTree>
    <p:extLst>
      <p:ext uri="{BB962C8B-B14F-4D97-AF65-F5344CB8AC3E}">
        <p14:creationId xmlns:p14="http://schemas.microsoft.com/office/powerpoint/2010/main" val="4104043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90600"/>
          </a:xfrm>
        </p:spPr>
        <p:txBody>
          <a:bodyPr/>
          <a:lstStyle/>
          <a:p>
            <a:r>
              <a:rPr lang="en-US" dirty="0"/>
              <a:t>Jewish holidays recognize important events in history, important times of the year, and important times in people's lives.</a:t>
            </a:r>
          </a:p>
        </p:txBody>
      </p:sp>
      <p:pic>
        <p:nvPicPr>
          <p:cNvPr id="4" name="Content Placeholder 3"/>
          <p:cNvPicPr>
            <a:picLocks noGrp="1" noChangeAspect="1"/>
          </p:cNvPicPr>
          <p:nvPr>
            <p:ph idx="1"/>
          </p:nvPr>
        </p:nvPicPr>
        <p:blipFill>
          <a:blip r:embed="rId2"/>
          <a:stretch>
            <a:fillRect/>
          </a:stretch>
        </p:blipFill>
        <p:spPr>
          <a:xfrm>
            <a:off x="1600200" y="990600"/>
            <a:ext cx="8794031" cy="5867400"/>
          </a:xfrm>
          <a:prstGeom prst="rect">
            <a:avLst/>
          </a:prstGeom>
        </p:spPr>
      </p:pic>
    </p:spTree>
    <p:extLst>
      <p:ext uri="{BB962C8B-B14F-4D97-AF65-F5344CB8AC3E}">
        <p14:creationId xmlns:p14="http://schemas.microsoft.com/office/powerpoint/2010/main" val="3596049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143000"/>
          </a:xfrm>
        </p:spPr>
        <p:txBody>
          <a:bodyPr/>
          <a:lstStyle/>
          <a:p>
            <a:r>
              <a:rPr lang="en-US" sz="2400" dirty="0"/>
              <a:t>Jewish holidays include Shabbat, Passover, the Festival of Booths, the Festival of Trees, Purim, and the Days of Awe which include 10 days beginning on Rosh Hashanah and ending on Yom Kippur (which is considered the most significant holiday).</a:t>
            </a:r>
          </a:p>
        </p:txBody>
      </p:sp>
      <p:pic>
        <p:nvPicPr>
          <p:cNvPr id="4" name="Content Placeholder 3"/>
          <p:cNvPicPr>
            <a:picLocks noGrp="1" noChangeAspect="1"/>
          </p:cNvPicPr>
          <p:nvPr>
            <p:ph idx="1"/>
          </p:nvPr>
        </p:nvPicPr>
        <p:blipFill>
          <a:blip r:embed="rId2"/>
          <a:stretch>
            <a:fillRect/>
          </a:stretch>
        </p:blipFill>
        <p:spPr>
          <a:xfrm>
            <a:off x="1752600" y="1143000"/>
            <a:ext cx="8565614" cy="5715000"/>
          </a:xfrm>
          <a:prstGeom prst="rect">
            <a:avLst/>
          </a:prstGeom>
        </p:spPr>
      </p:pic>
    </p:spTree>
    <p:extLst>
      <p:ext uri="{BB962C8B-B14F-4D97-AF65-F5344CB8AC3E}">
        <p14:creationId xmlns:p14="http://schemas.microsoft.com/office/powerpoint/2010/main" val="505287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219200"/>
          </a:xfrm>
        </p:spPr>
        <p:txBody>
          <a:bodyPr/>
          <a:lstStyle/>
          <a:p>
            <a:r>
              <a:rPr lang="en-US" sz="2400" dirty="0"/>
              <a:t>Shabbat or Sabbath is Judaism's day of rest and seventh day of the week. Shabbat begins a few minutes before sunset on Friday evening and lasts until three stars appear in the sky on Saturday night. There are 39 categories of prohibited activities on Shabbat.</a:t>
            </a:r>
          </a:p>
        </p:txBody>
      </p:sp>
      <p:pic>
        <p:nvPicPr>
          <p:cNvPr id="4" name="Content Placeholder 3"/>
          <p:cNvPicPr>
            <a:picLocks noGrp="1" noChangeAspect="1"/>
          </p:cNvPicPr>
          <p:nvPr>
            <p:ph idx="1"/>
          </p:nvPr>
        </p:nvPicPr>
        <p:blipFill>
          <a:blip r:embed="rId2"/>
          <a:stretch>
            <a:fillRect/>
          </a:stretch>
        </p:blipFill>
        <p:spPr>
          <a:xfrm>
            <a:off x="1752600" y="1371600"/>
            <a:ext cx="8222990" cy="5486400"/>
          </a:xfrm>
          <a:prstGeom prst="rect">
            <a:avLst/>
          </a:prstGeom>
        </p:spPr>
      </p:pic>
    </p:spTree>
    <p:extLst>
      <p:ext uri="{BB962C8B-B14F-4D97-AF65-F5344CB8AC3E}">
        <p14:creationId xmlns:p14="http://schemas.microsoft.com/office/powerpoint/2010/main" val="751134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90600"/>
          </a:xfrm>
        </p:spPr>
        <p:txBody>
          <a:bodyPr/>
          <a:lstStyle/>
          <a:p>
            <a:r>
              <a:rPr lang="en-US" sz="2800" dirty="0"/>
              <a:t>When a Jewish boy turns 13 or a Jewish girl turns 12, they celebrate their Bar or Bat Mitzvah. This is a rite of passage leading into adulthood.</a:t>
            </a:r>
          </a:p>
        </p:txBody>
      </p:sp>
      <p:pic>
        <p:nvPicPr>
          <p:cNvPr id="4" name="Content Placeholder 3"/>
          <p:cNvPicPr>
            <a:picLocks noGrp="1" noChangeAspect="1"/>
          </p:cNvPicPr>
          <p:nvPr>
            <p:ph idx="1"/>
          </p:nvPr>
        </p:nvPicPr>
        <p:blipFill>
          <a:blip r:embed="rId2"/>
          <a:stretch>
            <a:fillRect/>
          </a:stretch>
        </p:blipFill>
        <p:spPr>
          <a:xfrm>
            <a:off x="1600199" y="990600"/>
            <a:ext cx="8794031" cy="5867400"/>
          </a:xfrm>
          <a:prstGeom prst="rect">
            <a:avLst/>
          </a:prstGeom>
        </p:spPr>
      </p:pic>
    </p:spTree>
    <p:extLst>
      <p:ext uri="{BB962C8B-B14F-4D97-AF65-F5344CB8AC3E}">
        <p14:creationId xmlns:p14="http://schemas.microsoft.com/office/powerpoint/2010/main" val="3802429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90600"/>
          </a:xfrm>
        </p:spPr>
        <p:txBody>
          <a:bodyPr/>
          <a:lstStyle/>
          <a:p>
            <a:r>
              <a:rPr lang="en-US" dirty="0"/>
              <a:t>Jewish infant boys are circumcised at 8-days-old, following the instructions that God gave to Abraham.</a:t>
            </a:r>
          </a:p>
        </p:txBody>
      </p:sp>
      <p:pic>
        <p:nvPicPr>
          <p:cNvPr id="4" name="Content Placeholder 3"/>
          <p:cNvPicPr>
            <a:picLocks noGrp="1" noChangeAspect="1"/>
          </p:cNvPicPr>
          <p:nvPr>
            <p:ph idx="1"/>
          </p:nvPr>
        </p:nvPicPr>
        <p:blipFill>
          <a:blip r:embed="rId2"/>
          <a:stretch>
            <a:fillRect/>
          </a:stretch>
        </p:blipFill>
        <p:spPr>
          <a:xfrm>
            <a:off x="1727535" y="1028700"/>
            <a:ext cx="8736927" cy="5829300"/>
          </a:xfrm>
          <a:prstGeom prst="rect">
            <a:avLst/>
          </a:prstGeom>
        </p:spPr>
      </p:pic>
    </p:spTree>
    <p:extLst>
      <p:ext uri="{BB962C8B-B14F-4D97-AF65-F5344CB8AC3E}">
        <p14:creationId xmlns:p14="http://schemas.microsoft.com/office/powerpoint/2010/main" val="1980327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ctrTitle"/>
          </p:nvPr>
        </p:nvSpPr>
        <p:spPr>
          <a:xfrm>
            <a:off x="645584" y="304800"/>
            <a:ext cx="10860616" cy="1927225"/>
          </a:xfrm>
        </p:spPr>
        <p:txBody>
          <a:bodyPr/>
          <a:lstStyle/>
          <a:p>
            <a:r>
              <a:rPr lang="en-US" altLang="en-US" dirty="0" smtClean="0"/>
              <a:t>2000 years ago there were different branches of Judaism with varying opinions on a number of beliefs, so lack of uniformity in belief isn’t something new in </a:t>
            </a:r>
            <a:r>
              <a:rPr lang="en-US" altLang="en-US" dirty="0" err="1" smtClean="0"/>
              <a:t>Judaiam</a:t>
            </a:r>
            <a:r>
              <a:rPr lang="en-US" altLang="en-US" dirty="0" smtClean="0"/>
              <a:t>.</a:t>
            </a:r>
            <a:endParaRPr lang="en-US" altLang="en-US" dirty="0"/>
          </a:p>
        </p:txBody>
      </p:sp>
      <p:sp>
        <p:nvSpPr>
          <p:cNvPr id="55301" name="Rectangle 5"/>
          <p:cNvSpPr>
            <a:spLocks noGrp="1" noChangeArrowheads="1"/>
          </p:cNvSpPr>
          <p:nvPr>
            <p:ph type="subTitle" idx="1"/>
          </p:nvPr>
        </p:nvSpPr>
        <p:spPr>
          <a:xfrm>
            <a:off x="381000" y="2514600"/>
            <a:ext cx="11353800" cy="4343400"/>
          </a:xfrm>
        </p:spPr>
        <p:txBody>
          <a:bodyPr/>
          <a:lstStyle/>
          <a:p>
            <a:pPr marL="342900" indent="-342900">
              <a:buFont typeface="Arial" panose="020B0604020202020204" pitchFamily="34" charset="0"/>
              <a:buChar char="•"/>
            </a:pPr>
            <a:r>
              <a:rPr lang="en-US" altLang="en-US" dirty="0" smtClean="0"/>
              <a:t>Sadducees who were aligned with the temple hierarchy. They did not believe in the resurrection of the dead at the end of time</a:t>
            </a:r>
          </a:p>
          <a:p>
            <a:pPr marL="342900" indent="-342900">
              <a:buFont typeface="Arial" panose="020B0604020202020204" pitchFamily="34" charset="0"/>
              <a:buChar char="•"/>
            </a:pPr>
            <a:r>
              <a:rPr lang="en-US" altLang="en-US" dirty="0" smtClean="0"/>
              <a:t>Pharisees who were more associated with synagogue services an did believe in the resurrection of the dead at the end of time. They were very legalistic in their approach to religion.</a:t>
            </a:r>
          </a:p>
          <a:p>
            <a:pPr marL="342900" indent="-342900">
              <a:buFont typeface="Arial" panose="020B0604020202020204" pitchFamily="34" charset="0"/>
              <a:buChar char="•"/>
            </a:pPr>
            <a:r>
              <a:rPr lang="en-US" altLang="en-US" dirty="0" smtClean="0"/>
              <a:t>Zealots who wanted to drive out the Romans and their influence in the “Holy </a:t>
            </a:r>
            <a:r>
              <a:rPr lang="en-US" altLang="en-US" dirty="0" err="1" smtClean="0"/>
              <a:t>Land.I</a:t>
            </a:r>
            <a:r>
              <a:rPr lang="en-US" altLang="en-US" dirty="0" smtClean="0"/>
              <a:t>” They were looking for a militaristic type of messiah, like King David or the Maccabees, to lead rebellion. </a:t>
            </a:r>
          </a:p>
          <a:p>
            <a:pPr marL="342900" indent="-342900">
              <a:buFont typeface="Arial" panose="020B0604020202020204" pitchFamily="34" charset="0"/>
              <a:buChar char="•"/>
            </a:pPr>
            <a:r>
              <a:rPr lang="en-US" altLang="en-US" dirty="0" smtClean="0"/>
              <a:t>Essenes who were a small sect of somewhat monastic Jews who lived without sexual relations near Qumran. </a:t>
            </a:r>
          </a:p>
          <a:p>
            <a:pPr marL="342900" indent="-342900">
              <a:buFont typeface="Arial" panose="020B0604020202020204" pitchFamily="34" charset="0"/>
              <a:buChar char="•"/>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90600"/>
          </a:xfrm>
        </p:spPr>
        <p:txBody>
          <a:bodyPr/>
          <a:lstStyle/>
          <a:p>
            <a:r>
              <a:rPr lang="en-US" sz="2800" dirty="0"/>
              <a:t>Jews do not proselytize because they do not believe that one must be a Jew to appease God. Sincere conversions to Judaism are permitted.</a:t>
            </a:r>
          </a:p>
        </p:txBody>
      </p:sp>
      <p:pic>
        <p:nvPicPr>
          <p:cNvPr id="4" name="Content Placeholder 3"/>
          <p:cNvPicPr>
            <a:picLocks noGrp="1" noChangeAspect="1"/>
          </p:cNvPicPr>
          <p:nvPr>
            <p:ph idx="1"/>
          </p:nvPr>
        </p:nvPicPr>
        <p:blipFill>
          <a:blip r:embed="rId2"/>
          <a:stretch>
            <a:fillRect/>
          </a:stretch>
        </p:blipFill>
        <p:spPr>
          <a:xfrm>
            <a:off x="1550073" y="1028700"/>
            <a:ext cx="8736927" cy="5829300"/>
          </a:xfrm>
          <a:prstGeom prst="rect">
            <a:avLst/>
          </a:prstGeom>
        </p:spPr>
      </p:pic>
    </p:spTree>
    <p:extLst>
      <p:ext uri="{BB962C8B-B14F-4D97-AF65-F5344CB8AC3E}">
        <p14:creationId xmlns:p14="http://schemas.microsoft.com/office/powerpoint/2010/main" val="3366439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417638"/>
          </a:xfrm>
        </p:spPr>
        <p:txBody>
          <a:bodyPr/>
          <a:lstStyle/>
          <a:p>
            <a:r>
              <a:rPr lang="en-US" sz="2400" dirty="0"/>
              <a:t>Jewish religious clothing includes the </a:t>
            </a:r>
            <a:r>
              <a:rPr lang="en-US" sz="2400" dirty="0" err="1"/>
              <a:t>kittel</a:t>
            </a:r>
            <a:r>
              <a:rPr lang="en-US" sz="2400" dirty="0"/>
              <a:t> (white garment worn on High Holy Days), yarmulke (brimless skullcap), tallit (prayer shawl) and </a:t>
            </a:r>
            <a:r>
              <a:rPr lang="en-US" sz="2400" dirty="0" err="1"/>
              <a:t>tzitzit</a:t>
            </a:r>
            <a:r>
              <a:rPr lang="en-US" sz="2400" dirty="0"/>
              <a:t> (tassels on the tallit's corners), and </a:t>
            </a:r>
            <a:r>
              <a:rPr lang="en-US" sz="2400" dirty="0" err="1"/>
              <a:t>tefellin</a:t>
            </a:r>
            <a:r>
              <a:rPr lang="en-US" sz="2400" dirty="0"/>
              <a:t> (leather boxes worn on the head and arms during morning prayers).</a:t>
            </a:r>
          </a:p>
        </p:txBody>
      </p:sp>
      <p:pic>
        <p:nvPicPr>
          <p:cNvPr id="4" name="Content Placeholder 3"/>
          <p:cNvPicPr>
            <a:picLocks noGrp="1" noChangeAspect="1"/>
          </p:cNvPicPr>
          <p:nvPr>
            <p:ph idx="1"/>
          </p:nvPr>
        </p:nvPicPr>
        <p:blipFill>
          <a:blip r:embed="rId2"/>
          <a:stretch>
            <a:fillRect/>
          </a:stretch>
        </p:blipFill>
        <p:spPr>
          <a:xfrm>
            <a:off x="2098712" y="1524000"/>
            <a:ext cx="7994573" cy="5334000"/>
          </a:xfrm>
          <a:prstGeom prst="rect">
            <a:avLst/>
          </a:prstGeom>
        </p:spPr>
      </p:pic>
    </p:spTree>
    <p:extLst>
      <p:ext uri="{BB962C8B-B14F-4D97-AF65-F5344CB8AC3E}">
        <p14:creationId xmlns:p14="http://schemas.microsoft.com/office/powerpoint/2010/main" val="367675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41438"/>
          </a:xfrm>
        </p:spPr>
        <p:txBody>
          <a:bodyPr/>
          <a:lstStyle/>
          <a:p>
            <a:r>
              <a:rPr lang="en-US" sz="2400" dirty="0"/>
              <a:t>The political and religious symbol of Judaism is the Star of David. The star actually has no particular Jewish significance. The symbol's popularity grew after the First Zionist Congress in 1897, where it was chosen for the flag of the future State of Israel.</a:t>
            </a:r>
          </a:p>
        </p:txBody>
      </p:sp>
      <p:pic>
        <p:nvPicPr>
          <p:cNvPr id="4" name="Content Placeholder 3"/>
          <p:cNvPicPr>
            <a:picLocks noGrp="1" noChangeAspect="1"/>
          </p:cNvPicPr>
          <p:nvPr>
            <p:ph idx="1"/>
          </p:nvPr>
        </p:nvPicPr>
        <p:blipFill>
          <a:blip r:embed="rId2"/>
          <a:stretch>
            <a:fillRect/>
          </a:stretch>
        </p:blipFill>
        <p:spPr>
          <a:xfrm>
            <a:off x="1828800" y="1366838"/>
            <a:ext cx="8230127" cy="5491162"/>
          </a:xfrm>
          <a:prstGeom prst="rect">
            <a:avLst/>
          </a:prstGeom>
        </p:spPr>
      </p:pic>
    </p:spTree>
    <p:extLst>
      <p:ext uri="{BB962C8B-B14F-4D97-AF65-F5344CB8AC3E}">
        <p14:creationId xmlns:p14="http://schemas.microsoft.com/office/powerpoint/2010/main" val="315115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1999" cy="1341438"/>
          </a:xfrm>
        </p:spPr>
        <p:txBody>
          <a:bodyPr/>
          <a:lstStyle/>
          <a:p>
            <a:r>
              <a:rPr lang="en-US" sz="2800" dirty="0"/>
              <a:t>The Israeli-Palestinian conflict is rooted in a dispute over land claimed by Jews as their biblical birthright and by Palestinians, who hail from the land Israel now controls.</a:t>
            </a:r>
          </a:p>
        </p:txBody>
      </p:sp>
      <p:pic>
        <p:nvPicPr>
          <p:cNvPr id="4" name="Content Placeholder 3"/>
          <p:cNvPicPr>
            <a:picLocks noGrp="1" noChangeAspect="1"/>
          </p:cNvPicPr>
          <p:nvPr>
            <p:ph idx="1"/>
          </p:nvPr>
        </p:nvPicPr>
        <p:blipFill>
          <a:blip r:embed="rId2"/>
          <a:stretch>
            <a:fillRect/>
          </a:stretch>
        </p:blipFill>
        <p:spPr>
          <a:xfrm>
            <a:off x="2019005" y="1417638"/>
            <a:ext cx="8153988" cy="5440362"/>
          </a:xfrm>
          <a:prstGeom prst="rect">
            <a:avLst/>
          </a:prstGeom>
        </p:spPr>
      </p:pic>
    </p:spTree>
    <p:extLst>
      <p:ext uri="{BB962C8B-B14F-4D97-AF65-F5344CB8AC3E}">
        <p14:creationId xmlns:p14="http://schemas.microsoft.com/office/powerpoint/2010/main" val="182485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ltLang="en-US"/>
          </a:p>
        </p:txBody>
      </p:sp>
      <p:sp>
        <p:nvSpPr>
          <p:cNvPr id="56323" name="Rectangle 3"/>
          <p:cNvSpPr>
            <a:spLocks noGrp="1" noChangeArrowheads="1"/>
          </p:cNvSpPr>
          <p:nvPr>
            <p:ph type="body" idx="1"/>
          </p:nvPr>
        </p:nvSpPr>
        <p:spPr>
          <a:xfrm>
            <a:off x="7195117" y="1737520"/>
            <a:ext cx="4996884" cy="4053679"/>
          </a:xfrm>
        </p:spPr>
        <p:txBody>
          <a:bodyPr/>
          <a:lstStyle/>
          <a:p>
            <a:r>
              <a:rPr lang="en-US" altLang="en-US" dirty="0"/>
              <a:t>Judaism was the world's first monotheistic and Abrahamic religion. Its long history has given way to many movements and nuances within the tradition. Here we explore some of the common threads of Jewish belief and practice.</a:t>
            </a:r>
            <a:endParaRPr lang="en-US" altLang="en-US" dirty="0"/>
          </a:p>
        </p:txBody>
      </p:sp>
      <p:pic>
        <p:nvPicPr>
          <p:cNvPr id="2" name="Picture 1"/>
          <p:cNvPicPr>
            <a:picLocks noChangeAspect="1"/>
          </p:cNvPicPr>
          <p:nvPr/>
        </p:nvPicPr>
        <p:blipFill>
          <a:blip r:embed="rId2"/>
          <a:stretch>
            <a:fillRect/>
          </a:stretch>
        </p:blipFill>
        <p:spPr>
          <a:xfrm>
            <a:off x="0" y="990599"/>
            <a:ext cx="7195116" cy="4800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09600"/>
          </a:xfrm>
        </p:spPr>
        <p:txBody>
          <a:bodyPr/>
          <a:lstStyle/>
          <a:p>
            <a:r>
              <a:rPr lang="en-US" sz="2800" dirty="0"/>
              <a:t>Judaism emphasizes relationships between God, humanity, and Israel.</a:t>
            </a:r>
          </a:p>
        </p:txBody>
      </p:sp>
      <p:pic>
        <p:nvPicPr>
          <p:cNvPr id="4" name="Content Placeholder 3"/>
          <p:cNvPicPr>
            <a:picLocks noGrp="1" noChangeAspect="1"/>
          </p:cNvPicPr>
          <p:nvPr>
            <p:ph idx="1"/>
          </p:nvPr>
        </p:nvPicPr>
        <p:blipFill>
          <a:blip r:embed="rId2"/>
          <a:stretch>
            <a:fillRect/>
          </a:stretch>
        </p:blipFill>
        <p:spPr>
          <a:xfrm>
            <a:off x="1676400" y="762000"/>
            <a:ext cx="9136655" cy="6096000"/>
          </a:xfrm>
          <a:prstGeom prst="rect">
            <a:avLst/>
          </a:prstGeom>
        </p:spPr>
      </p:pic>
    </p:spTree>
    <p:extLst>
      <p:ext uri="{BB962C8B-B14F-4D97-AF65-F5344CB8AC3E}">
        <p14:creationId xmlns:p14="http://schemas.microsoft.com/office/powerpoint/2010/main" val="4116958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2600"/>
          </a:xfrm>
        </p:spPr>
        <p:txBody>
          <a:bodyPr/>
          <a:lstStyle/>
          <a:p>
            <a:r>
              <a:rPr lang="en-US" sz="2800" dirty="0"/>
              <a:t>Judaism is a nearly 4,000-year-old religion that includes a wide range of theological beliefs, practices, and movements—most of which today are expressed in Rabbinic Judaism, the mainstream form of the religion since the 6th century CE.</a:t>
            </a:r>
          </a:p>
        </p:txBody>
      </p:sp>
      <p:pic>
        <p:nvPicPr>
          <p:cNvPr id="4" name="Content Placeholder 3"/>
          <p:cNvPicPr>
            <a:picLocks noGrp="1" noChangeAspect="1"/>
          </p:cNvPicPr>
          <p:nvPr>
            <p:ph idx="1"/>
          </p:nvPr>
        </p:nvPicPr>
        <p:blipFill>
          <a:blip r:embed="rId2"/>
          <a:stretch>
            <a:fillRect/>
          </a:stretch>
        </p:blipFill>
        <p:spPr>
          <a:xfrm>
            <a:off x="2295525" y="1752600"/>
            <a:ext cx="7600950" cy="5071373"/>
          </a:xfrm>
          <a:prstGeom prst="rect">
            <a:avLst/>
          </a:prstGeom>
        </p:spPr>
      </p:pic>
    </p:spTree>
    <p:extLst>
      <p:ext uri="{BB962C8B-B14F-4D97-AF65-F5344CB8AC3E}">
        <p14:creationId xmlns:p14="http://schemas.microsoft.com/office/powerpoint/2010/main" val="141911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1999" cy="990600"/>
          </a:xfrm>
        </p:spPr>
        <p:txBody>
          <a:bodyPr/>
          <a:lstStyle/>
          <a:p>
            <a:r>
              <a:rPr lang="en-US" sz="2800" dirty="0"/>
              <a:t>Jews believe that God made a promise to Abraham: That he and his lineage would be made a sacred people and be given a Holy Land. </a:t>
            </a:r>
          </a:p>
        </p:txBody>
      </p:sp>
      <p:pic>
        <p:nvPicPr>
          <p:cNvPr id="4" name="Content Placeholder 3"/>
          <p:cNvPicPr>
            <a:picLocks noGrp="1" noChangeAspect="1"/>
          </p:cNvPicPr>
          <p:nvPr>
            <p:ph idx="1"/>
          </p:nvPr>
        </p:nvPicPr>
        <p:blipFill>
          <a:blip r:embed="rId2"/>
          <a:stretch>
            <a:fillRect/>
          </a:stretch>
        </p:blipFill>
        <p:spPr>
          <a:xfrm>
            <a:off x="1752600" y="1143000"/>
            <a:ext cx="8565614" cy="5715000"/>
          </a:xfrm>
          <a:prstGeom prst="rect">
            <a:avLst/>
          </a:prstGeom>
        </p:spPr>
      </p:pic>
    </p:spTree>
    <p:extLst>
      <p:ext uri="{BB962C8B-B14F-4D97-AF65-F5344CB8AC3E}">
        <p14:creationId xmlns:p14="http://schemas.microsoft.com/office/powerpoint/2010/main" val="40185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914400"/>
          </a:xfrm>
        </p:spPr>
        <p:txBody>
          <a:bodyPr/>
          <a:lstStyle/>
          <a:p>
            <a:r>
              <a:rPr lang="en-US" sz="2400" dirty="0"/>
              <a:t>Jews believe that God appointed them to serve as the chosen people who would demonstrate an example of holiness and ethical behavior to humankind. </a:t>
            </a:r>
          </a:p>
        </p:txBody>
      </p:sp>
      <p:pic>
        <p:nvPicPr>
          <p:cNvPr id="4" name="Content Placeholder 3"/>
          <p:cNvPicPr>
            <a:picLocks noGrp="1" noChangeAspect="1"/>
          </p:cNvPicPr>
          <p:nvPr>
            <p:ph idx="1"/>
          </p:nvPr>
        </p:nvPicPr>
        <p:blipFill>
          <a:blip r:embed="rId2"/>
          <a:stretch>
            <a:fillRect/>
          </a:stretch>
        </p:blipFill>
        <p:spPr>
          <a:xfrm>
            <a:off x="1828800" y="914400"/>
            <a:ext cx="8908239" cy="5943600"/>
          </a:xfrm>
          <a:prstGeom prst="rect">
            <a:avLst/>
          </a:prstGeom>
        </p:spPr>
      </p:pic>
    </p:spTree>
    <p:extLst>
      <p:ext uri="{BB962C8B-B14F-4D97-AF65-F5344CB8AC3E}">
        <p14:creationId xmlns:p14="http://schemas.microsoft.com/office/powerpoint/2010/main" val="99025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12192000" cy="939800"/>
          </a:xfrm>
        </p:spPr>
        <p:txBody>
          <a:bodyPr/>
          <a:lstStyle/>
          <a:p>
            <a:r>
              <a:rPr lang="en-US" dirty="0"/>
              <a:t>Abraham, Isaac, and Jacob are the patriarchs of Judaism and play a prominent role in scripture.</a:t>
            </a:r>
          </a:p>
        </p:txBody>
      </p:sp>
      <p:pic>
        <p:nvPicPr>
          <p:cNvPr id="4" name="Content Placeholder 3"/>
          <p:cNvPicPr>
            <a:picLocks noGrp="1" noChangeAspect="1"/>
          </p:cNvPicPr>
          <p:nvPr>
            <p:ph idx="1"/>
          </p:nvPr>
        </p:nvPicPr>
        <p:blipFill>
          <a:blip r:embed="rId2"/>
          <a:stretch>
            <a:fillRect/>
          </a:stretch>
        </p:blipFill>
        <p:spPr>
          <a:xfrm>
            <a:off x="1524000" y="901700"/>
            <a:ext cx="8908239" cy="5943600"/>
          </a:xfrm>
          <a:prstGeom prst="rect">
            <a:avLst/>
          </a:prstGeom>
        </p:spPr>
      </p:pic>
    </p:spTree>
    <p:extLst>
      <p:ext uri="{BB962C8B-B14F-4D97-AF65-F5344CB8AC3E}">
        <p14:creationId xmlns:p14="http://schemas.microsoft.com/office/powerpoint/2010/main" val="416062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9966"/>
        </a:lt1>
        <a:dk2>
          <a:srgbClr val="000000"/>
        </a:dk2>
        <a:lt2>
          <a:srgbClr val="CCCCCC"/>
        </a:lt2>
        <a:accent1>
          <a:srgbClr val="B23B00"/>
        </a:accent1>
        <a:accent2>
          <a:srgbClr val="993300"/>
        </a:accent2>
        <a:accent3>
          <a:srgbClr val="FFCAB8"/>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66"/>
        </a:lt1>
        <a:dk2>
          <a:srgbClr val="000000"/>
        </a:dk2>
        <a:lt2>
          <a:srgbClr val="CCCCCC"/>
        </a:lt2>
        <a:accent1>
          <a:srgbClr val="26466E"/>
        </a:accent1>
        <a:accent2>
          <a:srgbClr val="872D00"/>
        </a:accent2>
        <a:accent3>
          <a:srgbClr val="FFCAB8"/>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66"/>
        </a:lt1>
        <a:dk2>
          <a:srgbClr val="000000"/>
        </a:dk2>
        <a:lt2>
          <a:srgbClr val="CCCCCC"/>
        </a:lt2>
        <a:accent1>
          <a:srgbClr val="545100"/>
        </a:accent1>
        <a:accent2>
          <a:srgbClr val="1F4C4C"/>
        </a:accent2>
        <a:accent3>
          <a:srgbClr val="FFCAB8"/>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B23B00"/>
        </a:accent1>
        <a:accent2>
          <a:srgbClr val="993300"/>
        </a:accent2>
        <a:accent3>
          <a:srgbClr val="FFFFFF"/>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4F00"/>
        </a:accent1>
        <a:accent2>
          <a:srgbClr val="A12027"/>
        </a:accent2>
        <a:accent3>
          <a:srgbClr val="FFFFFF"/>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6466E"/>
        </a:accent1>
        <a:accent2>
          <a:srgbClr val="872D00"/>
        </a:accent2>
        <a:accent3>
          <a:srgbClr val="FFFFFF"/>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45100"/>
        </a:accent1>
        <a:accent2>
          <a:srgbClr val="1F4C4C"/>
        </a:accent2>
        <a:accent3>
          <a:srgbClr val="FFFFFF"/>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43E05ABB-E7BC-4720-940C-CFF5ADE02D75}" vid="{E673AD83-BA09-4E5F-9A01-BCE24DCB36F2}"/>
    </a:ext>
  </a:extLst>
</a:theme>
</file>

<file path=ppt/theme/theme2.xml><?xml version="1.0" encoding="utf-8"?>
<a:theme xmlns:a="http://schemas.openxmlformats.org/drawingml/2006/main" name="1_Default Design">
  <a:themeElements>
    <a:clrScheme name="1_Default Design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9966"/>
        </a:lt1>
        <a:dk2>
          <a:srgbClr val="000000"/>
        </a:dk2>
        <a:lt2>
          <a:srgbClr val="CCCCCC"/>
        </a:lt2>
        <a:accent1>
          <a:srgbClr val="B23B00"/>
        </a:accent1>
        <a:accent2>
          <a:srgbClr val="993300"/>
        </a:accent2>
        <a:accent3>
          <a:srgbClr val="FFCAB8"/>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66"/>
        </a:lt1>
        <a:dk2>
          <a:srgbClr val="000000"/>
        </a:dk2>
        <a:lt2>
          <a:srgbClr val="CCCCCC"/>
        </a:lt2>
        <a:accent1>
          <a:srgbClr val="26466E"/>
        </a:accent1>
        <a:accent2>
          <a:srgbClr val="872D00"/>
        </a:accent2>
        <a:accent3>
          <a:srgbClr val="FFCAB8"/>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66"/>
        </a:lt1>
        <a:dk2>
          <a:srgbClr val="000000"/>
        </a:dk2>
        <a:lt2>
          <a:srgbClr val="CCCCCC"/>
        </a:lt2>
        <a:accent1>
          <a:srgbClr val="545100"/>
        </a:accent1>
        <a:accent2>
          <a:srgbClr val="1F4C4C"/>
        </a:accent2>
        <a:accent3>
          <a:srgbClr val="FFCAB8"/>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B23B00"/>
        </a:accent1>
        <a:accent2>
          <a:srgbClr val="993300"/>
        </a:accent2>
        <a:accent3>
          <a:srgbClr val="FFFFFF"/>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4F00"/>
        </a:accent1>
        <a:accent2>
          <a:srgbClr val="A12027"/>
        </a:accent2>
        <a:accent3>
          <a:srgbClr val="FFFFFF"/>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6466E"/>
        </a:accent1>
        <a:accent2>
          <a:srgbClr val="872D00"/>
        </a:accent2>
        <a:accent3>
          <a:srgbClr val="FFFFFF"/>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5100"/>
        </a:accent1>
        <a:accent2>
          <a:srgbClr val="1F4C4C"/>
        </a:accent2>
        <a:accent3>
          <a:srgbClr val="FFFFFF"/>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43E05ABB-E7BC-4720-940C-CFF5ADE02D75}" vid="{DC062CAD-5D67-4D43-9C52-896221EFD375}"/>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pastel plaid</Template>
  <TotalTime>69</TotalTime>
  <Words>1198</Words>
  <Application>Microsoft Office PowerPoint</Application>
  <PresentationFormat>Widescreen</PresentationFormat>
  <Paragraphs>43</Paragraphs>
  <Slides>33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33</vt:i4>
      </vt:variant>
    </vt:vector>
  </HeadingPairs>
  <TitlesOfParts>
    <vt:vector size="36" baseType="lpstr">
      <vt:lpstr>Arial</vt:lpstr>
      <vt:lpstr>Office Theme</vt:lpstr>
      <vt:lpstr>1_Default Design</vt:lpstr>
      <vt:lpstr>God's Chosen People: Interesting Facts About Judaism</vt:lpstr>
      <vt:lpstr>Keep this in mind . . . </vt:lpstr>
      <vt:lpstr>2000 years ago there were different branches of Judaism with varying opinions on a number of beliefs, so lack of uniformity in belief isn’t something new in Judaiam.</vt:lpstr>
      <vt:lpstr>PowerPoint Presentation</vt:lpstr>
      <vt:lpstr>Judaism emphasizes relationships between God, humanity, and Israel.</vt:lpstr>
      <vt:lpstr>Judaism is a nearly 4,000-year-old religion that includes a wide range of theological beliefs, practices, and movements—most of which today are expressed in Rabbinic Judaism, the mainstream form of the religion since the 6th century CE.</vt:lpstr>
      <vt:lpstr>Jews believe that God made a promise to Abraham: That he and his lineage would be made a sacred people and be given a Holy Land. </vt:lpstr>
      <vt:lpstr>Jews believe that God appointed them to serve as the chosen people who would demonstrate an example of holiness and ethical behavior to humankind. </vt:lpstr>
      <vt:lpstr>Abraham, Isaac, and Jacob are the patriarchs of Judaism and play a prominent role in scripture.</vt:lpstr>
      <vt:lpstr>Moses is also a main figure. According to the Bible, Moses freed the Jews from Egyptian slavery, and then the people of Israel wandered in the Sinai desert for 40 years before conquering Canaan in 1400 BCE under the command of Joshua. </vt:lpstr>
      <vt:lpstr>While living in the desert, Moses received the Ten Commandments at Mount Sinai from God.</vt:lpstr>
      <vt:lpstr>Jewish people are also considered an ethno-religious group. They descend from the Israelites, or Hebrews, of the Ancient Near East. Jewish ethnicity, culture, nationality, and religion are closely interwoven. </vt:lpstr>
      <vt:lpstr>Judaism is comprised of different sects, including Conservative Judaism, Orthodox Judaism, Hasidic Judaism, and Reform Judaism. Non-religious Jews, like Bernie Sanders, sometimes identify as "secular Jews."</vt:lpstr>
      <vt:lpstr>Judaism is a faith of action and Jews believe people should be judged by the way they live their faith, not by the content of their beliefs. Observant Jews strive to make every aspect of their lives holy in some way.</vt:lpstr>
      <vt:lpstr>Jews believe that God is the sole creator of the universe, and that He can have an individual and personal relationship with Jews and non-Jews alike.</vt:lpstr>
      <vt:lpstr>God’s name is considered holy and must be treated with the utmost respect according to Jewish law and tradition. “God” is often written as “G-d” in mediums that can be discarded, such as paper or in a computer document. </vt:lpstr>
      <vt:lpstr>Judaism's central and most important religious document is the Torah, which contains 613 commandments. The Halakhah is the oral interpretation of the Torah. (the first five books in the Christian scriptures)</vt:lpstr>
      <vt:lpstr>The Torah, also called the Pentateuch, consists of the first five books of the Bible: Genesis, Exodus, Leviticus, Numbers, and Deuteronomy.</vt:lpstr>
      <vt:lpstr>The Talmud, which often cites the Hebrew scriptures, is the basic book of Jewish law.</vt:lpstr>
      <vt:lpstr>The practice of Jewish law is intended to serve as a foundation for a meaningful life and to bring a person closer to God and with their community. It guides dietary restrictions, worship practices, and more. However, adherence ranges from strict observance to not at all.</vt:lpstr>
      <vt:lpstr>Hebrew is the liturgical language of Judaism.</vt:lpstr>
      <vt:lpstr>Judaism’s spiritual leaders are called Rabbis, and Jews worship in Synagogues. Many Jewish religious customs, however, take place in the home. </vt:lpstr>
      <vt:lpstr>From January 30, 1933 to May 8, 1945, six million Jews were murdered in the Holocaust in Nazi Germany's systemic attempt to wipe out Judaism.</vt:lpstr>
      <vt:lpstr>Many scholars trace the roots of modern antisemitism to both Pagan antiquity and early Christianity. Jewish religious leaders and sociologists acknowledge that Jewish identity has been profoundly influenced by antisemitism.</vt:lpstr>
      <vt:lpstr>Jewish holidays recognize important events in history, important times of the year, and important times in people's lives.</vt:lpstr>
      <vt:lpstr>Jewish holidays include Shabbat, Passover, the Festival of Booths, the Festival of Trees, Purim, and the Days of Awe which include 10 days beginning on Rosh Hashanah and ending on Yom Kippur (which is considered the most significant holiday).</vt:lpstr>
      <vt:lpstr>Shabbat or Sabbath is Judaism's day of rest and seventh day of the week. Shabbat begins a few minutes before sunset on Friday evening and lasts until three stars appear in the sky on Saturday night. There are 39 categories of prohibited activities on Shabbat.</vt:lpstr>
      <vt:lpstr>When a Jewish boy turns 13 or a Jewish girl turns 12, they celebrate their Bar or Bat Mitzvah. This is a rite of passage leading into adulthood.</vt:lpstr>
      <vt:lpstr>Jewish infant boys are circumcised at 8-days-old, following the instructions that God gave to Abraham.</vt:lpstr>
      <vt:lpstr>Jews do not proselytize because they do not believe that one must be a Jew to appease God. Sincere conversions to Judaism are permitted.</vt:lpstr>
      <vt:lpstr>Jewish religious clothing includes the kittel (white garment worn on High Holy Days), yarmulke (brimless skullcap), tallit (prayer shawl) and tzitzit (tassels on the tallit's corners), and tefellin (leather boxes worn on the head and arms during morning prayers).</vt:lpstr>
      <vt:lpstr>The political and religious symbol of Judaism is the Star of David. The star actually has no particular Jewish significance. The symbol's popularity grew after the First Zionist Congress in 1897, where it was chosen for the flag of the future State of Israel.</vt:lpstr>
      <vt:lpstr>The Israeli-Palestinian conflict is rooted in a dispute over land claimed by Jews as their biblical birthright and by Palestinians, who hail from the land Israel now controls.</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Chosen People: 30 Interesting Facts About Judaism</dc:title>
  <dc:creator>Joseph Naumann</dc:creator>
  <cp:lastModifiedBy>Joseph Naumann</cp:lastModifiedBy>
  <cp:revision>8</cp:revision>
  <dcterms:created xsi:type="dcterms:W3CDTF">2017-02-18T00:12:43Z</dcterms:created>
  <dcterms:modified xsi:type="dcterms:W3CDTF">2017-02-18T01:21:52Z</dcterms:modified>
</cp:coreProperties>
</file>