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1" r:id="rId24"/>
    <p:sldId id="280" r:id="rId25"/>
    <p:sldId id="278"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3" autoAdjust="0"/>
    <p:restoredTop sz="94660"/>
  </p:normalViewPr>
  <p:slideViewPr>
    <p:cSldViewPr snapToGrid="0">
      <p:cViewPr varScale="1">
        <p:scale>
          <a:sx n="71" d="100"/>
          <a:sy n="71" d="100"/>
        </p:scale>
        <p:origin x="78"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9/24/2016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9/24/2016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9/24/2016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9/24/2016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9/24/2016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9/24/2016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9/24/2016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9/24/2016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9/24/2016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9/24/2016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9/24/2016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9/24/2016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9/24/2016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9/24/2016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9/24/2016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9/24/2016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9/24/2016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9/24/2016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2099733"/>
            <a:ext cx="10340359" cy="1612296"/>
          </a:xfrm>
        </p:spPr>
        <p:txBody>
          <a:bodyPr/>
          <a:lstStyle/>
          <a:p>
            <a:r>
              <a:rPr lang="en-US" b="1" dirty="0"/>
              <a:t>Genocides In Human History</a:t>
            </a:r>
          </a:p>
        </p:txBody>
      </p:sp>
      <p:sp>
        <p:nvSpPr>
          <p:cNvPr id="3" name="Subtitle 2"/>
          <p:cNvSpPr>
            <a:spLocks noGrp="1"/>
          </p:cNvSpPr>
          <p:nvPr>
            <p:ph type="subTitle" idx="1"/>
          </p:nvPr>
        </p:nvSpPr>
        <p:spPr>
          <a:xfrm>
            <a:off x="1056984" y="4691743"/>
            <a:ext cx="8825658" cy="1306285"/>
          </a:xfrm>
        </p:spPr>
        <p:txBody>
          <a:bodyPr>
            <a:normAutofit/>
          </a:bodyPr>
          <a:lstStyle/>
          <a:p>
            <a:r>
              <a:rPr lang="en-US" sz="2000" b="1" dirty="0" smtClean="0"/>
              <a:t>A sad commentary on humanity</a:t>
            </a:r>
          </a:p>
          <a:p>
            <a:endParaRPr lang="en-US" sz="2000" b="1" dirty="0"/>
          </a:p>
          <a:p>
            <a:r>
              <a:rPr lang="en-US" sz="1600" b="1" dirty="0"/>
              <a:t>Abraham Rinquist September 24, </a:t>
            </a:r>
            <a:r>
              <a:rPr lang="en-US" sz="1600" b="1" dirty="0" smtClean="0"/>
              <a:t>2016</a:t>
            </a:r>
            <a:r>
              <a:rPr lang="en-US" sz="2000" b="1" dirty="0" smtClean="0"/>
              <a:t> </a:t>
            </a:r>
            <a:endParaRPr lang="en-US" sz="2000" b="1" dirty="0"/>
          </a:p>
        </p:txBody>
      </p:sp>
    </p:spTree>
    <p:extLst>
      <p:ext uri="{BB962C8B-B14F-4D97-AF65-F5344CB8AC3E}">
        <p14:creationId xmlns:p14="http://schemas.microsoft.com/office/powerpoint/2010/main" val="2570099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 y="0"/>
            <a:ext cx="10319657" cy="6858000"/>
          </a:xfrm>
          <a:prstGeom prst="rect">
            <a:avLst/>
          </a:prstGeom>
        </p:spPr>
      </p:pic>
    </p:spTree>
    <p:extLst>
      <p:ext uri="{BB962C8B-B14F-4D97-AF65-F5344CB8AC3E}">
        <p14:creationId xmlns:p14="http://schemas.microsoft.com/office/powerpoint/2010/main" val="3559385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Pygmy Genocide</a:t>
            </a:r>
          </a:p>
        </p:txBody>
      </p:sp>
      <p:sp>
        <p:nvSpPr>
          <p:cNvPr id="3" name="Content Placeholder 2"/>
          <p:cNvSpPr>
            <a:spLocks noGrp="1"/>
          </p:cNvSpPr>
          <p:nvPr>
            <p:ph idx="1"/>
          </p:nvPr>
        </p:nvSpPr>
        <p:spPr>
          <a:xfrm>
            <a:off x="381000" y="2340429"/>
            <a:ext cx="11484429" cy="4517571"/>
          </a:xfrm>
        </p:spPr>
        <p:txBody>
          <a:bodyPr>
            <a:normAutofit/>
          </a:bodyPr>
          <a:lstStyle/>
          <a:p>
            <a:r>
              <a:rPr lang="en-US" sz="2000" b="1" dirty="0"/>
              <a:t>The pygmy tribes are found in central Africa, and while they comprise several tribes, the general term is used to describe people whose adult males are less than fifty-nine inches tall.  Although there are several theories as to the reason for their tiny stature, no one has truly pinpointed the reason.  </a:t>
            </a:r>
          </a:p>
          <a:p>
            <a:endParaRPr lang="en-US" sz="2000" b="1" dirty="0"/>
          </a:p>
          <a:p>
            <a:r>
              <a:rPr lang="en-US" sz="2000" b="1" dirty="0"/>
              <a:t>The pygmies, who are a largely primitive, forest dwelling people, have suffered terribly during Congolese civil wars fought in the region.  Pygmy representatives have appealed desperately to the United Nations, claiming that rebel factions such as the Movement for the Liberation of the Congo have been hunting and cannibalizing their people as though they were wild animals.  There are only an estimated 500,000 pygmies remaining, and their numbers are sharply declining in the face of slaughter and deforestation.</a:t>
            </a:r>
          </a:p>
        </p:txBody>
      </p:sp>
    </p:spTree>
    <p:extLst>
      <p:ext uri="{BB962C8B-B14F-4D97-AF65-F5344CB8AC3E}">
        <p14:creationId xmlns:p14="http://schemas.microsoft.com/office/powerpoint/2010/main" val="3518103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990600" y="0"/>
            <a:ext cx="9504946" cy="6858000"/>
          </a:xfrm>
          <a:prstGeom prst="rect">
            <a:avLst/>
          </a:prstGeom>
        </p:spPr>
      </p:pic>
    </p:spTree>
    <p:extLst>
      <p:ext uri="{BB962C8B-B14F-4D97-AF65-F5344CB8AC3E}">
        <p14:creationId xmlns:p14="http://schemas.microsoft.com/office/powerpoint/2010/main" val="2985125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Native American Genocide</a:t>
            </a:r>
          </a:p>
        </p:txBody>
      </p:sp>
      <p:sp>
        <p:nvSpPr>
          <p:cNvPr id="3" name="Content Placeholder 2"/>
          <p:cNvSpPr>
            <a:spLocks noGrp="1"/>
          </p:cNvSpPr>
          <p:nvPr>
            <p:ph idx="1"/>
          </p:nvPr>
        </p:nvSpPr>
        <p:spPr>
          <a:xfrm>
            <a:off x="0" y="2242457"/>
            <a:ext cx="12192000" cy="4615543"/>
          </a:xfrm>
        </p:spPr>
        <p:txBody>
          <a:bodyPr>
            <a:normAutofit/>
          </a:bodyPr>
          <a:lstStyle/>
          <a:p>
            <a:r>
              <a:rPr lang="en-US" b="1" dirty="0"/>
              <a:t>It is impossible to determine exactly how many natives were present in the Americas before the arrival of Christopher Columbus; but even conservative estimates usually put the number at a minimum of one million.  In the years following 1492, a deluge of Europeans arrived, each wave more determined than the last to seize control of the New World’s vast natural resources.  The only thing standing in their way were the native populations, who, as it turned out, weren’t always willing to share.  </a:t>
            </a:r>
          </a:p>
          <a:p>
            <a:endParaRPr lang="en-US" b="1" dirty="0"/>
          </a:p>
          <a:p>
            <a:r>
              <a:rPr lang="en-US" b="1" dirty="0"/>
              <a:t>In South America, Francisco Pizarro slaughtered the Inca.  In Mexico, </a:t>
            </a:r>
            <a:r>
              <a:rPr lang="en-US" b="1" dirty="0" err="1"/>
              <a:t>Hernán</a:t>
            </a:r>
            <a:r>
              <a:rPr lang="en-US" b="1" dirty="0"/>
              <a:t> Cortés destroyed the Aztecs.  But most devastating of all to the native populations was disease—notably smallpox—for which they had no immunity.  Whether or not the Europeans intentionally sought to infect the indigenous people is a highly contentious point—but regardless, the result was horrifying.</a:t>
            </a:r>
          </a:p>
          <a:p>
            <a:endParaRPr lang="en-US" b="1" dirty="0"/>
          </a:p>
          <a:p>
            <a:r>
              <a:rPr lang="en-US" b="1" dirty="0"/>
              <a:t>Millions and millions of natives perished, to the point where wolves were devouring them alive as they writhed in their villages.  Today, the population of Native Americans is widely scattered, and many tribes and ancient customs have been lost forever.</a:t>
            </a:r>
          </a:p>
        </p:txBody>
      </p:sp>
    </p:spTree>
    <p:extLst>
      <p:ext uri="{BB962C8B-B14F-4D97-AF65-F5344CB8AC3E}">
        <p14:creationId xmlns:p14="http://schemas.microsoft.com/office/powerpoint/2010/main" val="3426571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03376" y="0"/>
            <a:ext cx="9143999" cy="6858000"/>
          </a:xfrm>
          <a:prstGeom prst="rect">
            <a:avLst/>
          </a:prstGeom>
        </p:spPr>
      </p:pic>
    </p:spTree>
    <p:extLst>
      <p:ext uri="{BB962C8B-B14F-4D97-AF65-F5344CB8AC3E}">
        <p14:creationId xmlns:p14="http://schemas.microsoft.com/office/powerpoint/2010/main" val="143320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“Stolen Generations” of Aboriginals</a:t>
            </a:r>
          </a:p>
        </p:txBody>
      </p:sp>
      <p:sp>
        <p:nvSpPr>
          <p:cNvPr id="3" name="Content Placeholder 2"/>
          <p:cNvSpPr>
            <a:spLocks noGrp="1"/>
          </p:cNvSpPr>
          <p:nvPr>
            <p:ph idx="1"/>
          </p:nvPr>
        </p:nvSpPr>
        <p:spPr>
          <a:xfrm>
            <a:off x="1" y="2209797"/>
            <a:ext cx="12191999" cy="4550229"/>
          </a:xfrm>
        </p:spPr>
        <p:txBody>
          <a:bodyPr>
            <a:noAutofit/>
          </a:bodyPr>
          <a:lstStyle/>
          <a:p>
            <a:r>
              <a:rPr lang="en-US" sz="2400" b="1" dirty="0"/>
              <a:t>The Aborigines are among the most ancient races in all the world.  Recent DNA tests indicate that they are of Asian origin, having arrived in Australia 50,000 years ago or more.  Beginning in 1909 (and continuing into the 1970s), the Australian government instituted a policy of removing Aboriginal children from their parents.</a:t>
            </a:r>
          </a:p>
          <a:p>
            <a:r>
              <a:rPr lang="en-US" sz="2400" b="1" dirty="0" smtClean="0"/>
              <a:t>The </a:t>
            </a:r>
            <a:r>
              <a:rPr lang="en-US" sz="2400" b="1" dirty="0"/>
              <a:t>precise motivation behind this program is still up for debate, with some claiming they were taken in order to “protect” them from the primitive ways of their parents. Others believe that the children were taken to either prevent miscegenation with whites, or to encourage it—the aim in both cases being to destroy any trace of their native heritage.  Historians debate whether this constituted genocide at all, but in 2008, the Australian government proffered a formal apology to the “stolen generation.”</a:t>
            </a:r>
          </a:p>
        </p:txBody>
      </p:sp>
    </p:spTree>
    <p:extLst>
      <p:ext uri="{BB962C8B-B14F-4D97-AF65-F5344CB8AC3E}">
        <p14:creationId xmlns:p14="http://schemas.microsoft.com/office/powerpoint/2010/main" val="2703358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0701867" cy="6858000"/>
          </a:xfrm>
          <a:prstGeom prst="rect">
            <a:avLst/>
          </a:prstGeom>
        </p:spPr>
      </p:pic>
    </p:spTree>
    <p:extLst>
      <p:ext uri="{BB962C8B-B14F-4D97-AF65-F5344CB8AC3E}">
        <p14:creationId xmlns:p14="http://schemas.microsoft.com/office/powerpoint/2010/main" val="32910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Armenian Genocide</a:t>
            </a:r>
          </a:p>
        </p:txBody>
      </p:sp>
      <p:sp>
        <p:nvSpPr>
          <p:cNvPr id="3" name="Content Placeholder 2"/>
          <p:cNvSpPr>
            <a:spLocks noGrp="1"/>
          </p:cNvSpPr>
          <p:nvPr>
            <p:ph idx="1"/>
          </p:nvPr>
        </p:nvSpPr>
        <p:spPr>
          <a:xfrm>
            <a:off x="0" y="2264231"/>
            <a:ext cx="12115800" cy="4593769"/>
          </a:xfrm>
        </p:spPr>
        <p:txBody>
          <a:bodyPr>
            <a:normAutofit/>
          </a:bodyPr>
          <a:lstStyle/>
          <a:p>
            <a:r>
              <a:rPr lang="en-US" b="1" dirty="0"/>
              <a:t>The Ottoman Empire, whose center point during its declining years was modern-day Turkey, was responsible for a great many human rights violations—none more horrifying than the Armenian Genocide.  Beginning in 1915, while the rest of the world was distracted by World War One, the Ottomans turned fiercely on the Armenians, a Christian minority.</a:t>
            </a:r>
          </a:p>
          <a:p>
            <a:endParaRPr lang="en-US" b="1" dirty="0"/>
          </a:p>
          <a:p>
            <a:r>
              <a:rPr lang="en-US" b="1" dirty="0"/>
              <a:t>Although not so nearly well known as the Holocaust, this genocide was every bit as horrible.  Able-bodied men were slaughtered, and women and children were forced to embark on death marches through the Syrian desert.  Entire villages were burned to the ground with their inhabitants still inside, and boatloads of Armenians were taken out into the Black Sea and sunk.  There were at least two dozen concentration camps established, where poisoning and gassing occurred.  </a:t>
            </a:r>
          </a:p>
          <a:p>
            <a:endParaRPr lang="en-US" b="1" dirty="0"/>
          </a:p>
          <a:p>
            <a:r>
              <a:rPr lang="en-US" b="1" dirty="0"/>
              <a:t>Innocent children were injected by Turkish doctors with the blood of typhoid fever patients.  Again, the true death counts are up for debate, but estimates of between 600,000 and 1.8 million dead Armenians have been advanced.</a:t>
            </a:r>
          </a:p>
        </p:txBody>
      </p:sp>
    </p:spTree>
    <p:extLst>
      <p:ext uri="{BB962C8B-B14F-4D97-AF65-F5344CB8AC3E}">
        <p14:creationId xmlns:p14="http://schemas.microsoft.com/office/powerpoint/2010/main" val="2111482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68332" y="0"/>
            <a:ext cx="9086490" cy="6858000"/>
          </a:xfrm>
          <a:prstGeom prst="rect">
            <a:avLst/>
          </a:prstGeom>
        </p:spPr>
      </p:pic>
    </p:spTree>
    <p:extLst>
      <p:ext uri="{BB962C8B-B14F-4D97-AF65-F5344CB8AC3E}">
        <p14:creationId xmlns:p14="http://schemas.microsoft.com/office/powerpoint/2010/main" val="632426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Bosnian Genocide</a:t>
            </a:r>
          </a:p>
        </p:txBody>
      </p:sp>
      <p:sp>
        <p:nvSpPr>
          <p:cNvPr id="3" name="Content Placeholder 2"/>
          <p:cNvSpPr>
            <a:spLocks noGrp="1"/>
          </p:cNvSpPr>
          <p:nvPr>
            <p:ph idx="1"/>
          </p:nvPr>
        </p:nvSpPr>
        <p:spPr>
          <a:xfrm>
            <a:off x="304800" y="2340429"/>
            <a:ext cx="11800114" cy="4430485"/>
          </a:xfrm>
        </p:spPr>
        <p:txBody>
          <a:bodyPr>
            <a:normAutofit/>
          </a:bodyPr>
          <a:lstStyle/>
          <a:p>
            <a:r>
              <a:rPr lang="en-US" sz="2400" b="1" dirty="0"/>
              <a:t>The fall of the Soviet Union had far-ranging sociopolitical consequences, none more devastating than in former Yugoslavia.  Beginning in 1990, the country began splintering into republics, leading to intense ethnic tensions and population displacement.  </a:t>
            </a:r>
          </a:p>
          <a:p>
            <a:endParaRPr lang="en-US" sz="2400" b="1" dirty="0"/>
          </a:p>
          <a:p>
            <a:r>
              <a:rPr lang="en-US" sz="2400" b="1" dirty="0"/>
              <a:t>The worst of the crimes occurred in the newly-formed Bosnia, with General Ratko </a:t>
            </a:r>
            <a:r>
              <a:rPr lang="en-US" sz="2400" b="1" dirty="0" err="1"/>
              <a:t>Mladić</a:t>
            </a:r>
            <a:r>
              <a:rPr lang="en-US" sz="2400" b="1" dirty="0"/>
              <a:t> of the Army of </a:t>
            </a:r>
            <a:r>
              <a:rPr lang="en-US" sz="2400" b="1" dirty="0" err="1"/>
              <a:t>Republika</a:t>
            </a:r>
            <a:r>
              <a:rPr lang="en-US" sz="2400" b="1" dirty="0"/>
              <a:t> </a:t>
            </a:r>
            <a:r>
              <a:rPr lang="en-US" sz="2400" b="1" dirty="0" err="1"/>
              <a:t>Srpska</a:t>
            </a:r>
            <a:r>
              <a:rPr lang="en-US" sz="2400" b="1" dirty="0"/>
              <a:t> leading the execution of thousands of Bosnian Muslims and Serbs in an attempt to “ethnically cleanse” the area.  A measure of peace in the area was finally established in 1995, but only in the wake of more than twenty thousand casualties—most of them the result of executions, fires, rapes, and even public beheadings.</a:t>
            </a:r>
          </a:p>
        </p:txBody>
      </p:sp>
    </p:spTree>
    <p:extLst>
      <p:ext uri="{BB962C8B-B14F-4D97-AF65-F5344CB8AC3E}">
        <p14:creationId xmlns:p14="http://schemas.microsoft.com/office/powerpoint/2010/main" val="3284859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Genocide </a:t>
            </a:r>
            <a:endParaRPr lang="en-US" dirty="0"/>
          </a:p>
        </p:txBody>
      </p:sp>
      <p:sp>
        <p:nvSpPr>
          <p:cNvPr id="3" name="Content Placeholder 2"/>
          <p:cNvSpPr>
            <a:spLocks noGrp="1"/>
          </p:cNvSpPr>
          <p:nvPr>
            <p:ph idx="1"/>
          </p:nvPr>
        </p:nvSpPr>
        <p:spPr>
          <a:xfrm>
            <a:off x="1154954" y="2603500"/>
            <a:ext cx="10177075" cy="3416300"/>
          </a:xfrm>
        </p:spPr>
        <p:txBody>
          <a:bodyPr>
            <a:noAutofit/>
          </a:bodyPr>
          <a:lstStyle/>
          <a:p>
            <a:r>
              <a:rPr lang="en-US" sz="2400" b="1" dirty="0"/>
              <a:t>Even the very definition of genocide is contested, but generally speaking, it refers to the intentional destruction of a particular race, ethnicity, religious group, or nationality.  Genocides have occurred (and continue to occur)  in every corner of the globe, in societies ancient and modern, for reasons as diverse as the acquisition of land and resources, to the demented hatred of a single man.  Some scientists have even gone so far as to assert that genocide led to the extinction of Neanderthal man.  Here are ten of the most heinous incidents in human history:</a:t>
            </a:r>
          </a:p>
        </p:txBody>
      </p:sp>
    </p:spTree>
    <p:extLst>
      <p:ext uri="{BB962C8B-B14F-4D97-AF65-F5344CB8AC3E}">
        <p14:creationId xmlns:p14="http://schemas.microsoft.com/office/powerpoint/2010/main" val="2504831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80867" y="0"/>
            <a:ext cx="9873019" cy="6858000"/>
          </a:xfrm>
          <a:prstGeom prst="rect">
            <a:avLst/>
          </a:prstGeom>
        </p:spPr>
      </p:pic>
    </p:spTree>
    <p:extLst>
      <p:ext uri="{BB962C8B-B14F-4D97-AF65-F5344CB8AC3E}">
        <p14:creationId xmlns:p14="http://schemas.microsoft.com/office/powerpoint/2010/main" val="1729369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057" y="511629"/>
            <a:ext cx="9503229" cy="1447800"/>
          </a:xfrm>
        </p:spPr>
        <p:txBody>
          <a:bodyPr/>
          <a:lstStyle/>
          <a:p>
            <a:r>
              <a:rPr lang="en-US" dirty="0"/>
              <a:t>The </a:t>
            </a:r>
            <a:r>
              <a:rPr lang="en-US" dirty="0" smtClean="0"/>
              <a:t>Holocaust – usually considered the worst instance of genocide in history</a:t>
            </a:r>
            <a:endParaRPr lang="en-US" dirty="0"/>
          </a:p>
        </p:txBody>
      </p:sp>
      <p:sp>
        <p:nvSpPr>
          <p:cNvPr id="3" name="Content Placeholder 2"/>
          <p:cNvSpPr>
            <a:spLocks noGrp="1"/>
          </p:cNvSpPr>
          <p:nvPr>
            <p:ph idx="1"/>
          </p:nvPr>
        </p:nvSpPr>
        <p:spPr>
          <a:xfrm>
            <a:off x="-97970" y="2296886"/>
            <a:ext cx="12289970" cy="4561114"/>
          </a:xfrm>
        </p:spPr>
        <p:txBody>
          <a:bodyPr>
            <a:noAutofit/>
          </a:bodyPr>
          <a:lstStyle/>
          <a:p>
            <a:r>
              <a:rPr lang="en-US" b="1" dirty="0"/>
              <a:t>Since ancient times, the Jews have been highly persecuted by Egyptians, Romans, and Christians alike.  But few genocides have been as sweeping or well-documented as the </a:t>
            </a:r>
            <a:r>
              <a:rPr lang="en-US" b="1" dirty="0" err="1"/>
              <a:t>the</a:t>
            </a:r>
            <a:r>
              <a:rPr lang="en-US" b="1" dirty="0"/>
              <a:t> Nazi Holocaust, Adolf Hitler’s “final solution to the Jewish question.”  </a:t>
            </a:r>
          </a:p>
          <a:p>
            <a:endParaRPr lang="en-US" b="1" dirty="0"/>
          </a:p>
          <a:p>
            <a:r>
              <a:rPr lang="en-US" b="1" dirty="0"/>
              <a:t>It is important to understand the socioeconomic state of Germany in the years following World War One; the country had acquired a massive debt, and forced war reparations utterly destroyed their economy.  Inflation was so bad that normal families’ entire life savings were depleted on few loaves of bread.  </a:t>
            </a:r>
          </a:p>
          <a:p>
            <a:endParaRPr lang="en-US" b="1" dirty="0"/>
          </a:p>
          <a:p>
            <a:r>
              <a:rPr lang="en-US" b="1" dirty="0"/>
              <a:t>In the midst of this chaos, Hitler preached his message of hate, using the Jews as the scapegoat for Germany’s fall from grace.  The rest is etched into history; the Jews were herded into ghettos, and eventually shuttled in train cars to concentration camps, where they were murdered and tortured in the most inconceivable fashion.  By 1945, when the camps were liberated, at least six million Jews had been killed.</a:t>
            </a:r>
          </a:p>
        </p:txBody>
      </p:sp>
    </p:spTree>
    <p:extLst>
      <p:ext uri="{BB962C8B-B14F-4D97-AF65-F5344CB8AC3E}">
        <p14:creationId xmlns:p14="http://schemas.microsoft.com/office/powerpoint/2010/main" val="2420200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25271" y="0"/>
            <a:ext cx="9739900" cy="6858000"/>
          </a:xfrm>
          <a:prstGeom prst="rect">
            <a:avLst/>
          </a:prstGeom>
        </p:spPr>
      </p:pic>
    </p:spTree>
    <p:extLst>
      <p:ext uri="{BB962C8B-B14F-4D97-AF65-F5344CB8AC3E}">
        <p14:creationId xmlns:p14="http://schemas.microsoft.com/office/powerpoint/2010/main" val="639365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057" y="478970"/>
            <a:ext cx="5802086" cy="5845629"/>
          </a:xfrm>
        </p:spPr>
        <p:txBody>
          <a:bodyPr/>
          <a:lstStyle/>
          <a:p>
            <a:r>
              <a:rPr lang="en-US" sz="1600" b="1" dirty="0"/>
              <a:t> For genocide to happen, there must be certain preconditions. Foremost among them is a national culture that does not place a high value on human life. A totalitarian society, with its assumed superior ideology, is also a precondition for genocidal acts. In addition, members of the dominant society must perceive their potential victims as less than fully human: as "pagans," "savages," "uncouth barbarians," "unbelievers," "effete degenerates," "ritual outlaws," "racial inferiors," "class antagonists," "counterrevolutionaries," and so on</a:t>
            </a:r>
            <a:r>
              <a:rPr lang="en-US" sz="1600" b="1" dirty="0" smtClean="0"/>
              <a:t>. </a:t>
            </a:r>
            <a:r>
              <a:rPr lang="en-US" sz="1600" b="1" dirty="0"/>
              <a:t>In themselves, these conditions are not enough for the perpetrators to commit genocide. To do that—that is, to commit genocide—the perpetrators need a strong, centralized authority and bureaucratic organization as well as pathological individuals and criminals. Also required is a campaign of vilification and dehumanization of the victims by the perpetrators, who are usually new states or new regimes attempting to impose conformity to a new ideology and its model of society.</a:t>
            </a:r>
            <a:br>
              <a:rPr lang="en-US" sz="1600" b="1" dirty="0"/>
            </a:br>
            <a:r>
              <a:rPr lang="en-US" sz="1600" b="1" dirty="0"/>
              <a:t>    — M. Hassan </a:t>
            </a:r>
            <a:r>
              <a:rPr lang="en-US" sz="1600" b="1" dirty="0" err="1"/>
              <a:t>Kakar</a:t>
            </a:r>
            <a:endParaRPr lang="en-US" sz="1600" b="1" dirty="0"/>
          </a:p>
        </p:txBody>
      </p:sp>
      <p:sp>
        <p:nvSpPr>
          <p:cNvPr id="3" name="Text Placeholder 2"/>
          <p:cNvSpPr>
            <a:spLocks noGrp="1"/>
          </p:cNvSpPr>
          <p:nvPr>
            <p:ph type="body" idx="1"/>
          </p:nvPr>
        </p:nvSpPr>
        <p:spPr>
          <a:xfrm>
            <a:off x="6716487" y="2677644"/>
            <a:ext cx="5475514" cy="2283824"/>
          </a:xfrm>
        </p:spPr>
        <p:txBody>
          <a:bodyPr>
            <a:normAutofit/>
          </a:bodyPr>
          <a:lstStyle/>
          <a:p>
            <a:r>
              <a:rPr lang="en-US" sz="2800" b="1" dirty="0"/>
              <a:t>Additions by Joe Naumann, UMSL</a:t>
            </a:r>
          </a:p>
        </p:txBody>
      </p:sp>
    </p:spTree>
    <p:extLst>
      <p:ext uri="{BB962C8B-B14F-4D97-AF65-F5344CB8AC3E}">
        <p14:creationId xmlns:p14="http://schemas.microsoft.com/office/powerpoint/2010/main" val="2880720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a:xfrm>
            <a:off x="1154954" y="2603500"/>
            <a:ext cx="9730760" cy="4254500"/>
          </a:xfrm>
        </p:spPr>
        <p:txBody>
          <a:bodyPr>
            <a:normAutofit/>
          </a:bodyPr>
          <a:lstStyle/>
          <a:p>
            <a:r>
              <a:rPr lang="en-US" sz="2000" b="1" dirty="0"/>
              <a:t>The 'Age of Totalitarianism' included nearly all of the infamous examples of genocide in modern history, headed by the Jewish Holocaust, but also comprising the mass murders and purges of the Communist world, other mass killings carried out by Nazi Germany and its allies, and also the Armenian genocide of 1915. All these slaughters, it is argued here, had a common origin, the collapse of the elite structure and normal modes of government of much of central, eastern and southern Europe as a result of the First World War, without which surely neither Communism nor Fascism would have existed except in the minds of unknown agitators and crackpots.</a:t>
            </a:r>
          </a:p>
          <a:p>
            <a:r>
              <a:rPr lang="en-US" sz="2000" b="1" dirty="0"/>
              <a:t>— William Rubinstein, Genocide: a history</a:t>
            </a:r>
          </a:p>
        </p:txBody>
      </p:sp>
    </p:spTree>
    <p:extLst>
      <p:ext uri="{BB962C8B-B14F-4D97-AF65-F5344CB8AC3E}">
        <p14:creationId xmlns:p14="http://schemas.microsoft.com/office/powerpoint/2010/main" val="1837924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878917" cy="706964"/>
          </a:xfrm>
        </p:spPr>
        <p:txBody>
          <a:bodyPr/>
          <a:lstStyle/>
          <a:p>
            <a:r>
              <a:rPr lang="en-US" dirty="0" smtClean="0"/>
              <a:t>Other documented instances of genocide</a:t>
            </a:r>
            <a:endParaRPr lang="en-US" dirty="0"/>
          </a:p>
        </p:txBody>
      </p:sp>
      <p:sp>
        <p:nvSpPr>
          <p:cNvPr id="3" name="Content Placeholder 2"/>
          <p:cNvSpPr>
            <a:spLocks noGrp="1"/>
          </p:cNvSpPr>
          <p:nvPr>
            <p:ph sz="half" idx="1"/>
          </p:nvPr>
        </p:nvSpPr>
        <p:spPr>
          <a:xfrm>
            <a:off x="1154954" y="2296886"/>
            <a:ext cx="4825158" cy="4561114"/>
          </a:xfrm>
        </p:spPr>
        <p:txBody>
          <a:bodyPr>
            <a:normAutofit lnSpcReduction="10000"/>
          </a:bodyPr>
          <a:lstStyle/>
          <a:p>
            <a:r>
              <a:rPr lang="en-US" dirty="0" err="1"/>
              <a:t>Dzungar</a:t>
            </a:r>
            <a:r>
              <a:rPr lang="en-US" dirty="0"/>
              <a:t> Mongols (1750s) </a:t>
            </a:r>
            <a:endParaRPr lang="en-US" dirty="0" smtClean="0"/>
          </a:p>
          <a:p>
            <a:r>
              <a:rPr lang="en-US" dirty="0" smtClean="0"/>
              <a:t>Herero </a:t>
            </a:r>
            <a:r>
              <a:rPr lang="en-US" dirty="0"/>
              <a:t>and Namaqua (1904–07) </a:t>
            </a:r>
            <a:endParaRPr lang="en-US" dirty="0" smtClean="0"/>
          </a:p>
          <a:p>
            <a:r>
              <a:rPr lang="en-US" dirty="0" smtClean="0"/>
              <a:t>Ottoman </a:t>
            </a:r>
            <a:r>
              <a:rPr lang="en-US" dirty="0"/>
              <a:t>genocide Greek (1914–23) </a:t>
            </a:r>
            <a:endParaRPr lang="en-US" dirty="0" smtClean="0"/>
          </a:p>
          <a:p>
            <a:r>
              <a:rPr lang="en-US" dirty="0" smtClean="0"/>
              <a:t>Assyrian </a:t>
            </a:r>
            <a:r>
              <a:rPr lang="en-US" dirty="0"/>
              <a:t>(1914–25</a:t>
            </a:r>
            <a:r>
              <a:rPr lang="en-US" dirty="0" smtClean="0"/>
              <a:t>)) </a:t>
            </a:r>
          </a:p>
          <a:p>
            <a:r>
              <a:rPr lang="en-US" dirty="0" smtClean="0"/>
              <a:t>Holodomor </a:t>
            </a:r>
            <a:r>
              <a:rPr lang="en-US" dirty="0"/>
              <a:t>(1932–33) </a:t>
            </a:r>
            <a:endParaRPr lang="en-US" dirty="0" smtClean="0"/>
          </a:p>
          <a:p>
            <a:r>
              <a:rPr lang="en-US" dirty="0" smtClean="0"/>
              <a:t>Nanking </a:t>
            </a:r>
            <a:r>
              <a:rPr lang="en-US" dirty="0"/>
              <a:t>Massacre (1937-1938) </a:t>
            </a:r>
            <a:endParaRPr lang="en-US" dirty="0" smtClean="0"/>
          </a:p>
          <a:p>
            <a:r>
              <a:rPr lang="en-US" dirty="0"/>
              <a:t> Final Solution </a:t>
            </a:r>
            <a:r>
              <a:rPr lang="en-US" dirty="0" err="1"/>
              <a:t>Porajmos</a:t>
            </a:r>
            <a:r>
              <a:rPr lang="en-US" dirty="0"/>
              <a:t> </a:t>
            </a:r>
            <a:r>
              <a:rPr lang="en-US" dirty="0" smtClean="0"/>
              <a:t>Bangladesh </a:t>
            </a:r>
            <a:r>
              <a:rPr lang="en-US" dirty="0"/>
              <a:t>(1971) </a:t>
            </a:r>
            <a:endParaRPr lang="en-US" dirty="0" smtClean="0"/>
          </a:p>
          <a:p>
            <a:r>
              <a:rPr lang="en-US" dirty="0" smtClean="0"/>
              <a:t>Cambodian </a:t>
            </a:r>
            <a:r>
              <a:rPr lang="en-US" dirty="0"/>
              <a:t>(1975–79) </a:t>
            </a:r>
            <a:endParaRPr lang="en-US" dirty="0" smtClean="0"/>
          </a:p>
          <a:p>
            <a:r>
              <a:rPr lang="en-US" dirty="0" smtClean="0"/>
              <a:t>Guatemalan </a:t>
            </a:r>
            <a:r>
              <a:rPr lang="en-US" dirty="0"/>
              <a:t>Mayans (1981–83) </a:t>
            </a:r>
            <a:endParaRPr lang="en-US" dirty="0" smtClean="0"/>
          </a:p>
          <a:p>
            <a:r>
              <a:rPr lang="en-US" dirty="0" smtClean="0"/>
              <a:t>Darfur </a:t>
            </a:r>
            <a:r>
              <a:rPr lang="en-US" dirty="0"/>
              <a:t>(2003–) </a:t>
            </a:r>
            <a:endParaRPr lang="en-US" dirty="0" smtClean="0"/>
          </a:p>
          <a:p>
            <a:r>
              <a:rPr lang="en-US" dirty="0" smtClean="0"/>
              <a:t>Yazidi </a:t>
            </a:r>
            <a:r>
              <a:rPr lang="en-US" dirty="0"/>
              <a:t>(2014–)</a:t>
            </a:r>
          </a:p>
          <a:p>
            <a:endParaRPr lang="en-US" dirty="0"/>
          </a:p>
          <a:p>
            <a:endParaRPr lang="en-US" dirty="0"/>
          </a:p>
        </p:txBody>
      </p:sp>
      <p:sp>
        <p:nvSpPr>
          <p:cNvPr id="4" name="Content Placeholder 3"/>
          <p:cNvSpPr>
            <a:spLocks noGrp="1"/>
          </p:cNvSpPr>
          <p:nvPr>
            <p:ph sz="half" idx="2"/>
          </p:nvPr>
        </p:nvSpPr>
        <p:spPr>
          <a:xfrm>
            <a:off x="6208712" y="2296886"/>
            <a:ext cx="4825159" cy="4561114"/>
          </a:xfrm>
        </p:spPr>
        <p:txBody>
          <a:bodyPr>
            <a:normAutofit lnSpcReduction="10000"/>
          </a:bodyPr>
          <a:lstStyle/>
          <a:p>
            <a:r>
              <a:rPr lang="en-US" sz="2400" b="1" dirty="0" smtClean="0"/>
              <a:t>These are only the tip of the “iceberg” – many are undocumented or lost in the past.</a:t>
            </a:r>
          </a:p>
          <a:p>
            <a:pPr lvl="1"/>
            <a:r>
              <a:rPr lang="en-US" sz="2200" dirty="0" smtClean="0"/>
              <a:t>Indigenous people of the Amazon Basin exterminated by land “developers”</a:t>
            </a:r>
          </a:p>
          <a:p>
            <a:pPr lvl="1"/>
            <a:r>
              <a:rPr lang="en-US" sz="2200" dirty="0" smtClean="0"/>
              <a:t>Reduction of the population of Hottentots and Bushmen in Southern Africa by the Bantu migration and European colonization.</a:t>
            </a:r>
            <a:endParaRPr lang="en-US" sz="2200" dirty="0"/>
          </a:p>
        </p:txBody>
      </p:sp>
    </p:spTree>
    <p:extLst>
      <p:ext uri="{BB962C8B-B14F-4D97-AF65-F5344CB8AC3E}">
        <p14:creationId xmlns:p14="http://schemas.microsoft.com/office/powerpoint/2010/main" val="3770389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1622862"/>
              </p:ext>
            </p:extLst>
          </p:nvPr>
        </p:nvGraphicFramePr>
        <p:xfrm>
          <a:off x="201706" y="564776"/>
          <a:ext cx="11887200" cy="6313502"/>
        </p:xfrm>
        <a:graphic>
          <a:graphicData uri="http://schemas.openxmlformats.org/drawingml/2006/table">
            <a:tbl>
              <a:tblPr/>
              <a:tblGrid>
                <a:gridCol w="1716461"/>
                <a:gridCol w="4814872"/>
                <a:gridCol w="5355867"/>
              </a:tblGrid>
              <a:tr h="279347">
                <a:tc>
                  <a:txBody>
                    <a:bodyPr/>
                    <a:lstStyle/>
                    <a:p>
                      <a:r>
                        <a:rPr lang="en-US" sz="1800" b="1" dirty="0">
                          <a:effectLst/>
                        </a:rPr>
                        <a:t>Stage</a:t>
                      </a:r>
                      <a:endParaRPr lang="en-US" sz="1400" b="1" dirty="0">
                        <a:effectLst/>
                      </a:endParaRPr>
                    </a:p>
                  </a:txBody>
                  <a:tcPr marL="25306" marR="25306" marT="12653" marB="12653" anchor="ctr">
                    <a:lnL>
                      <a:noFill/>
                    </a:lnL>
                    <a:lnR>
                      <a:noFill/>
                    </a:lnR>
                    <a:lnT>
                      <a:noFill/>
                    </a:lnT>
                    <a:lnB>
                      <a:noFill/>
                    </a:lnB>
                    <a:solidFill>
                      <a:schemeClr val="accent5">
                        <a:lumMod val="20000"/>
                        <a:lumOff val="80000"/>
                      </a:schemeClr>
                    </a:solidFill>
                  </a:tcPr>
                </a:tc>
                <a:tc>
                  <a:txBody>
                    <a:bodyPr/>
                    <a:lstStyle/>
                    <a:p>
                      <a:r>
                        <a:rPr lang="en-US" sz="1800" b="1" dirty="0">
                          <a:effectLst/>
                        </a:rPr>
                        <a:t>Characteristics</a:t>
                      </a:r>
                    </a:p>
                  </a:txBody>
                  <a:tcPr marL="25306" marR="25306" marT="12653" marB="12653" anchor="ctr">
                    <a:lnL>
                      <a:noFill/>
                    </a:lnL>
                    <a:lnR>
                      <a:noFill/>
                    </a:lnR>
                    <a:lnT>
                      <a:noFill/>
                    </a:lnT>
                    <a:lnB>
                      <a:noFill/>
                    </a:lnB>
                    <a:solidFill>
                      <a:schemeClr val="accent5">
                        <a:lumMod val="20000"/>
                        <a:lumOff val="80000"/>
                      </a:schemeClr>
                    </a:solidFill>
                  </a:tcPr>
                </a:tc>
                <a:tc>
                  <a:txBody>
                    <a:bodyPr/>
                    <a:lstStyle/>
                    <a:p>
                      <a:r>
                        <a:rPr lang="en-US" sz="1800" b="1" dirty="0">
                          <a:effectLst/>
                        </a:rPr>
                        <a:t>Preventive measures</a:t>
                      </a:r>
                    </a:p>
                  </a:txBody>
                  <a:tcPr marL="25306" marR="25306" marT="12653" marB="12653" anchor="ctr">
                    <a:lnL>
                      <a:noFill/>
                    </a:lnL>
                    <a:lnR>
                      <a:noFill/>
                    </a:lnR>
                    <a:lnT>
                      <a:noFill/>
                    </a:lnT>
                    <a:lnB>
                      <a:noFill/>
                    </a:lnB>
                    <a:solidFill>
                      <a:schemeClr val="accent5">
                        <a:lumMod val="20000"/>
                        <a:lumOff val="80000"/>
                      </a:schemeClr>
                    </a:solidFill>
                  </a:tcPr>
                </a:tc>
              </a:tr>
              <a:tr h="650941">
                <a:tc>
                  <a:txBody>
                    <a:bodyPr/>
                    <a:lstStyle/>
                    <a:p>
                      <a:r>
                        <a:rPr lang="en-US" sz="1400" b="1" dirty="0"/>
                        <a:t>1.</a:t>
                      </a:r>
                      <a:br>
                        <a:rPr lang="en-US" sz="1400" b="1" dirty="0"/>
                      </a:br>
                      <a:r>
                        <a:rPr lang="en-US" sz="1400" b="1" dirty="0"/>
                        <a:t>Classification</a:t>
                      </a:r>
                    </a:p>
                  </a:txBody>
                  <a:tcPr marL="25306" marR="25306" marT="12653" marB="12653" anchor="ctr">
                    <a:lnL>
                      <a:noFill/>
                    </a:lnL>
                    <a:lnR>
                      <a:noFill/>
                    </a:lnR>
                    <a:lnT>
                      <a:noFill/>
                    </a:lnT>
                    <a:lnB>
                      <a:noFill/>
                    </a:lnB>
                    <a:solidFill>
                      <a:schemeClr val="accent5">
                        <a:lumMod val="20000"/>
                        <a:lumOff val="80000"/>
                      </a:schemeClr>
                    </a:solidFill>
                  </a:tcPr>
                </a:tc>
                <a:tc>
                  <a:txBody>
                    <a:bodyPr/>
                    <a:lstStyle/>
                    <a:p>
                      <a:r>
                        <a:rPr lang="en-US" sz="1400" b="1" dirty="0"/>
                        <a:t>People are divided into "us and them".</a:t>
                      </a:r>
                    </a:p>
                  </a:txBody>
                  <a:tcPr marL="25306" marR="25306" marT="12653" marB="12653" anchor="ctr">
                    <a:lnL>
                      <a:noFill/>
                    </a:lnL>
                    <a:lnR>
                      <a:noFill/>
                    </a:lnR>
                    <a:lnT>
                      <a:noFill/>
                    </a:lnT>
                    <a:lnB>
                      <a:noFill/>
                    </a:lnB>
                    <a:solidFill>
                      <a:schemeClr val="accent5">
                        <a:lumMod val="20000"/>
                        <a:lumOff val="80000"/>
                      </a:schemeClr>
                    </a:solidFill>
                  </a:tcPr>
                </a:tc>
                <a:tc>
                  <a:txBody>
                    <a:bodyPr/>
                    <a:lstStyle/>
                    <a:p>
                      <a:r>
                        <a:rPr lang="en-US" sz="1400" b="1" dirty="0"/>
                        <a:t>"The main preventive measure at this early stage is to develop universalistic institutions that transcend... divisions."</a:t>
                      </a:r>
                    </a:p>
                  </a:txBody>
                  <a:tcPr marL="25306" marR="25306" marT="12653" marB="12653" anchor="ctr">
                    <a:lnL>
                      <a:noFill/>
                    </a:lnL>
                    <a:lnR>
                      <a:noFill/>
                    </a:lnR>
                    <a:lnT>
                      <a:noFill/>
                    </a:lnT>
                    <a:lnB>
                      <a:noFill/>
                    </a:lnB>
                    <a:solidFill>
                      <a:schemeClr val="accent5">
                        <a:lumMod val="20000"/>
                        <a:lumOff val="80000"/>
                      </a:schemeClr>
                    </a:solidFill>
                  </a:tcPr>
                </a:tc>
              </a:tr>
              <a:tr h="650941">
                <a:tc>
                  <a:txBody>
                    <a:bodyPr/>
                    <a:lstStyle/>
                    <a:p>
                      <a:r>
                        <a:rPr lang="en-US" sz="1400" b="1" dirty="0"/>
                        <a:t>2.</a:t>
                      </a:r>
                      <a:br>
                        <a:rPr lang="en-US" sz="1400" b="1" dirty="0"/>
                      </a:br>
                      <a:r>
                        <a:rPr lang="en-US" sz="1400" b="1" dirty="0"/>
                        <a:t>Symbolization</a:t>
                      </a:r>
                    </a:p>
                  </a:txBody>
                  <a:tcPr marL="25306" marR="25306" marT="12653" marB="12653" anchor="ctr">
                    <a:lnL>
                      <a:noFill/>
                    </a:lnL>
                    <a:lnR>
                      <a:noFill/>
                    </a:lnR>
                    <a:lnT>
                      <a:noFill/>
                    </a:lnT>
                    <a:lnB>
                      <a:noFill/>
                    </a:lnB>
                    <a:solidFill>
                      <a:schemeClr val="accent5">
                        <a:lumMod val="20000"/>
                        <a:lumOff val="80000"/>
                      </a:schemeClr>
                    </a:solidFill>
                  </a:tcPr>
                </a:tc>
                <a:tc>
                  <a:txBody>
                    <a:bodyPr/>
                    <a:lstStyle/>
                    <a:p>
                      <a:r>
                        <a:rPr lang="en-US" sz="1400" b="1" dirty="0"/>
                        <a:t>"When combined with hatred, symbols may be forced upon unwilling members of pariah groups..."</a:t>
                      </a:r>
                    </a:p>
                  </a:txBody>
                  <a:tcPr marL="25306" marR="25306" marT="12653" marB="12653" anchor="ctr">
                    <a:lnL>
                      <a:noFill/>
                    </a:lnL>
                    <a:lnR>
                      <a:noFill/>
                    </a:lnR>
                    <a:lnT>
                      <a:noFill/>
                    </a:lnT>
                    <a:lnB>
                      <a:noFill/>
                    </a:lnB>
                    <a:solidFill>
                      <a:schemeClr val="accent5">
                        <a:lumMod val="20000"/>
                        <a:lumOff val="80000"/>
                      </a:schemeClr>
                    </a:solidFill>
                  </a:tcPr>
                </a:tc>
                <a:tc>
                  <a:txBody>
                    <a:bodyPr/>
                    <a:lstStyle/>
                    <a:p>
                      <a:r>
                        <a:rPr lang="en-US" sz="1400" b="1" dirty="0"/>
                        <a:t>"To combat symbolization, hate symbols can be legally forbidden as can hate speech".</a:t>
                      </a:r>
                    </a:p>
                  </a:txBody>
                  <a:tcPr marL="25306" marR="25306" marT="12653" marB="12653" anchor="ctr">
                    <a:lnL>
                      <a:noFill/>
                    </a:lnL>
                    <a:lnR>
                      <a:noFill/>
                    </a:lnR>
                    <a:lnT>
                      <a:noFill/>
                    </a:lnT>
                    <a:lnB>
                      <a:noFill/>
                    </a:lnB>
                    <a:solidFill>
                      <a:schemeClr val="accent5">
                        <a:lumMod val="20000"/>
                        <a:lumOff val="80000"/>
                      </a:schemeClr>
                    </a:solidFill>
                  </a:tcPr>
                </a:tc>
              </a:tr>
              <a:tr h="941478">
                <a:tc>
                  <a:txBody>
                    <a:bodyPr/>
                    <a:lstStyle/>
                    <a:p>
                      <a:r>
                        <a:rPr lang="en-US" sz="1400" b="1" dirty="0"/>
                        <a:t>3.</a:t>
                      </a:r>
                      <a:br>
                        <a:rPr lang="en-US" sz="1400" b="1" dirty="0"/>
                      </a:br>
                      <a:r>
                        <a:rPr lang="en-US" sz="1400" b="1" dirty="0"/>
                        <a:t>Dehumanization</a:t>
                      </a:r>
                    </a:p>
                  </a:txBody>
                  <a:tcPr marL="25306" marR="25306" marT="12653" marB="12653" anchor="ctr">
                    <a:lnL>
                      <a:noFill/>
                    </a:lnL>
                    <a:lnR>
                      <a:noFill/>
                    </a:lnR>
                    <a:lnT>
                      <a:noFill/>
                    </a:lnT>
                    <a:lnB>
                      <a:noFill/>
                    </a:lnB>
                    <a:solidFill>
                      <a:schemeClr val="accent5">
                        <a:lumMod val="20000"/>
                        <a:lumOff val="80000"/>
                      </a:schemeClr>
                    </a:solidFill>
                  </a:tcPr>
                </a:tc>
                <a:tc>
                  <a:txBody>
                    <a:bodyPr/>
                    <a:lstStyle/>
                    <a:p>
                      <a:r>
                        <a:rPr lang="en-US" sz="1400" b="1" dirty="0"/>
                        <a:t>"One group denies the humanity of the other group. Members of it are equated with animals, vermin, insects, or diseases."</a:t>
                      </a:r>
                    </a:p>
                  </a:txBody>
                  <a:tcPr marL="25306" marR="25306" marT="12653" marB="12653" anchor="ctr">
                    <a:lnL>
                      <a:noFill/>
                    </a:lnL>
                    <a:lnR>
                      <a:noFill/>
                    </a:lnR>
                    <a:lnT>
                      <a:noFill/>
                    </a:lnT>
                    <a:lnB>
                      <a:noFill/>
                    </a:lnB>
                    <a:solidFill>
                      <a:schemeClr val="accent5">
                        <a:lumMod val="20000"/>
                        <a:lumOff val="80000"/>
                      </a:schemeClr>
                    </a:solidFill>
                  </a:tcPr>
                </a:tc>
                <a:tc>
                  <a:txBody>
                    <a:bodyPr/>
                    <a:lstStyle/>
                    <a:p>
                      <a:r>
                        <a:rPr lang="en-US" sz="1400" b="1" dirty="0"/>
                        <a:t>"Local and international leaders should condemn the use of hate speech and make it culturally unacceptable. Leaders who incite genocide should be banned from international travel and have their foreign finances frozen."</a:t>
                      </a:r>
                    </a:p>
                  </a:txBody>
                  <a:tcPr marL="25306" marR="25306" marT="12653" marB="12653" anchor="ctr">
                    <a:lnL>
                      <a:noFill/>
                    </a:lnL>
                    <a:lnR>
                      <a:noFill/>
                    </a:lnR>
                    <a:lnT>
                      <a:noFill/>
                    </a:lnT>
                    <a:lnB>
                      <a:noFill/>
                    </a:lnB>
                    <a:solidFill>
                      <a:schemeClr val="accent5">
                        <a:lumMod val="20000"/>
                        <a:lumOff val="80000"/>
                      </a:schemeClr>
                    </a:solidFill>
                  </a:tcPr>
                </a:tc>
              </a:tr>
              <a:tr h="833718">
                <a:tc>
                  <a:txBody>
                    <a:bodyPr/>
                    <a:lstStyle/>
                    <a:p>
                      <a:r>
                        <a:rPr lang="en-US" sz="1400" b="1"/>
                        <a:t>4.</a:t>
                      </a:r>
                      <a:br>
                        <a:rPr lang="en-US" sz="1400" b="1"/>
                      </a:br>
                      <a:r>
                        <a:rPr lang="en-US" sz="1400" b="1"/>
                        <a:t>Organization</a:t>
                      </a:r>
                    </a:p>
                  </a:txBody>
                  <a:tcPr marL="25306" marR="25306" marT="12653" marB="12653" anchor="ctr">
                    <a:lnL>
                      <a:noFill/>
                    </a:lnL>
                    <a:lnR>
                      <a:noFill/>
                    </a:lnR>
                    <a:lnT>
                      <a:noFill/>
                    </a:lnT>
                    <a:lnB>
                      <a:noFill/>
                    </a:lnB>
                    <a:solidFill>
                      <a:schemeClr val="accent5">
                        <a:lumMod val="20000"/>
                        <a:lumOff val="80000"/>
                      </a:schemeClr>
                    </a:solidFill>
                  </a:tcPr>
                </a:tc>
                <a:tc>
                  <a:txBody>
                    <a:bodyPr/>
                    <a:lstStyle/>
                    <a:p>
                      <a:r>
                        <a:rPr lang="en-US" sz="1400" b="1" dirty="0"/>
                        <a:t>"Genocide is always organized... Special army units or militias are often trained and armed..."</a:t>
                      </a:r>
                    </a:p>
                  </a:txBody>
                  <a:tcPr marL="25306" marR="25306" marT="12653" marB="12653" anchor="ctr">
                    <a:lnL>
                      <a:noFill/>
                    </a:lnL>
                    <a:lnR>
                      <a:noFill/>
                    </a:lnR>
                    <a:lnT>
                      <a:noFill/>
                    </a:lnT>
                    <a:lnB>
                      <a:noFill/>
                    </a:lnB>
                    <a:solidFill>
                      <a:schemeClr val="accent5">
                        <a:lumMod val="20000"/>
                        <a:lumOff val="80000"/>
                      </a:schemeClr>
                    </a:solidFill>
                  </a:tcPr>
                </a:tc>
                <a:tc>
                  <a:txBody>
                    <a:bodyPr/>
                    <a:lstStyle/>
                    <a:p>
                      <a:r>
                        <a:rPr lang="en-US" sz="1400" b="1" dirty="0"/>
                        <a:t>"The U.N. should impose arms embargoes on governments and citizens of countries involved in genocidal massacres, and create commissions to investigate violations"</a:t>
                      </a:r>
                    </a:p>
                  </a:txBody>
                  <a:tcPr marL="25306" marR="25306" marT="12653" marB="12653" anchor="ctr">
                    <a:lnL>
                      <a:noFill/>
                    </a:lnL>
                    <a:lnR>
                      <a:noFill/>
                    </a:lnR>
                    <a:lnT>
                      <a:noFill/>
                    </a:lnT>
                    <a:lnB>
                      <a:noFill/>
                    </a:lnB>
                    <a:solidFill>
                      <a:schemeClr val="accent5">
                        <a:lumMod val="20000"/>
                        <a:lumOff val="80000"/>
                      </a:schemeClr>
                    </a:solidFill>
                  </a:tcPr>
                </a:tc>
              </a:tr>
              <a:tr h="833717">
                <a:tc>
                  <a:txBody>
                    <a:bodyPr/>
                    <a:lstStyle/>
                    <a:p>
                      <a:r>
                        <a:rPr lang="en-US" sz="1400" b="1"/>
                        <a:t>5.</a:t>
                      </a:r>
                      <a:br>
                        <a:rPr lang="en-US" sz="1400" b="1"/>
                      </a:br>
                      <a:r>
                        <a:rPr lang="en-US" sz="1400" b="1"/>
                        <a:t>Polarization</a:t>
                      </a:r>
                    </a:p>
                  </a:txBody>
                  <a:tcPr marL="25306" marR="25306" marT="12653" marB="12653" anchor="ctr">
                    <a:lnL>
                      <a:noFill/>
                    </a:lnL>
                    <a:lnR>
                      <a:noFill/>
                    </a:lnR>
                    <a:lnT>
                      <a:noFill/>
                    </a:lnT>
                    <a:lnB>
                      <a:noFill/>
                    </a:lnB>
                    <a:solidFill>
                      <a:schemeClr val="accent5">
                        <a:lumMod val="20000"/>
                        <a:lumOff val="80000"/>
                      </a:schemeClr>
                    </a:solidFill>
                  </a:tcPr>
                </a:tc>
                <a:tc>
                  <a:txBody>
                    <a:bodyPr/>
                    <a:lstStyle/>
                    <a:p>
                      <a:r>
                        <a:rPr lang="en-US" sz="1400" b="1"/>
                        <a:t>"Hate groups broadcast polarizing propaganda..."</a:t>
                      </a:r>
                    </a:p>
                  </a:txBody>
                  <a:tcPr marL="25306" marR="25306" marT="12653" marB="12653" anchor="ctr">
                    <a:lnL>
                      <a:noFill/>
                    </a:lnL>
                    <a:lnR>
                      <a:noFill/>
                    </a:lnR>
                    <a:lnT>
                      <a:noFill/>
                    </a:lnT>
                    <a:lnB>
                      <a:noFill/>
                    </a:lnB>
                    <a:solidFill>
                      <a:schemeClr val="accent5">
                        <a:lumMod val="20000"/>
                        <a:lumOff val="80000"/>
                      </a:schemeClr>
                    </a:solidFill>
                  </a:tcPr>
                </a:tc>
                <a:tc>
                  <a:txBody>
                    <a:bodyPr/>
                    <a:lstStyle/>
                    <a:p>
                      <a:r>
                        <a:rPr lang="en-US" sz="1400" b="1" dirty="0"/>
                        <a:t>"Prevention may mean security protection for moderate leaders or assistance to human rights groups...Coups d’état by extremists should be opposed by international sanctions."</a:t>
                      </a:r>
                    </a:p>
                  </a:txBody>
                  <a:tcPr marL="25306" marR="25306" marT="12653" marB="12653" anchor="ctr">
                    <a:lnL>
                      <a:noFill/>
                    </a:lnL>
                    <a:lnR>
                      <a:noFill/>
                    </a:lnR>
                    <a:lnT>
                      <a:noFill/>
                    </a:lnT>
                    <a:lnB>
                      <a:noFill/>
                    </a:lnB>
                    <a:solidFill>
                      <a:schemeClr val="accent5">
                        <a:lumMod val="20000"/>
                        <a:lumOff val="80000"/>
                      </a:schemeClr>
                    </a:solidFill>
                  </a:tcPr>
                </a:tc>
              </a:tr>
              <a:tr h="500680">
                <a:tc>
                  <a:txBody>
                    <a:bodyPr/>
                    <a:lstStyle/>
                    <a:p>
                      <a:r>
                        <a:rPr lang="en-US" sz="1400" b="1"/>
                        <a:t>6.</a:t>
                      </a:r>
                      <a:br>
                        <a:rPr lang="en-US" sz="1400" b="1"/>
                      </a:br>
                      <a:r>
                        <a:rPr lang="en-US" sz="1400" b="1"/>
                        <a:t>Preparation</a:t>
                      </a:r>
                    </a:p>
                  </a:txBody>
                  <a:tcPr marL="25306" marR="25306" marT="12653" marB="12653" anchor="ctr">
                    <a:lnL>
                      <a:noFill/>
                    </a:lnL>
                    <a:lnR>
                      <a:noFill/>
                    </a:lnR>
                    <a:lnT>
                      <a:noFill/>
                    </a:lnT>
                    <a:lnB>
                      <a:noFill/>
                    </a:lnB>
                    <a:solidFill>
                      <a:schemeClr val="accent5">
                        <a:lumMod val="20000"/>
                        <a:lumOff val="80000"/>
                      </a:schemeClr>
                    </a:solidFill>
                  </a:tcPr>
                </a:tc>
                <a:tc>
                  <a:txBody>
                    <a:bodyPr/>
                    <a:lstStyle/>
                    <a:p>
                      <a:r>
                        <a:rPr lang="en-US" sz="1400" b="1"/>
                        <a:t>"Victims are identified and separated out because of their ethnic or religious identity..."</a:t>
                      </a:r>
                    </a:p>
                  </a:txBody>
                  <a:tcPr marL="25306" marR="25306" marT="12653" marB="12653" anchor="ctr">
                    <a:lnL>
                      <a:noFill/>
                    </a:lnL>
                    <a:lnR>
                      <a:noFill/>
                    </a:lnR>
                    <a:lnT>
                      <a:noFill/>
                    </a:lnT>
                    <a:lnB>
                      <a:noFill/>
                    </a:lnB>
                    <a:solidFill>
                      <a:schemeClr val="accent5">
                        <a:lumMod val="20000"/>
                        <a:lumOff val="80000"/>
                      </a:schemeClr>
                    </a:solidFill>
                  </a:tcPr>
                </a:tc>
                <a:tc>
                  <a:txBody>
                    <a:bodyPr/>
                    <a:lstStyle/>
                    <a:p>
                      <a:r>
                        <a:rPr lang="en-US" sz="1400" b="1" dirty="0"/>
                        <a:t>"At this stage, a Genocide Emergency must be declared. ..."</a:t>
                      </a:r>
                    </a:p>
                  </a:txBody>
                  <a:tcPr marL="25306" marR="25306" marT="12653" marB="12653" anchor="ctr">
                    <a:lnL>
                      <a:noFill/>
                    </a:lnL>
                    <a:lnR>
                      <a:noFill/>
                    </a:lnR>
                    <a:lnT>
                      <a:noFill/>
                    </a:lnT>
                    <a:lnB>
                      <a:noFill/>
                    </a:lnB>
                    <a:solidFill>
                      <a:schemeClr val="accent5">
                        <a:lumMod val="20000"/>
                        <a:lumOff val="80000"/>
                      </a:schemeClr>
                    </a:solidFill>
                  </a:tcPr>
                </a:tc>
              </a:tr>
              <a:tr h="1101721">
                <a:tc>
                  <a:txBody>
                    <a:bodyPr/>
                    <a:lstStyle/>
                    <a:p>
                      <a:r>
                        <a:rPr lang="en-US" sz="1400" b="1"/>
                        <a:t>7.</a:t>
                      </a:r>
                      <a:br>
                        <a:rPr lang="en-US" sz="1400" b="1"/>
                      </a:br>
                      <a:r>
                        <a:rPr lang="en-US" sz="1400" b="1"/>
                        <a:t>Extermination</a:t>
                      </a:r>
                    </a:p>
                  </a:txBody>
                  <a:tcPr marL="25306" marR="25306" marT="12653" marB="12653" anchor="ctr">
                    <a:lnL>
                      <a:noFill/>
                    </a:lnL>
                    <a:lnR>
                      <a:noFill/>
                    </a:lnR>
                    <a:lnT>
                      <a:noFill/>
                    </a:lnT>
                    <a:lnB>
                      <a:noFill/>
                    </a:lnB>
                    <a:solidFill>
                      <a:schemeClr val="accent5">
                        <a:lumMod val="20000"/>
                        <a:lumOff val="80000"/>
                      </a:schemeClr>
                    </a:solidFill>
                  </a:tcPr>
                </a:tc>
                <a:tc>
                  <a:txBody>
                    <a:bodyPr/>
                    <a:lstStyle/>
                    <a:p>
                      <a:r>
                        <a:rPr lang="en-US" sz="1400" b="1" dirty="0"/>
                        <a:t>"It is 'extermination' to the killers because they do not believe their victims to be fully human".</a:t>
                      </a:r>
                    </a:p>
                  </a:txBody>
                  <a:tcPr marL="25306" marR="25306" marT="12653" marB="12653" anchor="ctr">
                    <a:lnL>
                      <a:noFill/>
                    </a:lnL>
                    <a:lnR>
                      <a:noFill/>
                    </a:lnR>
                    <a:lnT>
                      <a:noFill/>
                    </a:lnT>
                    <a:lnB>
                      <a:noFill/>
                    </a:lnB>
                    <a:solidFill>
                      <a:schemeClr val="accent5">
                        <a:lumMod val="20000"/>
                        <a:lumOff val="80000"/>
                      </a:schemeClr>
                    </a:solidFill>
                  </a:tcPr>
                </a:tc>
                <a:tc>
                  <a:txBody>
                    <a:bodyPr/>
                    <a:lstStyle/>
                    <a:p>
                      <a:r>
                        <a:rPr lang="en-US" sz="1400" b="1" dirty="0"/>
                        <a:t>"At this stage, only rapid and overwhelming armed intervention can stop genocide. Real safe areas or refugee escape corridors should be established with heavily armed international protection."</a:t>
                      </a:r>
                    </a:p>
                  </a:txBody>
                  <a:tcPr marL="25306" marR="25306" marT="12653" marB="12653" anchor="ctr">
                    <a:lnL>
                      <a:noFill/>
                    </a:lnL>
                    <a:lnR>
                      <a:noFill/>
                    </a:lnR>
                    <a:lnT>
                      <a:noFill/>
                    </a:lnT>
                    <a:lnB>
                      <a:noFill/>
                    </a:lnB>
                    <a:solidFill>
                      <a:schemeClr val="accent5">
                        <a:lumMod val="20000"/>
                        <a:lumOff val="80000"/>
                      </a:schemeClr>
                    </a:solidFill>
                  </a:tcPr>
                </a:tc>
              </a:tr>
              <a:tr h="500680">
                <a:tc>
                  <a:txBody>
                    <a:bodyPr/>
                    <a:lstStyle/>
                    <a:p>
                      <a:r>
                        <a:rPr lang="en-US" sz="1400" b="1" dirty="0"/>
                        <a:t>8.</a:t>
                      </a:r>
                      <a:br>
                        <a:rPr lang="en-US" sz="1400" b="1" dirty="0"/>
                      </a:br>
                      <a:r>
                        <a:rPr lang="en-US" sz="1400" b="1" dirty="0"/>
                        <a:t>Denial</a:t>
                      </a:r>
                    </a:p>
                  </a:txBody>
                  <a:tcPr marL="25306" marR="25306" marT="12653" marB="12653" anchor="ctr">
                    <a:lnL>
                      <a:noFill/>
                    </a:lnL>
                    <a:lnR>
                      <a:noFill/>
                    </a:lnR>
                    <a:lnT>
                      <a:noFill/>
                    </a:lnT>
                    <a:lnB>
                      <a:noFill/>
                    </a:lnB>
                    <a:solidFill>
                      <a:schemeClr val="accent5">
                        <a:lumMod val="20000"/>
                        <a:lumOff val="80000"/>
                      </a:schemeClr>
                    </a:solidFill>
                  </a:tcPr>
                </a:tc>
                <a:tc>
                  <a:txBody>
                    <a:bodyPr/>
                    <a:lstStyle/>
                    <a:p>
                      <a:r>
                        <a:rPr lang="en-US" sz="1400" b="1" dirty="0"/>
                        <a:t>"The perpetrators... deny that they committed any crimes..."</a:t>
                      </a:r>
                    </a:p>
                  </a:txBody>
                  <a:tcPr marL="25306" marR="25306" marT="12653" marB="12653" anchor="ctr">
                    <a:lnL>
                      <a:noFill/>
                    </a:lnL>
                    <a:lnR>
                      <a:noFill/>
                    </a:lnR>
                    <a:lnT>
                      <a:noFill/>
                    </a:lnT>
                    <a:lnB>
                      <a:noFill/>
                    </a:lnB>
                    <a:solidFill>
                      <a:schemeClr val="accent5">
                        <a:lumMod val="20000"/>
                        <a:lumOff val="80000"/>
                      </a:schemeClr>
                    </a:solidFill>
                  </a:tcPr>
                </a:tc>
                <a:tc>
                  <a:txBody>
                    <a:bodyPr/>
                    <a:lstStyle/>
                    <a:p>
                      <a:r>
                        <a:rPr lang="en-US" sz="1400" b="1" dirty="0"/>
                        <a:t>"The response to denial is punishment by an international tribunal or national courts"</a:t>
                      </a:r>
                    </a:p>
                  </a:txBody>
                  <a:tcPr marL="25306" marR="25306" marT="12653" marB="12653" anchor="ctr">
                    <a:lnL>
                      <a:noFill/>
                    </a:lnL>
                    <a:lnR>
                      <a:noFill/>
                    </a:lnR>
                    <a:lnT>
                      <a:noFill/>
                    </a:lnT>
                    <a:lnB>
                      <a:noFill/>
                    </a:lnB>
                    <a:solidFill>
                      <a:schemeClr val="accent5">
                        <a:lumMod val="20000"/>
                        <a:lumOff val="80000"/>
                      </a:schemeClr>
                    </a:solidFill>
                  </a:tcPr>
                </a:tc>
              </a:tr>
            </a:tbl>
          </a:graphicData>
        </a:graphic>
      </p:graphicFrame>
      <p:sp>
        <p:nvSpPr>
          <p:cNvPr id="6" name="Title 5"/>
          <p:cNvSpPr>
            <a:spLocks noGrp="1"/>
          </p:cNvSpPr>
          <p:nvPr>
            <p:ph type="title"/>
          </p:nvPr>
        </p:nvSpPr>
        <p:spPr>
          <a:xfrm>
            <a:off x="1302872" y="0"/>
            <a:ext cx="8761413" cy="564776"/>
          </a:xfrm>
        </p:spPr>
        <p:txBody>
          <a:bodyPr/>
          <a:lstStyle/>
          <a:p>
            <a:pPr algn="ctr"/>
            <a:r>
              <a:rPr lang="en-US" smtClean="0">
                <a:solidFill>
                  <a:schemeClr val="accent5">
                    <a:lumMod val="50000"/>
                  </a:schemeClr>
                </a:solidFill>
              </a:rPr>
              <a:t>What Can </a:t>
            </a:r>
            <a:r>
              <a:rPr lang="en-US" dirty="0" smtClean="0">
                <a:solidFill>
                  <a:schemeClr val="accent5">
                    <a:lumMod val="50000"/>
                  </a:schemeClr>
                </a:solidFill>
              </a:rPr>
              <a:t>be done?</a:t>
            </a:r>
            <a:endParaRPr lang="en-US" dirty="0">
              <a:solidFill>
                <a:schemeClr val="accent5">
                  <a:lumMod val="50000"/>
                </a:schemeClr>
              </a:solidFill>
            </a:endParaRPr>
          </a:p>
        </p:txBody>
      </p:sp>
    </p:spTree>
    <p:extLst>
      <p:ext uri="{BB962C8B-B14F-4D97-AF65-F5344CB8AC3E}">
        <p14:creationId xmlns:p14="http://schemas.microsoft.com/office/powerpoint/2010/main" val="1479656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a:t>
            </a:r>
            <a:r>
              <a:rPr lang="en-US" dirty="0" err="1"/>
              <a:t>Anfal</a:t>
            </a:r>
            <a:r>
              <a:rPr lang="en-US" dirty="0"/>
              <a:t> Genocide</a:t>
            </a:r>
          </a:p>
        </p:txBody>
      </p:sp>
      <p:sp>
        <p:nvSpPr>
          <p:cNvPr id="3" name="Content Placeholder 2"/>
          <p:cNvSpPr>
            <a:spLocks noGrp="1"/>
          </p:cNvSpPr>
          <p:nvPr>
            <p:ph idx="1"/>
          </p:nvPr>
        </p:nvSpPr>
        <p:spPr>
          <a:xfrm>
            <a:off x="0" y="2416628"/>
            <a:ext cx="11778343" cy="4223657"/>
          </a:xfrm>
        </p:spPr>
        <p:txBody>
          <a:bodyPr>
            <a:normAutofit/>
          </a:bodyPr>
          <a:lstStyle/>
          <a:p>
            <a:r>
              <a:rPr lang="en-US" sz="2000" b="1" dirty="0"/>
              <a:t>The Kurds are an ancient Iranian ethnicity spread out across several nations in the Middle East.  It is estimated that just under twenty percent of Iraq’s population is Kurdish, with most settlements in the northern part of the country.  They have historically been at odds with the government of Iraq, and tensions came to a head during the Iran-Iraq War of the 1980s, when Saddam Hussein’s Ba’athist regime perpetrated the al-</a:t>
            </a:r>
            <a:r>
              <a:rPr lang="en-US" sz="2000" b="1" dirty="0" err="1"/>
              <a:t>Anfal</a:t>
            </a:r>
            <a:r>
              <a:rPr lang="en-US" sz="2000" b="1" dirty="0"/>
              <a:t> Campaign.  </a:t>
            </a:r>
          </a:p>
          <a:p>
            <a:endParaRPr lang="en-US" sz="2000" b="1" dirty="0"/>
          </a:p>
          <a:p>
            <a:r>
              <a:rPr lang="en-US" sz="2000" b="1" dirty="0"/>
              <a:t>The campaign was led by Hussein’s cousin, Ali Hassan al-Majid, whose use of mustard gas, sarin, and VX nerve gas among other substances earned him the nickname “Chemical Ali.”  It is estimated that more than 180,000 Kurds were killed, with several thousand more still unaccounted for. Chemical Ali was captured by the American military and executed for war crimes, including his role in the Kurdish genocide.</a:t>
            </a:r>
          </a:p>
        </p:txBody>
      </p:sp>
    </p:spTree>
    <p:extLst>
      <p:ext uri="{BB962C8B-B14F-4D97-AF65-F5344CB8AC3E}">
        <p14:creationId xmlns:p14="http://schemas.microsoft.com/office/powerpoint/2010/main" val="1339414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0222300" cy="6858000"/>
          </a:xfrm>
          <a:prstGeom prst="rect">
            <a:avLst/>
          </a:prstGeom>
        </p:spPr>
      </p:pic>
    </p:spTree>
    <p:extLst>
      <p:ext uri="{BB962C8B-B14F-4D97-AF65-F5344CB8AC3E}">
        <p14:creationId xmlns:p14="http://schemas.microsoft.com/office/powerpoint/2010/main" val="1687727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Moriori</a:t>
            </a:r>
            <a:r>
              <a:rPr lang="en-US" dirty="0"/>
              <a:t> Genocide</a:t>
            </a:r>
          </a:p>
        </p:txBody>
      </p:sp>
      <p:sp>
        <p:nvSpPr>
          <p:cNvPr id="3" name="Content Placeholder 2"/>
          <p:cNvSpPr>
            <a:spLocks noGrp="1"/>
          </p:cNvSpPr>
          <p:nvPr>
            <p:ph idx="1"/>
          </p:nvPr>
        </p:nvSpPr>
        <p:spPr>
          <a:xfrm>
            <a:off x="664029" y="2307771"/>
            <a:ext cx="11266713" cy="4365172"/>
          </a:xfrm>
        </p:spPr>
        <p:txBody>
          <a:bodyPr>
            <a:normAutofit/>
          </a:bodyPr>
          <a:lstStyle/>
          <a:p>
            <a:r>
              <a:rPr lang="en-US" sz="2000" b="1" dirty="0"/>
              <a:t>The Maori are the indigenous Polynesian people of New Zealand.  They have dwelled in the area for some eight hundred years.  About five hundred years ago, a group of Maori migrated to the nearby Chatham Islands, where they began their own society that focused on peaceful living.  They called themselves the </a:t>
            </a:r>
            <a:r>
              <a:rPr lang="en-US" sz="2000" b="1" dirty="0" err="1"/>
              <a:t>Moriori</a:t>
            </a:r>
            <a:r>
              <a:rPr lang="en-US" sz="2000" b="1" dirty="0"/>
              <a:t>.  </a:t>
            </a:r>
          </a:p>
          <a:p>
            <a:endParaRPr lang="en-US" sz="2000" b="1" dirty="0"/>
          </a:p>
          <a:p>
            <a:r>
              <a:rPr lang="en-US" sz="2000" b="1" dirty="0"/>
              <a:t>The remaining, warlike Maori tribes soon came into contact with Americans and Europeans, and while initial meetings sometimes ended in cannibalization of the foreigners, the Maoris highly valued Western guns—so trade flourished.  Beginning in 1835, the now well-armed Maori arrived at the Chatham Islands, where they proceeded to murder and devour their defenseless cousins.  Those who survived were enslaved, and forced to intermarry with the Maori.  In less than thirty years from the moment of contact, there were only 101 </a:t>
            </a:r>
            <a:r>
              <a:rPr lang="en-US" sz="2000" b="1" dirty="0" err="1"/>
              <a:t>Moriori</a:t>
            </a:r>
            <a:r>
              <a:rPr lang="en-US" sz="2000" b="1" dirty="0"/>
              <a:t> left.  The last pure-blooded </a:t>
            </a:r>
            <a:r>
              <a:rPr lang="en-US" sz="2000" b="1" dirty="0" err="1"/>
              <a:t>Moriori</a:t>
            </a:r>
            <a:r>
              <a:rPr lang="en-US" sz="2000" b="1" dirty="0"/>
              <a:t> died in 1933.</a:t>
            </a:r>
          </a:p>
        </p:txBody>
      </p:sp>
    </p:spTree>
    <p:extLst>
      <p:ext uri="{BB962C8B-B14F-4D97-AF65-F5344CB8AC3E}">
        <p14:creationId xmlns:p14="http://schemas.microsoft.com/office/powerpoint/2010/main" val="3629643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0246468" cy="6858000"/>
          </a:xfrm>
          <a:prstGeom prst="rect">
            <a:avLst/>
          </a:prstGeom>
        </p:spPr>
      </p:pic>
    </p:spTree>
    <p:extLst>
      <p:ext uri="{BB962C8B-B14F-4D97-AF65-F5344CB8AC3E}">
        <p14:creationId xmlns:p14="http://schemas.microsoft.com/office/powerpoint/2010/main" val="4058784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Rwandan Genocide</a:t>
            </a:r>
          </a:p>
        </p:txBody>
      </p:sp>
      <p:sp>
        <p:nvSpPr>
          <p:cNvPr id="3" name="Content Placeholder 2"/>
          <p:cNvSpPr>
            <a:spLocks noGrp="1"/>
          </p:cNvSpPr>
          <p:nvPr>
            <p:ph idx="1"/>
          </p:nvPr>
        </p:nvSpPr>
        <p:spPr>
          <a:xfrm>
            <a:off x="458268" y="2286000"/>
            <a:ext cx="11320075" cy="4572000"/>
          </a:xfrm>
        </p:spPr>
        <p:txBody>
          <a:bodyPr>
            <a:normAutofit/>
          </a:bodyPr>
          <a:lstStyle/>
          <a:p>
            <a:r>
              <a:rPr lang="en-US" b="1" dirty="0"/>
              <a:t>Like the Maori and </a:t>
            </a:r>
            <a:r>
              <a:rPr lang="en-US" b="1" dirty="0" err="1"/>
              <a:t>Moriori</a:t>
            </a:r>
            <a:r>
              <a:rPr lang="en-US" b="1" dirty="0"/>
              <a:t>, the Hutus and the Tutsi likely originated from common ancestors—offshoots of the Bantu people.  In fact, there was little delineation between the two at all before the arrival of Belgian and German imperialists.  The Europeans divided the two groups mostly by economic status, with Tutsis being wealthier (the ownership of ten cattle being the base requirement).  Indeed, if a Hutu came into money, he could change his status to that of a Tutsi.  </a:t>
            </a:r>
          </a:p>
          <a:p>
            <a:endParaRPr lang="en-US" b="1" dirty="0"/>
          </a:p>
          <a:p>
            <a:r>
              <a:rPr lang="en-US" b="1" dirty="0"/>
              <a:t>For many years, the Tutsi were the prevailing class in Rwanda, enforcing their rule in some cases with great violence against the Hutu people.  But in the early 1990s a revolt began, which saw Hutus engaging in the wholesale slaughter of Tutsis.  Hundreds of thousands were killed—the preferred method of execution being the machete, as ammunition was too expensive and difficult to come by.  Rape, mutilation, and the deliberate spread of disease were also used as tools of terror.  There are highly divergent accounts of the final body count, with some people claiming that there were five hundred thousand victims, and others that there were well over a million.</a:t>
            </a:r>
          </a:p>
        </p:txBody>
      </p:sp>
    </p:spTree>
    <p:extLst>
      <p:ext uri="{BB962C8B-B14F-4D97-AF65-F5344CB8AC3E}">
        <p14:creationId xmlns:p14="http://schemas.microsoft.com/office/powerpoint/2010/main" val="1721978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0369032" cy="6858000"/>
          </a:xfrm>
          <a:prstGeom prst="rect">
            <a:avLst/>
          </a:prstGeom>
        </p:spPr>
      </p:pic>
    </p:spTree>
    <p:extLst>
      <p:ext uri="{BB962C8B-B14F-4D97-AF65-F5344CB8AC3E}">
        <p14:creationId xmlns:p14="http://schemas.microsoft.com/office/powerpoint/2010/main" val="2064621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Irish Potato Famine</a:t>
            </a:r>
          </a:p>
        </p:txBody>
      </p:sp>
      <p:sp>
        <p:nvSpPr>
          <p:cNvPr id="3" name="Content Placeholder 2"/>
          <p:cNvSpPr>
            <a:spLocks noGrp="1"/>
          </p:cNvSpPr>
          <p:nvPr>
            <p:ph idx="1"/>
          </p:nvPr>
        </p:nvSpPr>
        <p:spPr>
          <a:xfrm>
            <a:off x="446314" y="2275114"/>
            <a:ext cx="11386457" cy="4582886"/>
          </a:xfrm>
        </p:spPr>
        <p:txBody>
          <a:bodyPr>
            <a:normAutofit/>
          </a:bodyPr>
          <a:lstStyle/>
          <a:p>
            <a:r>
              <a:rPr lang="en-US" sz="2000" b="1" dirty="0"/>
              <a:t>While the British cannot be directly blamed for the blight which caused the Irish Potato Famine, many historians have argued that their failure to act could be construed as an act of genocide.  For centuries, there has been bad blood between the largely Protestant British and the Catholic Irish, continuing to this day with the actions of separatist groups like the Irish Republican Army.  </a:t>
            </a:r>
          </a:p>
          <a:p>
            <a:endParaRPr lang="en-US" sz="2000" b="1" dirty="0"/>
          </a:p>
          <a:p>
            <a:r>
              <a:rPr lang="en-US" sz="2000" b="1" dirty="0"/>
              <a:t>Ireland was a fertile land, and had for many years exported crops to England.  When the Irish had been threatened by blights in the past, England had closed its ports to exports, allowing the Irish to maintain a food supply.  But this time—even as hundreds of thousands of people began dying of disease and starvation between 1846-1852—no regulations were established.  Wealthy British landowners kicked farmers off their land, when they were unable to pay rent.  As a result, over a million Irish died, and another million were forced to emigrate.</a:t>
            </a:r>
          </a:p>
        </p:txBody>
      </p:sp>
    </p:spTree>
    <p:extLst>
      <p:ext uri="{BB962C8B-B14F-4D97-AF65-F5344CB8AC3E}">
        <p14:creationId xmlns:p14="http://schemas.microsoft.com/office/powerpoint/2010/main" val="30250148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64</TotalTime>
  <Words>2571</Words>
  <Application>Microsoft Office PowerPoint</Application>
  <PresentationFormat>Widescreen</PresentationFormat>
  <Paragraphs>98</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Century Gothic</vt:lpstr>
      <vt:lpstr>Wingdings 3</vt:lpstr>
      <vt:lpstr>Ion Boardroom</vt:lpstr>
      <vt:lpstr>Genocides In Human History</vt:lpstr>
      <vt:lpstr>Genocide </vt:lpstr>
      <vt:lpstr>Al-Anfal Genocide</vt:lpstr>
      <vt:lpstr>PowerPoint Presentation</vt:lpstr>
      <vt:lpstr>Moriori Genocide</vt:lpstr>
      <vt:lpstr>PowerPoint Presentation</vt:lpstr>
      <vt:lpstr>Rwandan Genocide</vt:lpstr>
      <vt:lpstr>PowerPoint Presentation</vt:lpstr>
      <vt:lpstr>Irish Potato Famine</vt:lpstr>
      <vt:lpstr>PowerPoint Presentation</vt:lpstr>
      <vt:lpstr>Pygmy Genocide</vt:lpstr>
      <vt:lpstr>PowerPoint Presentation</vt:lpstr>
      <vt:lpstr>Native American Genocide</vt:lpstr>
      <vt:lpstr>PowerPoint Presentation</vt:lpstr>
      <vt:lpstr>“Stolen Generations” of Aboriginals</vt:lpstr>
      <vt:lpstr>PowerPoint Presentation</vt:lpstr>
      <vt:lpstr>Armenian Genocide</vt:lpstr>
      <vt:lpstr>PowerPoint Presentation</vt:lpstr>
      <vt:lpstr>Bosnian Genocide</vt:lpstr>
      <vt:lpstr>PowerPoint Presentation</vt:lpstr>
      <vt:lpstr>The Holocaust – usually considered the worst instance of genocide in history</vt:lpstr>
      <vt:lpstr>PowerPoint Presentation</vt:lpstr>
      <vt:lpstr> For genocide to happen, there must be certain preconditions. Foremost among them is a national culture that does not place a high value on human life. A totalitarian society, with its assumed superior ideology, is also a precondition for genocidal acts. In addition, members of the dominant society must perceive their potential victims as less than fully human: as "pagans," "savages," "uncouth barbarians," "unbelievers," "effete degenerates," "ritual outlaws," "racial inferiors," "class antagonists," "counterrevolutionaries," and so on. In themselves, these conditions are not enough for the perpetrators to commit genocide. To do that—that is, to commit genocide—the perpetrators need a strong, centralized authority and bureaucratic organization as well as pathological individuals and criminals. Also required is a campaign of vilification and dehumanization of the victims by the perpetrators, who are usually new states or new regimes attempting to impose conformity to a new ideology and its model of society.     — M. Hassan Kakar</vt:lpstr>
      <vt:lpstr>PowerPoint Presentation</vt:lpstr>
      <vt:lpstr>Other documented instances of genocide</vt:lpstr>
      <vt:lpstr>What Can be done?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Genocides In Human History</dc:title>
  <dc:creator>Joseph Naumann</dc:creator>
  <cp:lastModifiedBy>Joseph Naumann</cp:lastModifiedBy>
  <cp:revision>8</cp:revision>
  <dcterms:created xsi:type="dcterms:W3CDTF">2016-09-25T00:39:52Z</dcterms:created>
  <dcterms:modified xsi:type="dcterms:W3CDTF">2016-09-25T01:44:46Z</dcterms:modified>
</cp:coreProperties>
</file>