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4" r:id="rId2"/>
  </p:sldMasterIdLst>
  <p:notesMasterIdLst>
    <p:notesMasterId r:id="rId53"/>
  </p:notesMasterIdLst>
  <p:sldIdLst>
    <p:sldId id="256" r:id="rId3"/>
    <p:sldId id="257" r:id="rId4"/>
    <p:sldId id="258" r:id="rId5"/>
    <p:sldId id="259" r:id="rId6"/>
    <p:sldId id="260" r:id="rId7"/>
    <p:sldId id="261" r:id="rId8"/>
    <p:sldId id="262" r:id="rId9"/>
    <p:sldId id="264" r:id="rId10"/>
    <p:sldId id="269" r:id="rId11"/>
    <p:sldId id="265" r:id="rId12"/>
    <p:sldId id="270" r:id="rId13"/>
    <p:sldId id="266" r:id="rId14"/>
    <p:sldId id="272" r:id="rId15"/>
    <p:sldId id="271" r:id="rId16"/>
    <p:sldId id="273" r:id="rId17"/>
    <p:sldId id="274" r:id="rId18"/>
    <p:sldId id="267" r:id="rId19"/>
    <p:sldId id="276" r:id="rId20"/>
    <p:sldId id="268" r:id="rId21"/>
    <p:sldId id="285" r:id="rId22"/>
    <p:sldId id="295" r:id="rId23"/>
    <p:sldId id="296" r:id="rId24"/>
    <p:sldId id="275" r:id="rId25"/>
    <p:sldId id="286" r:id="rId26"/>
    <p:sldId id="287" r:id="rId27"/>
    <p:sldId id="288" r:id="rId28"/>
    <p:sldId id="297" r:id="rId29"/>
    <p:sldId id="277" r:id="rId30"/>
    <p:sldId id="278" r:id="rId31"/>
    <p:sldId id="279" r:id="rId32"/>
    <p:sldId id="280" r:id="rId33"/>
    <p:sldId id="281" r:id="rId34"/>
    <p:sldId id="289" r:id="rId35"/>
    <p:sldId id="282" r:id="rId36"/>
    <p:sldId id="284" r:id="rId37"/>
    <p:sldId id="283" r:id="rId38"/>
    <p:sldId id="290" r:id="rId39"/>
    <p:sldId id="291" r:id="rId40"/>
    <p:sldId id="292" r:id="rId41"/>
    <p:sldId id="293" r:id="rId42"/>
    <p:sldId id="294" r:id="rId43"/>
    <p:sldId id="303" r:id="rId44"/>
    <p:sldId id="304" r:id="rId45"/>
    <p:sldId id="305" r:id="rId46"/>
    <p:sldId id="306" r:id="rId47"/>
    <p:sldId id="298" r:id="rId48"/>
    <p:sldId id="299" r:id="rId49"/>
    <p:sldId id="300" r:id="rId50"/>
    <p:sldId id="301" r:id="rId51"/>
    <p:sldId id="302" r:id="rId52"/>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94660"/>
  </p:normalViewPr>
  <p:slideViewPr>
    <p:cSldViewPr>
      <p:cViewPr>
        <p:scale>
          <a:sx n="100" d="100"/>
          <a:sy n="100" d="100"/>
        </p:scale>
        <p:origin x="-918"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2447E72A-D913-4DC2-9E0A-E520CE8FCC86}" type="datetimeFigureOut">
              <a:rPr lang="en-US" smtClean="0"/>
              <a:pPr/>
              <a:t>6/18/2015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A5D78FC6-CE17-4259-A63C-DDFC12E048FC}" type="slidenum">
              <a:rPr lang="en-US" smtClean="0"/>
              <a:pPr/>
              <a:t>‹#›</a:t>
            </a:fld>
            <a:endParaRPr lang="en-US"/>
          </a:p>
        </p:txBody>
      </p:sp>
    </p:spTree>
    <p:extLst>
      <p:ext uri="{BB962C8B-B14F-4D97-AF65-F5344CB8AC3E}">
        <p14:creationId xmlns:p14="http://schemas.microsoft.com/office/powerpoint/2010/main" val="352498847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bg2">
                <a:shade val="45000"/>
                <a:satMod val="135000"/>
              </a:schemeClr>
              <a:prstClr val="white"/>
            </a:duotone>
            <a:lum/>
          </a:blip>
          <a:srcRect/>
          <a:stretch>
            <a:fillRect r="-20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lgn="ctr"/>
            <a:fld id="{743653DA-8BF4-4869-96FE-9BCF43372D46}" type="datetime8">
              <a:rPr lang="en-US" smtClean="0"/>
              <a:pPr algn="ctr"/>
              <a:t>6/18/2015 8:09 AM</a:t>
            </a:fld>
            <a:endParaRPr lang="en-US" sz="2000" dirty="0">
              <a:solidFill>
                <a:srgbClr val="FFFFFF"/>
              </a:solidFill>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AC53DF-4216-466D-99A7-94400E6C2A25}" type="slidenum">
              <a:rPr lang="en-US" smtClean="0"/>
              <a:pPr/>
              <a:t>‹#›</a:t>
            </a:fld>
            <a:endParaRPr lang="en-US" dirty="0">
              <a:solidFill>
                <a:schemeClr val="tx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816DF-213E-421B-92D3-C068DBB023D6}" type="datetime8">
              <a:rPr lang="en-US" smtClean="0">
                <a:solidFill>
                  <a:schemeClr val="tx2"/>
                </a:solidFill>
              </a:rPr>
              <a:pPr/>
              <a:t>6/18/2015 8:09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chemeClr val="tx2"/>
                </a:solidFill>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53200" y="6248402"/>
            <a:ext cx="2209800" cy="365125"/>
          </a:xfrm>
        </p:spPr>
        <p:txBody>
          <a:bodyPr/>
          <a:lstStyle/>
          <a:p>
            <a:fld id="{8D3816DF-213E-421B-92D3-C068DBB023D6}" type="datetime8">
              <a:rPr lang="en-US" smtClean="0">
                <a:solidFill>
                  <a:schemeClr val="tx2"/>
                </a:solidFill>
              </a:rPr>
              <a:pPr/>
              <a:t>6/18/2015 8:09 AM</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2AC53DF-4216-466D-99A7-94400E6C2A25}" type="slidenum">
              <a:rPr lang="en-US" sz="1200" smtClean="0">
                <a:solidFill>
                  <a:schemeClr val="tx2"/>
                </a:solidFill>
              </a: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7129108-AC8D-4212-9283-60D9E99BF07A}" type="datetime8">
              <a:rPr lang="en-US" smtClean="0"/>
              <a:pPr/>
              <a:t>6/18/2015 8:09 AM</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dirty="0"/>
          </a:p>
        </p:txBody>
      </p:sp>
      <p:sp>
        <p:nvSpPr>
          <p:cNvPr id="12" name="Date Placeholder 11"/>
          <p:cNvSpPr>
            <a:spLocks noGrp="1"/>
          </p:cNvSpPr>
          <p:nvPr>
            <p:ph type="dt" sz="half" idx="10"/>
          </p:nvPr>
        </p:nvSpPr>
        <p:spPr/>
        <p:txBody>
          <a:bodyPr/>
          <a:lstStyle/>
          <a:p>
            <a:fld id="{B6DED3D3-6235-4F4C-B439-DF277FB555A7}" type="datetime8">
              <a:rPr lang="en-US" smtClean="0"/>
              <a:pPr/>
              <a:t>6/18/2015 8:09 AM</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lgn="ctr"/>
            <a:fld id="{1AD93096-5B34-4342-9326-69289CEAE4C2}" type="slidenum">
              <a:rPr lang="en-US" smtClean="0"/>
              <a:pPr algn="ctr"/>
              <a:t>‹#›</a:t>
            </a:fld>
            <a:endParaRPr lang="en-US" sz="2400" dirty="0">
              <a:solidFill>
                <a:srgbClr val="FFFFFF"/>
              </a:solidFill>
            </a:endParaRPr>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fld id="{3B5F1E3E-4B2F-4895-B65E-28B2E64F39F6}" type="datetime8">
              <a:rPr lang="en-US" smtClean="0"/>
              <a:pPr/>
              <a:t>6/18/2015 8:09 AM</a:t>
            </a:fld>
            <a:endParaRPr lang="en-US"/>
          </a:p>
        </p:txBody>
      </p:sp>
      <p:sp>
        <p:nvSpPr>
          <p:cNvPr id="10" name="Slide Number Placeholder 9"/>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fld id="{63085435-8225-4333-BFFA-0096413F0D76}" type="datetime8">
              <a:rPr lang="en-US" smtClean="0"/>
              <a:pPr/>
              <a:t>6/18/2015 8:09 AM</a:t>
            </a:fld>
            <a:endParaRPr lang="en-US"/>
          </a:p>
        </p:txBody>
      </p:sp>
      <p:sp>
        <p:nvSpPr>
          <p:cNvPr id="12" name="Slide Number Placeholder 11"/>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83C494-2A87-468C-A21B-CB14FB9ABB00}" type="datetime8">
              <a:rPr lang="en-US" smtClean="0"/>
              <a:pPr/>
              <a:t>6/18/2015 8:09 AM</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8">
              <a:rPr lang="en-US" smtClean="0"/>
              <a:pPr/>
              <a:t>6/18/2015 8:09 AM</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1AD93096-5B34-4342-9326-69289CEAE4C2}" type="slidenum">
              <a:rPr lang="en-US" smtClean="0"/>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4BECC0C8-36B8-442A-833D-B6AACE86BB77}" type="datetime8">
              <a:rPr lang="en-US" smtClean="0"/>
              <a:pPr/>
              <a:t>6/18/2015 8:09 AM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book.png"/>
          <p:cNvPicPr>
            <a:picLocks noChangeAspect="1"/>
          </p:cNvPicPr>
          <p:nvPr userDrawn="1"/>
        </p:nvPicPr>
        <p:blipFill>
          <a:blip r:embed="rId2"/>
          <a:stretch>
            <a:fillRect/>
          </a:stretch>
        </p:blipFill>
        <p:spPr>
          <a:xfrm>
            <a:off x="612648" y="1755648"/>
            <a:ext cx="1615307" cy="1688453"/>
          </a:xfrm>
          <a:prstGeom prst="rect">
            <a:avLst/>
          </a:prstGeom>
          <a:ln w="50800" cap="sq" cmpd="dbl">
            <a:solidFill>
              <a:schemeClr val="accent2"/>
            </a:solidFill>
            <a:miter lim="800000"/>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smtClean="0"/>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6248400"/>
            <a:ext cx="2667000" cy="365125"/>
          </a:xfrm>
        </p:spPr>
        <p:txBody>
          <a:bodyPr rtlCol="0"/>
          <a:lstStyle/>
          <a:p>
            <a:fld id="{51E20EC5-AC53-4169-941E-EDF10CD23748}" type="datetime8">
              <a:rPr lang="en-US" smtClean="0"/>
              <a:pPr/>
              <a:t>6/18/2015 8:09 AM</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lgn="ctr"/>
            <a:fld id="{1AD93096-5B34-4342-9326-69289CEAE4C2}" type="slidenum">
              <a:rPr lang="en-US" smtClean="0"/>
              <a:pPr algn="ctr"/>
              <a:t>‹#›</a:t>
            </a:fld>
            <a:endParaRPr lang="en-US" sz="2800"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fld id="{8D3816DF-213E-421B-92D3-C068DBB023D6}" type="datetime8">
              <a:rPr lang="en-US" smtClean="0">
                <a:solidFill>
                  <a:schemeClr val="tx2"/>
                </a:solidFill>
              </a:rPr>
              <a:pPr/>
              <a:t>6/18/2015 8:09 AM</a:t>
            </a:fld>
            <a:endParaRPr lang="en-US" sz="1400" dirty="0">
              <a:solidFill>
                <a:schemeClr val="tx2"/>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pPr algn="r"/>
            <a:endParaRPr lang="en-US" sz="1400" dirty="0">
              <a:solidFill>
                <a:schemeClr val="tx2"/>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pPr algn="ctr"/>
            <a:fld id="{72AC53DF-4216-466D-99A7-94400E6C2A25}" type="slidenum">
              <a:rPr lang="en-US" sz="1200" smtClean="0">
                <a:solidFill>
                  <a:schemeClr val="tx2"/>
                </a:solidFill>
              </a:rPr>
              <a:pPr algn="ctr"/>
              <a:t>‹#›</a:t>
            </a:fld>
            <a:endParaRPr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2286000" y="4343400"/>
            <a:ext cx="6477000" cy="1447800"/>
          </a:xfrm>
        </p:spPr>
        <p:txBody>
          <a:bodyPr>
            <a:normAutofit/>
          </a:bodyPr>
          <a:lstStyle/>
          <a:p>
            <a:r>
              <a:rPr lang="en-US" dirty="0">
                <a:solidFill>
                  <a:schemeClr val="accent1">
                    <a:lumMod val="75000"/>
                  </a:schemeClr>
                </a:solidFill>
                <a:effectLst>
                  <a:outerShdw blurRad="38100" dist="38100" dir="2700000" algn="tl">
                    <a:srgbClr val="000000">
                      <a:alpha val="43137"/>
                    </a:srgbClr>
                  </a:outerShdw>
                </a:effectLst>
              </a:rPr>
              <a:t>Delightful Amish Proverbs</a:t>
            </a:r>
            <a:endParaRPr lang="en-US" dirty="0">
              <a:solidFill>
                <a:schemeClr val="accent1">
                  <a:lumMod val="75000"/>
                </a:schemeClr>
              </a:solidFill>
              <a:effectLst>
                <a:outerShdw blurRad="38100" dist="38100" dir="2700000" algn="tl">
                  <a:srgbClr val="000000">
                    <a:alpha val="43137"/>
                  </a:srgbClr>
                </a:outerShdw>
              </a:effectLst>
            </a:endParaRPr>
          </a:p>
        </p:txBody>
      </p:sp>
      <p:sp>
        <p:nvSpPr>
          <p:cNvPr id="3" name="Rectangle 2"/>
          <p:cNvSpPr>
            <a:spLocks noGrp="1"/>
          </p:cNvSpPr>
          <p:nvPr>
            <p:ph type="subTitle" idx="1"/>
          </p:nvPr>
        </p:nvSpPr>
        <p:spPr>
          <a:xfrm>
            <a:off x="2438400" y="6019800"/>
            <a:ext cx="6705600" cy="685800"/>
          </a:xfrm>
        </p:spPr>
        <p:txBody>
          <a:bodyPr>
            <a:normAutofit/>
          </a:bodyPr>
          <a:lstStyle/>
          <a:p>
            <a:r>
              <a:rPr lang="en-US" b="1" dirty="0" smtClean="0">
                <a:solidFill>
                  <a:srgbClr val="0070C0"/>
                </a:solidFill>
              </a:rPr>
              <a:t>A look at Amish culture</a:t>
            </a:r>
            <a:endParaRPr lang="en-US" b="1" dirty="0" smtClean="0">
              <a:solidFill>
                <a:srgbClr val="0070C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612648" y="1600200"/>
            <a:ext cx="8153400" cy="5105400"/>
          </a:xfrm>
        </p:spPr>
        <p:txBody>
          <a:bodyPr>
            <a:normAutofit/>
          </a:bodyPr>
          <a:lstStyle/>
          <a:p>
            <a:r>
              <a:rPr lang="en-US" b="1" dirty="0">
                <a:solidFill>
                  <a:srgbClr val="0070C0"/>
                </a:solidFill>
              </a:rPr>
              <a:t>“The time to make friends is before you need them.” </a:t>
            </a:r>
            <a:r>
              <a:rPr lang="en-US" dirty="0"/>
              <a:t>True friendship includes to give and receive, to help and be helped.</a:t>
            </a:r>
          </a:p>
          <a:p>
            <a:r>
              <a:rPr lang="en-US" b="1" dirty="0" smtClean="0">
                <a:solidFill>
                  <a:srgbClr val="0070C0"/>
                </a:solidFill>
              </a:rPr>
              <a:t>“</a:t>
            </a:r>
            <a:r>
              <a:rPr lang="en-US" b="1" dirty="0">
                <a:solidFill>
                  <a:srgbClr val="0070C0"/>
                </a:solidFill>
              </a:rPr>
              <a:t>Experience is the great teacher.” </a:t>
            </a:r>
            <a:r>
              <a:rPr lang="en-US" dirty="0"/>
              <a:t>Apprenticeships for the young are common among the Amish. It ties in with their learn-by-doing philosophy. When work is to be done, the Amish don’t exclude children or young people and keep them at home. Instead, the children are part of the work party, given age-appropriate tasks</a:t>
            </a:r>
            <a:r>
              <a:rPr lang="en-US" dirty="0" smtClean="0"/>
              <a:t>.</a:t>
            </a:r>
            <a:endParaRPr lang="en-US" dirty="0"/>
          </a:p>
        </p:txBody>
      </p:sp>
    </p:spTree>
    <p:extLst>
      <p:ext uri="{BB962C8B-B14F-4D97-AF65-F5344CB8AC3E}">
        <p14:creationId xmlns:p14="http://schemas.microsoft.com/office/powerpoint/2010/main" val="2467732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953000" y="1600200"/>
            <a:ext cx="4038600" cy="5105400"/>
          </a:xfrm>
        </p:spPr>
        <p:txBody>
          <a:bodyPr>
            <a:normAutofit fontScale="92500"/>
          </a:bodyPr>
          <a:lstStyle/>
          <a:p>
            <a:r>
              <a:rPr lang="en-US" b="1" dirty="0">
                <a:solidFill>
                  <a:srgbClr val="0070C0"/>
                </a:solidFill>
              </a:rPr>
              <a:t>“You will always leave something behind. Your influence.” </a:t>
            </a:r>
            <a:r>
              <a:rPr lang="en-US" dirty="0"/>
              <a:t>A theme in Amish life is the power of example. It’s customary to include children in all parts of life – lengthy church services, weddings, funerals, barn raisings – so they are constantly steeped in good modeling</a:t>
            </a:r>
            <a:r>
              <a:rPr lang="en-US" dirty="0" smtClean="0"/>
              <a:t>.</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676400"/>
            <a:ext cx="4758847"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98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b="1" dirty="0">
                <a:solidFill>
                  <a:srgbClr val="0070C0"/>
                </a:solidFill>
              </a:rPr>
              <a:t>“We need old friends to help us grow old and new friends to help us stay young.” </a:t>
            </a:r>
            <a:r>
              <a:rPr lang="en-US" dirty="0"/>
              <a:t>In The Letters, another storyline deals with a horse trainer who takes on an immature, impulsive, and “often wrong but never in doubt” apprentice – an exasperating personality! But both men benefit from the experience.</a:t>
            </a:r>
          </a:p>
          <a:p>
            <a:r>
              <a:rPr lang="en-US" b="1" dirty="0" smtClean="0">
                <a:solidFill>
                  <a:srgbClr val="0070C0"/>
                </a:solidFill>
              </a:rPr>
              <a:t>“</a:t>
            </a:r>
            <a:r>
              <a:rPr lang="en-US" b="1" dirty="0">
                <a:solidFill>
                  <a:srgbClr val="0070C0"/>
                </a:solidFill>
              </a:rPr>
              <a:t>If you don’t give up you haven’t lost.” </a:t>
            </a:r>
            <a:r>
              <a:rPr lang="en-US" dirty="0"/>
              <a:t>Perseverance, to the Amish, is highly valued</a:t>
            </a:r>
            <a:r>
              <a:rPr lang="en-US" dirty="0" smtClean="0"/>
              <a:t>.</a:t>
            </a:r>
            <a:endParaRPr lang="en-US" dirty="0"/>
          </a:p>
        </p:txBody>
      </p:sp>
    </p:spTree>
    <p:extLst>
      <p:ext uri="{BB962C8B-B14F-4D97-AF65-F5344CB8AC3E}">
        <p14:creationId xmlns:p14="http://schemas.microsoft.com/office/powerpoint/2010/main" val="2160271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5791200" y="1600200"/>
            <a:ext cx="3124200" cy="4953000"/>
          </a:xfrm>
        </p:spPr>
        <p:txBody>
          <a:bodyPr/>
          <a:lstStyle/>
          <a:p>
            <a:r>
              <a:rPr lang="en-US" b="1" dirty="0">
                <a:solidFill>
                  <a:srgbClr val="0070C0"/>
                </a:solidFill>
              </a:rPr>
              <a:t>“The time to make friends is before you need them.” </a:t>
            </a:r>
            <a:r>
              <a:rPr lang="en-US" dirty="0"/>
              <a:t>True friendship includes to give and receive, to help and be helped</a:t>
            </a:r>
            <a:r>
              <a:rPr lang="en-US" dirty="0" smtClean="0"/>
              <a:t>.</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676400"/>
            <a:ext cx="5553541"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2771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92500" lnSpcReduction="20000"/>
          </a:bodyPr>
          <a:lstStyle/>
          <a:p>
            <a:r>
              <a:rPr lang="en-US" b="1" dirty="0">
                <a:solidFill>
                  <a:srgbClr val="0070C0"/>
                </a:solidFill>
              </a:rPr>
              <a:t>“Teaching children to count is fine, but teaching what counts is better.”</a:t>
            </a:r>
            <a:r>
              <a:rPr lang="en-US" dirty="0"/>
              <a:t> One storyline running through The Letters is about an oh-so-proper Amish grandmother who allows her granddaughters to keep one book in the house (beside the Holy Bible and Fox’s Book of Martyrs). The book is called A Young Woman’s Guide to Virtue and was published in 1948. The granddaughters find the book to be thoroughly old-fashioned and outdated, but surprisingly, they pull wisdom from it as they navigate their own teenaged pitfalls. In her own way, this Amish grandmother gets her message across, loud and clear</a:t>
            </a:r>
            <a:r>
              <a:rPr lang="en-US" dirty="0" smtClean="0"/>
              <a:t>.</a:t>
            </a:r>
            <a:endParaRPr lang="en-US" dirty="0"/>
          </a:p>
        </p:txBody>
      </p:sp>
    </p:spTree>
    <p:extLst>
      <p:ext uri="{BB962C8B-B14F-4D97-AF65-F5344CB8AC3E}">
        <p14:creationId xmlns:p14="http://schemas.microsoft.com/office/powerpoint/2010/main" val="3523557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28002"/>
            <a:ext cx="9144000" cy="6829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587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419600" y="1600200"/>
            <a:ext cx="4495800" cy="5029200"/>
          </a:xfrm>
        </p:spPr>
        <p:txBody>
          <a:bodyPr>
            <a:normAutofit fontScale="92500"/>
          </a:bodyPr>
          <a:lstStyle/>
          <a:p>
            <a:r>
              <a:rPr lang="en-US" b="1" dirty="0">
                <a:solidFill>
                  <a:srgbClr val="0070C0"/>
                </a:solidFill>
              </a:rPr>
              <a:t>“We need old friends to help us grow old and new friends to help us stay young.” </a:t>
            </a:r>
            <a:r>
              <a:rPr lang="en-US" dirty="0"/>
              <a:t>In The Letters, another storyline deals with a horse trainer who takes on an immature, impulsive, and “often wrong but never in doubt” apprentice – an exasperating personality! But both men benefit from the experience</a:t>
            </a:r>
            <a:r>
              <a:rPr lang="en-US" dirty="0" smtClean="0"/>
              <a:t>.</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438489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3626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612648" y="1600200"/>
            <a:ext cx="8153400" cy="5181600"/>
          </a:xfrm>
        </p:spPr>
        <p:txBody>
          <a:bodyPr>
            <a:normAutofit fontScale="92500" lnSpcReduction="20000"/>
          </a:bodyPr>
          <a:lstStyle/>
          <a:p>
            <a:r>
              <a:rPr lang="en-US" b="1" dirty="0">
                <a:solidFill>
                  <a:srgbClr val="0070C0"/>
                </a:solidFill>
              </a:rPr>
              <a:t>“Good deeds have echoes.”  </a:t>
            </a:r>
            <a:r>
              <a:rPr lang="en-US" dirty="0"/>
              <a:t>Does it seem like a stretch of fiction to read about Amish helping the non-Amish? If so, you might be surprised to learn that the Amish often come to the aid of others. Many men are volunteer fire fighters or travel with CAM (Christian Aid Ministries) to help areas hit by natural disasters. Amish women make tied quilts to send to prisoners.</a:t>
            </a:r>
          </a:p>
          <a:p>
            <a:r>
              <a:rPr lang="en-US" b="1" dirty="0" smtClean="0">
                <a:solidFill>
                  <a:srgbClr val="0070C0"/>
                </a:solidFill>
              </a:rPr>
              <a:t>“</a:t>
            </a:r>
            <a:r>
              <a:rPr lang="en-US" b="1" dirty="0">
                <a:solidFill>
                  <a:srgbClr val="0070C0"/>
                </a:solidFill>
              </a:rPr>
              <a:t>Those who had no children know best how to raise them.” </a:t>
            </a:r>
            <a:r>
              <a:rPr lang="en-US" dirty="0"/>
              <a:t>Some Amish families take in foster children. They do these acts of kindness quietly, though, without drawing attention to themselves. The Amish believe that we are made in the image of a God who is by nature good. Doing good is God’s work. Think of the impact of a good deed or kind word</a:t>
            </a:r>
            <a:r>
              <a:rPr lang="en-US" dirty="0" smtClean="0"/>
              <a:t>.</a:t>
            </a:r>
            <a:endParaRPr lang="en-US" dirty="0"/>
          </a:p>
        </p:txBody>
      </p:sp>
    </p:spTree>
    <p:extLst>
      <p:ext uri="{BB962C8B-B14F-4D97-AF65-F5344CB8AC3E}">
        <p14:creationId xmlns:p14="http://schemas.microsoft.com/office/powerpoint/2010/main" val="4135616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4524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b="1" dirty="0">
                <a:solidFill>
                  <a:srgbClr val="0070C0"/>
                </a:solidFill>
              </a:rPr>
              <a:t>“You cannot do everything at once but you can do something at once.” </a:t>
            </a:r>
            <a:r>
              <a:rPr lang="en-US" dirty="0"/>
              <a:t>If you are under the impression that the Amish don’t have a sense of humor, well, “have another think.”</a:t>
            </a:r>
          </a:p>
          <a:p>
            <a:r>
              <a:rPr lang="en-US" b="1" dirty="0" smtClean="0">
                <a:solidFill>
                  <a:srgbClr val="0070C0"/>
                </a:solidFill>
              </a:rPr>
              <a:t>“</a:t>
            </a:r>
            <a:r>
              <a:rPr lang="en-US" b="1" dirty="0">
                <a:solidFill>
                  <a:srgbClr val="0070C0"/>
                </a:solidFill>
              </a:rPr>
              <a:t>Raising boys is as easy as digesting iron.” </a:t>
            </a:r>
            <a:r>
              <a:rPr lang="en-US" dirty="0"/>
              <a:t>Get your daily dose of Amish Wisdom by downloading Suzanne’s free app!</a:t>
            </a:r>
          </a:p>
          <a:p>
            <a:r>
              <a:rPr lang="en-US" dirty="0" smtClean="0"/>
              <a:t>Here </a:t>
            </a:r>
            <a:r>
              <a:rPr lang="en-US" dirty="0"/>
              <a:t>is Suzanne’s family favorite: </a:t>
            </a:r>
            <a:r>
              <a:rPr lang="en-US" b="1" dirty="0">
                <a:solidFill>
                  <a:srgbClr val="0070C0"/>
                </a:solidFill>
              </a:rPr>
              <a:t>“Every mother crow thinks her own crow is the blackest</a:t>
            </a:r>
            <a:r>
              <a:rPr lang="en-US" b="1" dirty="0" smtClean="0">
                <a:solidFill>
                  <a:srgbClr val="0070C0"/>
                </a:solidFill>
              </a:rPr>
              <a:t>.”</a:t>
            </a:r>
            <a:endParaRPr lang="en-US" b="1" dirty="0">
              <a:solidFill>
                <a:srgbClr val="0070C0"/>
              </a:solidFill>
            </a:endParaRPr>
          </a:p>
        </p:txBody>
      </p:sp>
    </p:spTree>
    <p:extLst>
      <p:ext uri="{BB962C8B-B14F-4D97-AF65-F5344CB8AC3E}">
        <p14:creationId xmlns:p14="http://schemas.microsoft.com/office/powerpoint/2010/main" val="3539969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114800" y="1647825"/>
            <a:ext cx="4803648" cy="5181600"/>
          </a:xfrm>
        </p:spPr>
        <p:txBody>
          <a:bodyPr>
            <a:normAutofit lnSpcReduction="10000"/>
          </a:bodyPr>
          <a:lstStyle/>
          <a:p>
            <a:r>
              <a:rPr lang="en-US" dirty="0"/>
              <a:t>“The reason some people get lost in thought … is because it is unfamiliar territory.” That’s a favorite Amish proverb of novelist  Suzanne Woods Fisher, who advises “Most of us wouldn’t last a day in an Old Order Amish world. As appealing as a life ‘unplugged’ might seem, in a few hours we’d start to miss our laptop, iPhone, or car</a:t>
            </a:r>
            <a:r>
              <a:rPr lang="en-US" dirty="0" smtClean="0"/>
              <a: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600200"/>
            <a:ext cx="3410807"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273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696200" cy="4114800"/>
          </a:xfrm>
        </p:spPr>
        <p:txBody>
          <a:bodyPr/>
          <a:lstStyle/>
          <a:p>
            <a:r>
              <a:rPr lang="en-US" dirty="0" smtClean="0"/>
              <a:t>Each Amish community has it’s own bishop and each community has a set of rules, or  the </a:t>
            </a:r>
            <a:r>
              <a:rPr lang="en-US" dirty="0" err="1" smtClean="0"/>
              <a:t>Ordnung</a:t>
            </a:r>
            <a:r>
              <a:rPr lang="en-US" dirty="0" smtClean="0"/>
              <a:t> (</a:t>
            </a:r>
            <a:r>
              <a:rPr lang="en-US" dirty="0"/>
              <a:t>The </a:t>
            </a:r>
            <a:r>
              <a:rPr lang="en-US" b="1" dirty="0" err="1"/>
              <a:t>Ordnung</a:t>
            </a:r>
            <a:r>
              <a:rPr lang="en-US" dirty="0"/>
              <a:t> is a set of rules for Amish, Old Order Mennonite and Conservative Mennonite living. </a:t>
            </a:r>
            <a:r>
              <a:rPr lang="en-US" b="1" dirty="0" err="1"/>
              <a:t>Ordnung</a:t>
            </a:r>
            <a:r>
              <a:rPr lang="en-US" dirty="0"/>
              <a:t> is the German word for order, discipline, rule, arrangement, organization, or system</a:t>
            </a:r>
            <a:r>
              <a:rPr lang="en-US" dirty="0" smtClean="0"/>
              <a:t>.) So what is allowable, particularly with technology, may differ from community to community.</a:t>
            </a:r>
            <a:endParaRPr lang="en-US" dirty="0"/>
          </a:p>
        </p:txBody>
      </p:sp>
      <p:sp>
        <p:nvSpPr>
          <p:cNvPr id="3" name="Title 2"/>
          <p:cNvSpPr>
            <a:spLocks noGrp="1"/>
          </p:cNvSpPr>
          <p:nvPr>
            <p:ph type="title"/>
          </p:nvPr>
        </p:nvSpPr>
        <p:spPr/>
        <p:txBody>
          <a:bodyPr/>
          <a:lstStyle/>
          <a:p>
            <a:r>
              <a:rPr lang="en-US" dirty="0" smtClean="0"/>
              <a:t>Amish Life – Living “Plain”</a:t>
            </a:r>
            <a:endParaRPr lang="en-US" dirty="0"/>
          </a:p>
        </p:txBody>
      </p:sp>
    </p:spTree>
    <p:extLst>
      <p:ext uri="{BB962C8B-B14F-4D97-AF65-F5344CB8AC3E}">
        <p14:creationId xmlns:p14="http://schemas.microsoft.com/office/powerpoint/2010/main" val="3417482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07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7167"/>
            <a:ext cx="9144000" cy="6865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172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they live</a:t>
            </a:r>
            <a:endParaRPr lang="en-US" dirty="0"/>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06790"/>
            <a:ext cx="6553201" cy="5341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119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23812"/>
            <a:ext cx="9144000" cy="683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6294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2590800"/>
            <a:ext cx="9144000" cy="4267200"/>
          </a:xfrm>
        </p:spPr>
        <p:txBody>
          <a:bodyPr>
            <a:normAutofit fontScale="92500" lnSpcReduction="10000"/>
          </a:bodyPr>
          <a:lstStyle/>
          <a:p>
            <a:r>
              <a:rPr lang="en-US" dirty="0" err="1"/>
              <a:t>Rumspringa</a:t>
            </a:r>
            <a:r>
              <a:rPr lang="en-US" dirty="0"/>
              <a:t> (Pennsylvania German lit. "running around") is the period of adolescence that begins the time of serious courtship. As in non-Amish families, it is understood that there will likely be a certain amount of misbehavior, but it is neither encouraged nor overlooked. At the end of this period, Amish young adults are baptized into the church, and usually marry, with marriage permitted only among church members. A small percentage of the young people choose not to join the church, deciding to live the rest of their lives in wider society and marry someone outside the community</a:t>
            </a:r>
            <a:r>
              <a:rPr lang="en-US" dirty="0" smtClean="0"/>
              <a:t>. Since most Amish learn “Old German,” people living outside the Amish community are referred to as “</a:t>
            </a:r>
            <a:r>
              <a:rPr lang="en-US" dirty="0" err="1" smtClean="0"/>
              <a:t>Englishers</a:t>
            </a:r>
            <a:r>
              <a:rPr lang="en-US" dirty="0" smtClean="0"/>
              <a:t>.”</a:t>
            </a:r>
            <a:endParaRPr lang="en-US" dirty="0"/>
          </a:p>
        </p:txBody>
      </p:sp>
      <p:sp>
        <p:nvSpPr>
          <p:cNvPr id="3" name="Title 2"/>
          <p:cNvSpPr>
            <a:spLocks noGrp="1"/>
          </p:cNvSpPr>
          <p:nvPr>
            <p:ph type="title"/>
          </p:nvPr>
        </p:nvSpPr>
        <p:spPr/>
        <p:txBody>
          <a:bodyPr/>
          <a:lstStyle/>
          <a:p>
            <a:r>
              <a:rPr lang="en-US" dirty="0" err="1"/>
              <a:t>Rumspringa</a:t>
            </a:r>
            <a:r>
              <a:rPr lang="en-US" dirty="0"/>
              <a:t> </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298" y="1"/>
            <a:ext cx="3895702"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3819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a:xfrm>
            <a:off x="1371600" y="1600200"/>
            <a:ext cx="7620000" cy="767443"/>
          </a:xfrm>
        </p:spPr>
        <p:txBody>
          <a:bodyPr/>
          <a:lstStyle/>
          <a:p>
            <a:r>
              <a:rPr lang="en-US" dirty="0" smtClean="0"/>
              <a:t>Three-generation family</a:t>
            </a:r>
            <a:endParaRPr lang="en-US" dirty="0"/>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667"/>
          <a:stretch/>
        </p:blipFill>
        <p:spPr bwMode="auto">
          <a:xfrm>
            <a:off x="0" y="2367643"/>
            <a:ext cx="9144000" cy="4490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5153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smtClean="0"/>
              <a:t>Nuclear Family</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628424"/>
            <a:ext cx="6324600" cy="4229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2739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21469"/>
            <a:ext cx="9163050" cy="6879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198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4135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9524" y="0"/>
            <a:ext cx="91344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5895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Words of simple wisdom</a:t>
            </a:r>
            <a:br>
              <a:rPr lang="en-US" dirty="0"/>
            </a:br>
            <a:endParaRPr lang="en-US" dirty="0"/>
          </a:p>
        </p:txBody>
      </p:sp>
      <p:sp>
        <p:nvSpPr>
          <p:cNvPr id="3" name="Content Placeholder 2"/>
          <p:cNvSpPr>
            <a:spLocks noGrp="1"/>
          </p:cNvSpPr>
          <p:nvPr>
            <p:ph sz="quarter" idx="1"/>
          </p:nvPr>
        </p:nvSpPr>
        <p:spPr>
          <a:xfrm>
            <a:off x="5257800" y="1600200"/>
            <a:ext cx="3657600" cy="5105400"/>
          </a:xfrm>
        </p:spPr>
        <p:txBody>
          <a:bodyPr>
            <a:normAutofit fontScale="92500" lnSpcReduction="10000"/>
          </a:bodyPr>
          <a:lstStyle/>
          <a:p>
            <a:r>
              <a:rPr lang="en-US" dirty="0" smtClean="0"/>
              <a:t>“</a:t>
            </a:r>
            <a:r>
              <a:rPr lang="en-US" dirty="0"/>
              <a:t>But that doesn’t mean we can’t learn a few life lessons from the Plain people,” writes Fisher, author of a number of novels about the Amish, including The Letters, the first in the new The Inn at Eagle Hill series, “things that go beyond buggies, bonnets and beards</a:t>
            </a:r>
            <a:r>
              <a:rPr lang="en-US" dirty="0" smtClean="0"/>
              <a: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5230906"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470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4392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3678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4" y="28575"/>
            <a:ext cx="9058275" cy="581025"/>
          </a:xfrm>
        </p:spPr>
        <p:txBody>
          <a:bodyPr>
            <a:normAutofit fontScale="90000"/>
          </a:bodyPr>
          <a:lstStyle/>
          <a:p>
            <a:r>
              <a:rPr lang="en-US" dirty="0" smtClean="0"/>
              <a:t>Barn Raising – neighbors working together</a:t>
            </a:r>
            <a:endParaRPr lang="en-US" dirty="0"/>
          </a:p>
        </p:txBody>
      </p:sp>
      <p:pic>
        <p:nvPicPr>
          <p:cNvPr id="1741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571501"/>
            <a:ext cx="9144000"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9429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 y="76200"/>
            <a:ext cx="9134475" cy="762000"/>
          </a:xfrm>
        </p:spPr>
        <p:txBody>
          <a:bodyPr/>
          <a:lstStyle/>
          <a:p>
            <a:r>
              <a:rPr lang="en-US" dirty="0" smtClean="0"/>
              <a:t>One-room School House</a:t>
            </a:r>
            <a:endParaRPr lang="en-US" dirty="0"/>
          </a:p>
        </p:txBody>
      </p:sp>
      <p:pic>
        <p:nvPicPr>
          <p:cNvPr id="2457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794385"/>
            <a:ext cx="9144000" cy="6063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2829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sz="3600" dirty="0" smtClean="0"/>
              <a:t>Basic elementary school education is provided</a:t>
            </a:r>
            <a:endParaRPr lang="en-US" sz="3600" dirty="0"/>
          </a:p>
        </p:txBody>
      </p:sp>
      <p:pic>
        <p:nvPicPr>
          <p:cNvPr id="1843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50" y="774700"/>
            <a:ext cx="9124950" cy="608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3767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6"/>
            <a:ext cx="9144000" cy="1152525"/>
          </a:xfrm>
        </p:spPr>
        <p:txBody>
          <a:bodyPr>
            <a:noAutofit/>
          </a:bodyPr>
          <a:lstStyle/>
          <a:p>
            <a:r>
              <a:rPr lang="en-US" sz="3600" dirty="0" smtClean="0"/>
              <a:t>Probably going to church – services are held in private homes - everyone takes a turn.</a:t>
            </a:r>
            <a:endParaRPr lang="en-US" sz="3600" dirty="0"/>
          </a:p>
        </p:txBody>
      </p:sp>
      <p:pic>
        <p:nvPicPr>
          <p:cNvPr id="2048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8651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fontScale="90000"/>
          </a:bodyPr>
          <a:lstStyle/>
          <a:p>
            <a:r>
              <a:rPr lang="en-US" dirty="0" smtClean="0"/>
              <a:t>Some communities allow the use of some modern equipment</a:t>
            </a:r>
            <a:endParaRPr lang="en-US" dirty="0"/>
          </a:p>
        </p:txBody>
      </p:sp>
      <p:pic>
        <p:nvPicPr>
          <p:cNvPr id="1945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2255860"/>
            <a:ext cx="9144000" cy="3104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3810000" y="1219200"/>
            <a:ext cx="0" cy="22098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500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4043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fontScale="90000"/>
          </a:bodyPr>
          <a:lstStyle/>
          <a:p>
            <a:r>
              <a:rPr lang="en-US" dirty="0" smtClean="0"/>
              <a:t>Going to town – autos and buggies don’t always mix well.</a:t>
            </a:r>
            <a:endParaRPr lang="en-US" dirty="0"/>
          </a:p>
        </p:txBody>
      </p:sp>
      <p:pic>
        <p:nvPicPr>
          <p:cNvPr id="26626"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9526" y="2214515"/>
            <a:ext cx="9153525" cy="4624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7498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28273" y="0"/>
            <a:ext cx="88633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02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5867400" y="1600200"/>
            <a:ext cx="3048000" cy="4953000"/>
          </a:xfrm>
        </p:spPr>
        <p:txBody>
          <a:bodyPr>
            <a:normAutofit lnSpcReduction="10000"/>
          </a:bodyPr>
          <a:lstStyle/>
          <a:p>
            <a:r>
              <a:rPr lang="en-US" dirty="0"/>
              <a:t>Words of simple wisdom</a:t>
            </a:r>
          </a:p>
          <a:p>
            <a:r>
              <a:rPr lang="en-US" b="1" dirty="0">
                <a:solidFill>
                  <a:srgbClr val="0070C0"/>
                </a:solidFill>
              </a:rPr>
              <a:t>“Advice when most needed is least heeded” </a:t>
            </a:r>
            <a:r>
              <a:rPr lang="en-US" dirty="0"/>
              <a:t>is another of her favorites. Another gem: “A woman’s work is not seen unless it’s not done</a:t>
            </a:r>
            <a:r>
              <a:rPr lang="en-US" dirty="0" smtClean="0"/>
              <a:t>.”</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585678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4161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600200" y="5486400"/>
            <a:ext cx="7315200" cy="1371600"/>
          </a:xfrm>
        </p:spPr>
        <p:txBody>
          <a:bodyPr/>
          <a:lstStyle/>
          <a:p>
            <a:r>
              <a:rPr lang="en-US" dirty="0" smtClean="0"/>
              <a:t>Some have opened stores in nearby towns to reach a larger market with their home-made products – food products to furniture.</a:t>
            </a:r>
            <a:endParaRPr lang="en-US" dirty="0"/>
          </a:p>
        </p:txBody>
      </p:sp>
      <p:sp>
        <p:nvSpPr>
          <p:cNvPr id="3" name="Title 2"/>
          <p:cNvSpPr>
            <a:spLocks noGrp="1"/>
          </p:cNvSpPr>
          <p:nvPr>
            <p:ph type="title"/>
          </p:nvPr>
        </p:nvSpPr>
        <p:spPr/>
        <p:txBody>
          <a:bodyPr/>
          <a:lstStyle/>
          <a:p>
            <a:r>
              <a:rPr lang="en-US" dirty="0" smtClean="0"/>
              <a:t>Amish Businesses</a:t>
            </a:r>
            <a:endParaRPr lang="en-US" dirty="0"/>
          </a:p>
        </p:txBody>
      </p:sp>
      <p:sp>
        <p:nvSpPr>
          <p:cNvPr id="4" name="Picture Placeholder 3"/>
          <p:cNvSpPr>
            <a:spLocks noGrp="1"/>
          </p:cNvSpPr>
          <p:nvPr>
            <p:ph type="pic" idx="1"/>
          </p:nvPr>
        </p:nvSpPr>
        <p:spPr/>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99" y="0"/>
            <a:ext cx="6195117" cy="465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65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Road-side stand selling quilts and baskets</a:t>
            </a:r>
            <a:endParaRPr lang="en-US" dirty="0"/>
          </a:p>
        </p:txBody>
      </p:sp>
      <p:pic>
        <p:nvPicPr>
          <p:cNvPr id="296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476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3343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438913"/>
            <a:ext cx="9144000" cy="641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6872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4221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4394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3"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9050" y="780783"/>
            <a:ext cx="9124950" cy="607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9062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577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6186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Amish business</a:t>
            </a:r>
            <a:endParaRPr lang="en-US" dirty="0"/>
          </a:p>
        </p:txBody>
      </p:sp>
      <p:pic>
        <p:nvPicPr>
          <p:cNvPr id="337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1580508"/>
            <a:ext cx="9153525" cy="5239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1706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0"/>
            <a:ext cx="8453403" cy="6877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8822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1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9687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9050" y="0"/>
            <a:ext cx="9163050" cy="687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846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6096000" y="1600200"/>
            <a:ext cx="2971800" cy="5181600"/>
          </a:xfrm>
        </p:spPr>
        <p:txBody>
          <a:bodyPr>
            <a:normAutofit fontScale="92500" lnSpcReduction="20000"/>
          </a:bodyPr>
          <a:lstStyle/>
          <a:p>
            <a:r>
              <a:rPr lang="en-US" b="1" dirty="0">
                <a:solidFill>
                  <a:srgbClr val="0070C0"/>
                </a:solidFill>
              </a:rPr>
              <a:t>“Money is not the measure of a man, but often of finding out how small he is” </a:t>
            </a:r>
            <a:r>
              <a:rPr lang="en-US" dirty="0"/>
              <a:t>is another classic Amish proverb from Fisher’s family heritage. It’s that rich background that lends such credibility to her novels</a:t>
            </a:r>
            <a:r>
              <a:rPr lang="en-US" dirty="0" smtClean="0"/>
              <a: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6089048"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9931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153400" cy="762000"/>
          </a:xfrm>
        </p:spPr>
        <p:txBody>
          <a:bodyPr/>
          <a:lstStyle/>
          <a:p>
            <a:r>
              <a:rPr lang="en-US" dirty="0" smtClean="0"/>
              <a:t>Amish General Store</a:t>
            </a:r>
            <a:endParaRPr lang="en-US" dirty="0"/>
          </a:p>
        </p:txBody>
      </p:sp>
      <p:pic>
        <p:nvPicPr>
          <p:cNvPr id="3789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794742"/>
            <a:ext cx="9144000" cy="6063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3581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b="1" dirty="0">
                <a:solidFill>
                  <a:srgbClr val="0070C0"/>
                </a:solidFill>
              </a:rPr>
              <a:t>“It is better to suffer wrong than to commit wrong.” </a:t>
            </a:r>
            <a:r>
              <a:rPr lang="en-US" dirty="0"/>
              <a:t>The author's newest book was inspired by a true story in which a Mennonite investment fund manager mismanaged funds. Although the Amish and Mennonite investors were entitled to take him to court and make claims on the liquidated assets of the investment company, they chose not to. For biblical reasons, the Amish won’t sue anyone in a court of law. If they are wronged, so be it</a:t>
            </a:r>
            <a:r>
              <a:rPr lang="en-US" dirty="0" smtClean="0"/>
              <a:t>.</a:t>
            </a:r>
            <a:endParaRPr lang="en-US" dirty="0"/>
          </a:p>
        </p:txBody>
      </p:sp>
    </p:spTree>
    <p:extLst>
      <p:ext uri="{BB962C8B-B14F-4D97-AF65-F5344CB8AC3E}">
        <p14:creationId xmlns:p14="http://schemas.microsoft.com/office/powerpoint/2010/main" val="964308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5105400" y="1600200"/>
            <a:ext cx="3962400" cy="5029200"/>
          </a:xfrm>
        </p:spPr>
        <p:txBody>
          <a:bodyPr>
            <a:normAutofit fontScale="92500" lnSpcReduction="20000"/>
          </a:bodyPr>
          <a:lstStyle/>
          <a:p>
            <a:r>
              <a:rPr lang="en-US" b="1" dirty="0">
                <a:solidFill>
                  <a:srgbClr val="0070C0"/>
                </a:solidFill>
              </a:rPr>
              <a:t>“A man is happier to be sometimes cheated than to never trust.” </a:t>
            </a:r>
            <a:r>
              <a:rPr lang="en-US" dirty="0"/>
              <a:t>Instead, Plain communities across the country took up donations to help reimburse those who had lost money in the fund. To the Amish way of thinking, vengeance belongs to God. They conduct modern business the old-fashioned way – with a handshake, a word of honor, and trust</a:t>
            </a:r>
            <a:r>
              <a:rPr lang="en-US" dirty="0" smtClean="0"/>
              <a:t>.</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497124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1584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612648" y="1600200"/>
            <a:ext cx="8153400" cy="5029200"/>
          </a:xfrm>
        </p:spPr>
        <p:txBody>
          <a:bodyPr>
            <a:normAutofit fontScale="92500"/>
          </a:bodyPr>
          <a:lstStyle/>
          <a:p>
            <a:r>
              <a:rPr lang="en-US" b="1" dirty="0">
                <a:solidFill>
                  <a:srgbClr val="0070C0"/>
                </a:solidFill>
              </a:rPr>
              <a:t>“Teaching children to count is fine, but teaching what counts is better.” </a:t>
            </a:r>
            <a:r>
              <a:rPr lang="en-US" dirty="0"/>
              <a:t>One storyline running through The Letters is about an oh-so-proper Amish grandmother who allows her granddaughters to keep one book in the house (beside the Holy Bible and Fox’s Book of Martyrs). The book is called A Young Woman’s Guide to Virtue and was published in 1948. The granddaughters find the book to be thoroughly old-fashioned and outdated, but surprisingly, they pull wisdom from it as they navigate their own teenaged pitfalls. In her own way, this Amish grandmother gets her message across, loud and clear</a:t>
            </a:r>
            <a:r>
              <a:rPr lang="en-US" dirty="0" smtClean="0"/>
              <a:t>.</a:t>
            </a:r>
            <a:endParaRPr lang="en-US" dirty="0"/>
          </a:p>
        </p:txBody>
      </p:sp>
    </p:spTree>
    <p:extLst>
      <p:ext uri="{BB962C8B-B14F-4D97-AF65-F5344CB8AC3E}">
        <p14:creationId xmlns:p14="http://schemas.microsoft.com/office/powerpoint/2010/main" val="2035763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495800" y="1600200"/>
            <a:ext cx="4495800" cy="5181600"/>
          </a:xfrm>
        </p:spPr>
        <p:txBody>
          <a:bodyPr>
            <a:normAutofit fontScale="92500" lnSpcReduction="10000"/>
          </a:bodyPr>
          <a:lstStyle/>
          <a:p>
            <a:r>
              <a:rPr lang="en-US" b="1" dirty="0">
                <a:solidFill>
                  <a:srgbClr val="0070C0"/>
                </a:solidFill>
              </a:rPr>
              <a:t>“A man is happier to be sometimes cheated than to never trust.”</a:t>
            </a:r>
            <a:r>
              <a:rPr lang="en-US" dirty="0"/>
              <a:t> Instead, Plain communities across the country took up donations to help reimburse those who had lost money in the fund. To the Amish way of thinking, vengeance belongs to God. They conduct modern business the old-fashioned way – with a handshake, </a:t>
            </a:r>
            <a:r>
              <a:rPr lang="en-US" dirty="0" smtClean="0"/>
              <a:t>a </a:t>
            </a:r>
            <a:r>
              <a:rPr lang="en-US" dirty="0"/>
              <a:t>word of honor, and trust.</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4216578"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023025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cademicPresentation2">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534D3FD-D06A-455F-9219-F6CA2F50DB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AcademicPresentation2</Template>
  <TotalTime>0</TotalTime>
  <Words>1451</Words>
  <Application>Microsoft Office PowerPoint</Application>
  <PresentationFormat>On-screen Show (4:3)</PresentationFormat>
  <Paragraphs>44</Paragraphs>
  <Slides>50</Slides>
  <Notes>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AcademicPresentation2</vt:lpstr>
      <vt:lpstr>Delightful Amish Proverbs</vt:lpstr>
      <vt:lpstr>PowerPoint Presentation</vt:lpstr>
      <vt:lpstr>Words of simple wisdom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Amish Life – Living “Plain”</vt:lpstr>
      <vt:lpstr>PowerPoint Presentation</vt:lpstr>
      <vt:lpstr>Where they live</vt:lpstr>
      <vt:lpstr>PowerPoint Presentation</vt:lpstr>
      <vt:lpstr>Rumspringa </vt:lpstr>
      <vt:lpstr>Three-generation family</vt:lpstr>
      <vt:lpstr>Nuclear Family</vt:lpstr>
      <vt:lpstr>PowerPoint Presentation</vt:lpstr>
      <vt:lpstr>PowerPoint Presentation</vt:lpstr>
      <vt:lpstr>PowerPoint Presentation</vt:lpstr>
      <vt:lpstr>PowerPoint Presentation</vt:lpstr>
      <vt:lpstr>PowerPoint Presentation</vt:lpstr>
      <vt:lpstr>Barn Raising – neighbors working together</vt:lpstr>
      <vt:lpstr>One-room School House</vt:lpstr>
      <vt:lpstr>Basic elementary school education is provided</vt:lpstr>
      <vt:lpstr>Probably going to church – services are held in private homes - everyone takes a turn.</vt:lpstr>
      <vt:lpstr>Some communities allow the use of some modern equipment</vt:lpstr>
      <vt:lpstr>PowerPoint Presentation</vt:lpstr>
      <vt:lpstr>Going to town – autos and buggies don’t always mix well.</vt:lpstr>
      <vt:lpstr>PowerPoint Presentation</vt:lpstr>
      <vt:lpstr>Amish Businesses</vt:lpstr>
      <vt:lpstr>Road-side stand selling quilts and baskets</vt:lpstr>
      <vt:lpstr>PowerPoint Presentation</vt:lpstr>
      <vt:lpstr>PowerPoint Presentation</vt:lpstr>
      <vt:lpstr>PowerPoint Presentation</vt:lpstr>
      <vt:lpstr>PowerPoint Presentation</vt:lpstr>
      <vt:lpstr>Amish business</vt:lpstr>
      <vt:lpstr>PowerPoint Presentation</vt:lpstr>
      <vt:lpstr>PowerPoint Presentation</vt:lpstr>
      <vt:lpstr>PowerPoint Presentation</vt:lpstr>
      <vt:lpstr>Amish General Store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2015-06-18T13:09:48Z</dcterms:created>
  <dcterms:modified xsi:type="dcterms:W3CDTF">2015-06-18T15:17:12Z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TC101671251033</vt:lpwstr>
  </property>
</Properties>
</file>